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1974-FD81-4339-9F95-0D2D1F4E1AD7}" type="datetimeFigureOut">
              <a:rPr lang="de-DE" smtClean="0"/>
              <a:t>03.06.2021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C322-CE81-4815-A338-F30CC4B09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37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1974-FD81-4339-9F95-0D2D1F4E1AD7}" type="datetimeFigureOut">
              <a:rPr lang="de-DE" smtClean="0"/>
              <a:t>03.06.2021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C322-CE81-4815-A338-F30CC4B09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25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1974-FD81-4339-9F95-0D2D1F4E1AD7}" type="datetimeFigureOut">
              <a:rPr lang="de-DE" smtClean="0"/>
              <a:t>03.06.2021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C322-CE81-4815-A338-F30CC4B09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0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1974-FD81-4339-9F95-0D2D1F4E1AD7}" type="datetimeFigureOut">
              <a:rPr lang="de-DE" smtClean="0"/>
              <a:t>03.06.2021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C322-CE81-4815-A338-F30CC4B09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6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1974-FD81-4339-9F95-0D2D1F4E1AD7}" type="datetimeFigureOut">
              <a:rPr lang="de-DE" smtClean="0"/>
              <a:t>03.06.2021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C322-CE81-4815-A338-F30CC4B09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1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1974-FD81-4339-9F95-0D2D1F4E1AD7}" type="datetimeFigureOut">
              <a:rPr lang="de-DE" smtClean="0"/>
              <a:t>03.06.2021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C322-CE81-4815-A338-F30CC4B09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1974-FD81-4339-9F95-0D2D1F4E1AD7}" type="datetimeFigureOut">
              <a:rPr lang="de-DE" smtClean="0"/>
              <a:t>03.06.2021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C322-CE81-4815-A338-F30CC4B09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49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1974-FD81-4339-9F95-0D2D1F4E1AD7}" type="datetimeFigureOut">
              <a:rPr lang="de-DE" smtClean="0"/>
              <a:t>03.06.2021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C322-CE81-4815-A338-F30CC4B09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74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1974-FD81-4339-9F95-0D2D1F4E1AD7}" type="datetimeFigureOut">
              <a:rPr lang="de-DE" smtClean="0"/>
              <a:t>03.06.2021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C322-CE81-4815-A338-F30CC4B09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04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1974-FD81-4339-9F95-0D2D1F4E1AD7}" type="datetimeFigureOut">
              <a:rPr lang="de-DE" smtClean="0"/>
              <a:t>03.06.2021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C322-CE81-4815-A338-F30CC4B09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06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1974-FD81-4339-9F95-0D2D1F4E1AD7}" type="datetimeFigureOut">
              <a:rPr lang="de-DE" smtClean="0"/>
              <a:t>03.06.2021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C322-CE81-4815-A338-F30CC4B09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99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1974-FD81-4339-9F95-0D2D1F4E1AD7}" type="datetimeFigureOut">
              <a:rPr lang="de-DE" smtClean="0"/>
              <a:t>03.06.2021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C322-CE81-4815-A338-F30CC4B09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57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44264" y="123364"/>
            <a:ext cx="22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Typ A</a:t>
            </a:r>
            <a:endParaRPr lang="de-DE" sz="2400" dirty="0"/>
          </a:p>
        </p:txBody>
      </p:sp>
      <p:sp>
        <p:nvSpPr>
          <p:cNvPr id="3" name="Ellipse 2"/>
          <p:cNvSpPr/>
          <p:nvPr/>
        </p:nvSpPr>
        <p:spPr>
          <a:xfrm>
            <a:off x="464579" y="749006"/>
            <a:ext cx="577516" cy="5534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A</a:t>
            </a:r>
            <a:endParaRPr lang="de-DE" sz="2800" b="1" dirty="0"/>
          </a:p>
        </p:txBody>
      </p:sp>
      <p:sp>
        <p:nvSpPr>
          <p:cNvPr id="4" name="Ellipse 3"/>
          <p:cNvSpPr/>
          <p:nvPr/>
        </p:nvSpPr>
        <p:spPr>
          <a:xfrm>
            <a:off x="460567" y="1406733"/>
            <a:ext cx="577516" cy="553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b="1" dirty="0"/>
              <a:t>K</a:t>
            </a:r>
            <a:r>
              <a:rPr lang="de-DE" sz="2400" b="1" baseline="-25000" dirty="0" smtClean="0"/>
              <a:t>1</a:t>
            </a:r>
            <a:endParaRPr lang="de-DE" sz="2400" b="1" dirty="0"/>
          </a:p>
        </p:txBody>
      </p:sp>
      <p:sp>
        <p:nvSpPr>
          <p:cNvPr id="6" name="Ellipse 5"/>
          <p:cNvSpPr/>
          <p:nvPr/>
        </p:nvSpPr>
        <p:spPr>
          <a:xfrm>
            <a:off x="1844359" y="1412829"/>
            <a:ext cx="577516" cy="553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b="1" dirty="0"/>
              <a:t>K</a:t>
            </a:r>
            <a:r>
              <a:rPr lang="de-DE" sz="2400" b="1" baseline="-25000" dirty="0" smtClean="0"/>
              <a:t>2</a:t>
            </a:r>
            <a:endParaRPr lang="de-DE" sz="2400" b="1" dirty="0"/>
          </a:p>
        </p:txBody>
      </p:sp>
      <p:sp>
        <p:nvSpPr>
          <p:cNvPr id="7" name="Pfeil nach rechts 6"/>
          <p:cNvSpPr/>
          <p:nvPr/>
        </p:nvSpPr>
        <p:spPr>
          <a:xfrm>
            <a:off x="1219200" y="907502"/>
            <a:ext cx="524256" cy="93445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401568" y="231648"/>
            <a:ext cx="34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= alt, N = neu, K = konstant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38168" y="2153332"/>
            <a:ext cx="22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Typ B</a:t>
            </a:r>
            <a:endParaRPr lang="de-DE" sz="2400" dirty="0"/>
          </a:p>
        </p:txBody>
      </p:sp>
      <p:sp>
        <p:nvSpPr>
          <p:cNvPr id="11" name="Ellipse 10"/>
          <p:cNvSpPr/>
          <p:nvPr/>
        </p:nvSpPr>
        <p:spPr>
          <a:xfrm>
            <a:off x="454471" y="3436701"/>
            <a:ext cx="577516" cy="553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b="1" dirty="0"/>
              <a:t>K</a:t>
            </a:r>
            <a:r>
              <a:rPr lang="de-DE" sz="2400" b="1" baseline="-25000" dirty="0" smtClean="0"/>
              <a:t>1</a:t>
            </a:r>
            <a:endParaRPr lang="de-DE" sz="2400" b="1" dirty="0"/>
          </a:p>
        </p:txBody>
      </p:sp>
      <p:sp>
        <p:nvSpPr>
          <p:cNvPr id="12" name="Ellipse 11"/>
          <p:cNvSpPr/>
          <p:nvPr/>
        </p:nvSpPr>
        <p:spPr>
          <a:xfrm>
            <a:off x="1842275" y="2785070"/>
            <a:ext cx="577516" cy="5534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N</a:t>
            </a:r>
          </a:p>
        </p:txBody>
      </p:sp>
      <p:sp>
        <p:nvSpPr>
          <p:cNvPr id="13" name="Ellipse 12"/>
          <p:cNvSpPr/>
          <p:nvPr/>
        </p:nvSpPr>
        <p:spPr>
          <a:xfrm>
            <a:off x="1838263" y="3442797"/>
            <a:ext cx="577516" cy="553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b="1" dirty="0"/>
              <a:t>K</a:t>
            </a:r>
            <a:r>
              <a:rPr lang="de-DE" sz="2400" b="1" baseline="-25000" dirty="0" smtClean="0"/>
              <a:t>2</a:t>
            </a:r>
            <a:endParaRPr lang="de-DE" sz="2400" b="1" dirty="0"/>
          </a:p>
        </p:txBody>
      </p:sp>
      <p:sp>
        <p:nvSpPr>
          <p:cNvPr id="14" name="Pfeil nach rechts 13"/>
          <p:cNvSpPr/>
          <p:nvPr/>
        </p:nvSpPr>
        <p:spPr>
          <a:xfrm>
            <a:off x="1213104" y="2937470"/>
            <a:ext cx="524256" cy="93445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8168" y="4347892"/>
            <a:ext cx="22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Typ C</a:t>
            </a:r>
            <a:endParaRPr lang="de-DE" sz="2400" dirty="0"/>
          </a:p>
        </p:txBody>
      </p:sp>
      <p:sp>
        <p:nvSpPr>
          <p:cNvPr id="17" name="Ellipse 16"/>
          <p:cNvSpPr/>
          <p:nvPr/>
        </p:nvSpPr>
        <p:spPr>
          <a:xfrm>
            <a:off x="454471" y="5137961"/>
            <a:ext cx="577516" cy="553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b="1" dirty="0"/>
              <a:t>K</a:t>
            </a:r>
            <a:r>
              <a:rPr lang="de-DE" sz="2400" b="1" baseline="-25000" dirty="0" smtClean="0"/>
              <a:t>1</a:t>
            </a:r>
            <a:endParaRPr lang="de-DE" sz="2400" b="1" dirty="0"/>
          </a:p>
        </p:txBody>
      </p:sp>
      <p:sp>
        <p:nvSpPr>
          <p:cNvPr id="19" name="Ellipse 18"/>
          <p:cNvSpPr/>
          <p:nvPr/>
        </p:nvSpPr>
        <p:spPr>
          <a:xfrm>
            <a:off x="1838263" y="5144057"/>
            <a:ext cx="577516" cy="553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b="1" dirty="0"/>
              <a:t>K</a:t>
            </a:r>
            <a:r>
              <a:rPr lang="de-DE" sz="2400" b="1" baseline="-25000" dirty="0" smtClean="0"/>
              <a:t>2</a:t>
            </a:r>
            <a:endParaRPr lang="de-DE" sz="2400" b="1" dirty="0"/>
          </a:p>
        </p:txBody>
      </p:sp>
      <p:sp>
        <p:nvSpPr>
          <p:cNvPr id="20" name="Pfeil nach rechts 19"/>
          <p:cNvSpPr/>
          <p:nvPr/>
        </p:nvSpPr>
        <p:spPr>
          <a:xfrm>
            <a:off x="1213104" y="4638730"/>
            <a:ext cx="524256" cy="93445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268739" y="945068"/>
            <a:ext cx="22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Typ D</a:t>
            </a:r>
            <a:endParaRPr lang="de-DE" sz="2400" dirty="0"/>
          </a:p>
        </p:txBody>
      </p:sp>
      <p:sp>
        <p:nvSpPr>
          <p:cNvPr id="22" name="Ellipse 21"/>
          <p:cNvSpPr/>
          <p:nvPr/>
        </p:nvSpPr>
        <p:spPr>
          <a:xfrm>
            <a:off x="3389054" y="1570710"/>
            <a:ext cx="577516" cy="5534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A</a:t>
            </a:r>
            <a:endParaRPr lang="de-DE" sz="2800" b="1" dirty="0"/>
          </a:p>
        </p:txBody>
      </p:sp>
      <p:sp>
        <p:nvSpPr>
          <p:cNvPr id="23" name="Ellipse 22"/>
          <p:cNvSpPr/>
          <p:nvPr/>
        </p:nvSpPr>
        <p:spPr>
          <a:xfrm>
            <a:off x="3385042" y="2228437"/>
            <a:ext cx="577516" cy="553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b="1" dirty="0"/>
              <a:t>K</a:t>
            </a:r>
            <a:r>
              <a:rPr lang="de-DE" sz="2400" b="1" baseline="-25000" dirty="0" smtClean="0"/>
              <a:t>1</a:t>
            </a:r>
            <a:endParaRPr lang="de-DE" sz="2400" b="1" dirty="0"/>
          </a:p>
        </p:txBody>
      </p:sp>
      <p:sp>
        <p:nvSpPr>
          <p:cNvPr id="24" name="Ellipse 23"/>
          <p:cNvSpPr/>
          <p:nvPr/>
        </p:nvSpPr>
        <p:spPr>
          <a:xfrm>
            <a:off x="4772846" y="1576806"/>
            <a:ext cx="577516" cy="5534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N</a:t>
            </a:r>
          </a:p>
        </p:txBody>
      </p:sp>
      <p:sp>
        <p:nvSpPr>
          <p:cNvPr id="25" name="Ellipse 24"/>
          <p:cNvSpPr/>
          <p:nvPr/>
        </p:nvSpPr>
        <p:spPr>
          <a:xfrm>
            <a:off x="4768834" y="2234533"/>
            <a:ext cx="577516" cy="553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b="1" dirty="0"/>
              <a:t>K</a:t>
            </a:r>
            <a:r>
              <a:rPr lang="de-DE" sz="2400" b="1" baseline="-25000" dirty="0" smtClean="0"/>
              <a:t>2</a:t>
            </a:r>
            <a:endParaRPr lang="de-DE" sz="2400" b="1" dirty="0"/>
          </a:p>
        </p:txBody>
      </p:sp>
      <p:sp>
        <p:nvSpPr>
          <p:cNvPr id="26" name="Pfeil nach rechts 25"/>
          <p:cNvSpPr/>
          <p:nvPr/>
        </p:nvSpPr>
        <p:spPr>
          <a:xfrm>
            <a:off x="4143675" y="1729206"/>
            <a:ext cx="524256" cy="93445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6022848" y="907502"/>
            <a:ext cx="5949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Wie viele Personen sind Typ D? Das heißt bei wie vielen Personen existieren sowohl A als auch N Knoten? </a:t>
            </a:r>
            <a:r>
              <a:rPr lang="de-DE" dirty="0" smtClean="0">
                <a:solidFill>
                  <a:srgbClr val="FF0000"/>
                </a:solidFill>
              </a:rPr>
              <a:t>Wenn </a:t>
            </a:r>
            <a:r>
              <a:rPr lang="de-DE" dirty="0" smtClean="0"/>
              <a:t>das genug sind ( &gt; Hälfte) und davon mind. 8 in jeder der beiden Gruppen (Spaziergang vs. Pause), dann ANOVA Option 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401568" y="3153857"/>
            <a:ext cx="6522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ANOVA Option 1:</a:t>
            </a:r>
          </a:p>
          <a:p>
            <a:r>
              <a:rPr lang="de-DE" dirty="0" smtClean="0"/>
              <a:t>NUR über Typ D Personen; gemischte 3 </a:t>
            </a:r>
            <a:r>
              <a:rPr lang="de-DE" dirty="0" err="1" smtClean="0"/>
              <a:t>fach</a:t>
            </a:r>
            <a:r>
              <a:rPr lang="de-DE" dirty="0" smtClean="0"/>
              <a:t> ANOVA</a:t>
            </a:r>
          </a:p>
          <a:p>
            <a:r>
              <a:rPr lang="de-DE" dirty="0" smtClean="0"/>
              <a:t>Gruppe (</a:t>
            </a:r>
            <a:r>
              <a:rPr lang="de-DE" dirty="0" err="1" smtClean="0"/>
              <a:t>between</a:t>
            </a:r>
            <a:r>
              <a:rPr lang="de-DE" dirty="0" smtClean="0"/>
              <a:t>) x Knotentyp (K</a:t>
            </a:r>
            <a:r>
              <a:rPr lang="de-DE" baseline="-25000" dirty="0" smtClean="0"/>
              <a:t>1</a:t>
            </a:r>
            <a:r>
              <a:rPr lang="de-DE" dirty="0" smtClean="0"/>
              <a:t>/K</a:t>
            </a:r>
            <a:r>
              <a:rPr lang="de-DE" baseline="-25000" dirty="0" smtClean="0"/>
              <a:t>2</a:t>
            </a:r>
            <a:r>
              <a:rPr lang="de-DE" dirty="0" smtClean="0"/>
              <a:t> vs. A/N) x Time (A/K</a:t>
            </a:r>
            <a:r>
              <a:rPr lang="de-DE" baseline="-25000" dirty="0" smtClean="0"/>
              <a:t>1</a:t>
            </a:r>
            <a:r>
              <a:rPr lang="de-DE" dirty="0" smtClean="0"/>
              <a:t> vs. N/K</a:t>
            </a:r>
            <a:r>
              <a:rPr lang="de-DE" baseline="-25000" dirty="0" smtClean="0"/>
              <a:t>2</a:t>
            </a:r>
            <a:r>
              <a:rPr lang="de-DE" dirty="0" smtClean="0"/>
              <a:t>)</a:t>
            </a:r>
          </a:p>
          <a:p>
            <a:r>
              <a:rPr lang="de-DE" dirty="0" smtClean="0"/>
              <a:t>Abhängige Variable: mittlere Valenz (von – bis +)</a:t>
            </a:r>
          </a:p>
          <a:p>
            <a:endParaRPr lang="de-DE" dirty="0"/>
          </a:p>
          <a:p>
            <a:r>
              <a:rPr lang="de-DE" dirty="0" smtClean="0"/>
              <a:t>Dazu follow </a:t>
            </a:r>
            <a:r>
              <a:rPr lang="de-DE" dirty="0" err="1" smtClean="0"/>
              <a:t>ups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NUR über Typ D Personen; gemischte 2 </a:t>
            </a:r>
            <a:r>
              <a:rPr lang="de-DE" dirty="0" err="1" smtClean="0"/>
              <a:t>fach</a:t>
            </a:r>
            <a:r>
              <a:rPr lang="de-DE" dirty="0" smtClean="0"/>
              <a:t> ANOVA</a:t>
            </a:r>
          </a:p>
          <a:p>
            <a:r>
              <a:rPr lang="de-DE" dirty="0" smtClean="0"/>
              <a:t>	Gruppe (</a:t>
            </a:r>
            <a:r>
              <a:rPr lang="de-DE" dirty="0" err="1" smtClean="0"/>
              <a:t>between</a:t>
            </a:r>
            <a:r>
              <a:rPr lang="de-DE" dirty="0" smtClean="0"/>
              <a:t>) x Time (A vs.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NUR über Typ D Personen; gemischte 2 </a:t>
            </a:r>
            <a:r>
              <a:rPr lang="de-DE" dirty="0" err="1" smtClean="0"/>
              <a:t>fach</a:t>
            </a:r>
            <a:r>
              <a:rPr lang="de-DE" dirty="0" smtClean="0"/>
              <a:t> ANOVA</a:t>
            </a:r>
          </a:p>
          <a:p>
            <a:r>
              <a:rPr lang="de-DE" dirty="0" smtClean="0"/>
              <a:t>	Gruppe (</a:t>
            </a:r>
            <a:r>
              <a:rPr lang="de-DE" dirty="0" err="1" smtClean="0"/>
              <a:t>between</a:t>
            </a:r>
            <a:r>
              <a:rPr lang="de-DE" dirty="0" smtClean="0"/>
              <a:t>) x Time (K</a:t>
            </a:r>
            <a:r>
              <a:rPr lang="de-DE" baseline="-25000" dirty="0" smtClean="0"/>
              <a:t>1</a:t>
            </a:r>
            <a:r>
              <a:rPr lang="de-DE" dirty="0" smtClean="0"/>
              <a:t> vs. K</a:t>
            </a:r>
            <a:r>
              <a:rPr lang="de-DE" baseline="-25000" dirty="0" smtClean="0"/>
              <a:t>2</a:t>
            </a:r>
            <a:r>
              <a:rPr lang="de-DE" dirty="0" smtClean="0"/>
              <a:t>)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1881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44264" y="123364"/>
            <a:ext cx="22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Typ A</a:t>
            </a:r>
            <a:endParaRPr lang="de-DE" sz="2400" dirty="0"/>
          </a:p>
        </p:txBody>
      </p:sp>
      <p:sp>
        <p:nvSpPr>
          <p:cNvPr id="3" name="Ellipse 2"/>
          <p:cNvSpPr/>
          <p:nvPr/>
        </p:nvSpPr>
        <p:spPr>
          <a:xfrm>
            <a:off x="464579" y="749006"/>
            <a:ext cx="577516" cy="5534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A</a:t>
            </a:r>
            <a:endParaRPr lang="de-DE" sz="2800" b="1" dirty="0"/>
          </a:p>
        </p:txBody>
      </p:sp>
      <p:sp>
        <p:nvSpPr>
          <p:cNvPr id="4" name="Ellipse 3"/>
          <p:cNvSpPr/>
          <p:nvPr/>
        </p:nvSpPr>
        <p:spPr>
          <a:xfrm>
            <a:off x="460567" y="1406733"/>
            <a:ext cx="577516" cy="553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b="1" dirty="0"/>
              <a:t>K</a:t>
            </a:r>
            <a:r>
              <a:rPr lang="de-DE" sz="2400" b="1" baseline="-25000" dirty="0" smtClean="0"/>
              <a:t>1</a:t>
            </a:r>
            <a:endParaRPr lang="de-DE" sz="2400" b="1" dirty="0"/>
          </a:p>
        </p:txBody>
      </p:sp>
      <p:sp>
        <p:nvSpPr>
          <p:cNvPr id="6" name="Ellipse 5"/>
          <p:cNvSpPr/>
          <p:nvPr/>
        </p:nvSpPr>
        <p:spPr>
          <a:xfrm>
            <a:off x="1844359" y="1412829"/>
            <a:ext cx="577516" cy="553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b="1" dirty="0"/>
              <a:t>K</a:t>
            </a:r>
            <a:r>
              <a:rPr lang="de-DE" sz="2400" b="1" baseline="-25000" dirty="0" smtClean="0"/>
              <a:t>2</a:t>
            </a:r>
            <a:endParaRPr lang="de-DE" sz="2400" b="1" dirty="0"/>
          </a:p>
        </p:txBody>
      </p:sp>
      <p:sp>
        <p:nvSpPr>
          <p:cNvPr id="7" name="Pfeil nach rechts 6"/>
          <p:cNvSpPr/>
          <p:nvPr/>
        </p:nvSpPr>
        <p:spPr>
          <a:xfrm>
            <a:off x="1219200" y="907502"/>
            <a:ext cx="524256" cy="93445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401568" y="231648"/>
            <a:ext cx="34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= alt, N = neu, K = konstant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38168" y="2153332"/>
            <a:ext cx="22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Typ B</a:t>
            </a:r>
            <a:endParaRPr lang="de-DE" sz="2400" dirty="0"/>
          </a:p>
        </p:txBody>
      </p:sp>
      <p:sp>
        <p:nvSpPr>
          <p:cNvPr id="11" name="Ellipse 10"/>
          <p:cNvSpPr/>
          <p:nvPr/>
        </p:nvSpPr>
        <p:spPr>
          <a:xfrm>
            <a:off x="454471" y="3436701"/>
            <a:ext cx="577516" cy="553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b="1" dirty="0"/>
              <a:t>K</a:t>
            </a:r>
            <a:r>
              <a:rPr lang="de-DE" sz="2400" b="1" baseline="-25000" dirty="0" smtClean="0"/>
              <a:t>1</a:t>
            </a:r>
            <a:endParaRPr lang="de-DE" sz="2400" b="1" dirty="0"/>
          </a:p>
        </p:txBody>
      </p:sp>
      <p:sp>
        <p:nvSpPr>
          <p:cNvPr id="12" name="Ellipse 11"/>
          <p:cNvSpPr/>
          <p:nvPr/>
        </p:nvSpPr>
        <p:spPr>
          <a:xfrm>
            <a:off x="1842275" y="2785070"/>
            <a:ext cx="577516" cy="5534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N</a:t>
            </a:r>
          </a:p>
        </p:txBody>
      </p:sp>
      <p:sp>
        <p:nvSpPr>
          <p:cNvPr id="13" name="Ellipse 12"/>
          <p:cNvSpPr/>
          <p:nvPr/>
        </p:nvSpPr>
        <p:spPr>
          <a:xfrm>
            <a:off x="1838263" y="3442797"/>
            <a:ext cx="577516" cy="553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b="1" dirty="0"/>
              <a:t>K</a:t>
            </a:r>
            <a:r>
              <a:rPr lang="de-DE" sz="2400" b="1" baseline="-25000" dirty="0" smtClean="0"/>
              <a:t>2</a:t>
            </a:r>
            <a:endParaRPr lang="de-DE" sz="2400" b="1" dirty="0"/>
          </a:p>
        </p:txBody>
      </p:sp>
      <p:sp>
        <p:nvSpPr>
          <p:cNvPr id="14" name="Pfeil nach rechts 13"/>
          <p:cNvSpPr/>
          <p:nvPr/>
        </p:nvSpPr>
        <p:spPr>
          <a:xfrm>
            <a:off x="1213104" y="2937470"/>
            <a:ext cx="524256" cy="93445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8168" y="4347892"/>
            <a:ext cx="22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Typ C</a:t>
            </a:r>
            <a:endParaRPr lang="de-DE" sz="2400" dirty="0"/>
          </a:p>
        </p:txBody>
      </p:sp>
      <p:sp>
        <p:nvSpPr>
          <p:cNvPr id="17" name="Ellipse 16"/>
          <p:cNvSpPr/>
          <p:nvPr/>
        </p:nvSpPr>
        <p:spPr>
          <a:xfrm>
            <a:off x="454471" y="5631261"/>
            <a:ext cx="577516" cy="553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b="1" dirty="0"/>
              <a:t>K</a:t>
            </a:r>
            <a:r>
              <a:rPr lang="de-DE" sz="2400" b="1" baseline="-25000" dirty="0" smtClean="0"/>
              <a:t>1</a:t>
            </a:r>
            <a:endParaRPr lang="de-DE" sz="2400" b="1" dirty="0"/>
          </a:p>
        </p:txBody>
      </p:sp>
      <p:sp>
        <p:nvSpPr>
          <p:cNvPr id="19" name="Ellipse 18"/>
          <p:cNvSpPr/>
          <p:nvPr/>
        </p:nvSpPr>
        <p:spPr>
          <a:xfrm>
            <a:off x="1838263" y="5637357"/>
            <a:ext cx="577516" cy="553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b="1" dirty="0"/>
              <a:t>K</a:t>
            </a:r>
            <a:r>
              <a:rPr lang="de-DE" sz="2400" b="1" baseline="-25000" dirty="0" smtClean="0"/>
              <a:t>2</a:t>
            </a:r>
            <a:endParaRPr lang="de-DE" sz="2400" b="1" dirty="0"/>
          </a:p>
        </p:txBody>
      </p:sp>
      <p:sp>
        <p:nvSpPr>
          <p:cNvPr id="20" name="Pfeil nach rechts 19"/>
          <p:cNvSpPr/>
          <p:nvPr/>
        </p:nvSpPr>
        <p:spPr>
          <a:xfrm>
            <a:off x="1213104" y="5132030"/>
            <a:ext cx="524256" cy="93445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268739" y="945068"/>
            <a:ext cx="22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Typ D</a:t>
            </a:r>
            <a:endParaRPr lang="de-DE" sz="2400" dirty="0"/>
          </a:p>
        </p:txBody>
      </p:sp>
      <p:sp>
        <p:nvSpPr>
          <p:cNvPr id="22" name="Ellipse 21"/>
          <p:cNvSpPr/>
          <p:nvPr/>
        </p:nvSpPr>
        <p:spPr>
          <a:xfrm>
            <a:off x="3389054" y="1570710"/>
            <a:ext cx="577516" cy="5534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A</a:t>
            </a:r>
            <a:endParaRPr lang="de-DE" sz="2800" b="1" dirty="0"/>
          </a:p>
        </p:txBody>
      </p:sp>
      <p:sp>
        <p:nvSpPr>
          <p:cNvPr id="23" name="Ellipse 22"/>
          <p:cNvSpPr/>
          <p:nvPr/>
        </p:nvSpPr>
        <p:spPr>
          <a:xfrm>
            <a:off x="3385042" y="2228437"/>
            <a:ext cx="577516" cy="553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b="1" dirty="0"/>
              <a:t>K</a:t>
            </a:r>
            <a:r>
              <a:rPr lang="de-DE" sz="2400" b="1" baseline="-25000" dirty="0" smtClean="0"/>
              <a:t>1</a:t>
            </a:r>
            <a:endParaRPr lang="de-DE" sz="2400" b="1" dirty="0"/>
          </a:p>
        </p:txBody>
      </p:sp>
      <p:sp>
        <p:nvSpPr>
          <p:cNvPr id="24" name="Ellipse 23"/>
          <p:cNvSpPr/>
          <p:nvPr/>
        </p:nvSpPr>
        <p:spPr>
          <a:xfrm>
            <a:off x="4772846" y="1576806"/>
            <a:ext cx="577516" cy="5534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N</a:t>
            </a:r>
          </a:p>
        </p:txBody>
      </p:sp>
      <p:sp>
        <p:nvSpPr>
          <p:cNvPr id="25" name="Ellipse 24"/>
          <p:cNvSpPr/>
          <p:nvPr/>
        </p:nvSpPr>
        <p:spPr>
          <a:xfrm>
            <a:off x="4768834" y="2234533"/>
            <a:ext cx="577516" cy="553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b="1" dirty="0"/>
              <a:t>K</a:t>
            </a:r>
            <a:r>
              <a:rPr lang="de-DE" sz="2400" b="1" baseline="-25000" dirty="0" smtClean="0"/>
              <a:t>2</a:t>
            </a:r>
            <a:endParaRPr lang="de-DE" sz="2400" b="1" dirty="0"/>
          </a:p>
        </p:txBody>
      </p:sp>
      <p:sp>
        <p:nvSpPr>
          <p:cNvPr id="26" name="Pfeil nach rechts 25"/>
          <p:cNvSpPr/>
          <p:nvPr/>
        </p:nvSpPr>
        <p:spPr>
          <a:xfrm>
            <a:off x="4143675" y="1729206"/>
            <a:ext cx="524256" cy="93445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6022848" y="907502"/>
            <a:ext cx="594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Sonst </a:t>
            </a:r>
            <a:r>
              <a:rPr lang="de-DE" dirty="0" smtClean="0"/>
              <a:t>ANOVA Option 2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2769190" y="2886164"/>
            <a:ext cx="9422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ANOVA Option 2:</a:t>
            </a:r>
          </a:p>
          <a:p>
            <a:r>
              <a:rPr lang="de-DE" dirty="0" smtClean="0"/>
              <a:t>Über allen Personen;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subjects</a:t>
            </a:r>
            <a:r>
              <a:rPr lang="de-DE" dirty="0" smtClean="0"/>
              <a:t> 2 x 2 x 2 ANOVA mit stark unterschiedlichen Zellengrößen</a:t>
            </a:r>
          </a:p>
          <a:p>
            <a:r>
              <a:rPr lang="de-DE" dirty="0" smtClean="0"/>
              <a:t>Gruppe (</a:t>
            </a:r>
            <a:r>
              <a:rPr lang="de-DE" dirty="0" err="1" smtClean="0"/>
              <a:t>between</a:t>
            </a:r>
            <a:r>
              <a:rPr lang="de-DE" dirty="0" smtClean="0"/>
              <a:t>) x Knotentyp (</a:t>
            </a:r>
            <a:r>
              <a:rPr lang="de-DE" dirty="0" err="1" smtClean="0"/>
              <a:t>between</a:t>
            </a:r>
            <a:r>
              <a:rPr lang="de-DE" dirty="0" smtClean="0"/>
              <a:t>) (K</a:t>
            </a:r>
            <a:r>
              <a:rPr lang="de-DE" baseline="-25000" dirty="0" smtClean="0"/>
              <a:t>1</a:t>
            </a:r>
            <a:r>
              <a:rPr lang="de-DE" dirty="0" smtClean="0"/>
              <a:t>/K</a:t>
            </a:r>
            <a:r>
              <a:rPr lang="de-DE" baseline="-25000" dirty="0" smtClean="0"/>
              <a:t>2</a:t>
            </a:r>
            <a:r>
              <a:rPr lang="de-DE" dirty="0" smtClean="0"/>
              <a:t> vs. A/N) x Time (</a:t>
            </a:r>
            <a:r>
              <a:rPr lang="de-DE" dirty="0" err="1" smtClean="0"/>
              <a:t>between</a:t>
            </a:r>
            <a:r>
              <a:rPr lang="de-DE" dirty="0" smtClean="0"/>
              <a:t>) (A/K</a:t>
            </a:r>
            <a:r>
              <a:rPr lang="de-DE" baseline="-25000" dirty="0" smtClean="0"/>
              <a:t>1</a:t>
            </a:r>
            <a:r>
              <a:rPr lang="de-DE" dirty="0" smtClean="0"/>
              <a:t> vs. N/K</a:t>
            </a:r>
            <a:r>
              <a:rPr lang="de-DE" baseline="-25000" dirty="0" smtClean="0"/>
              <a:t>2</a:t>
            </a:r>
            <a:r>
              <a:rPr lang="de-DE" dirty="0" smtClean="0"/>
              <a:t>)</a:t>
            </a:r>
          </a:p>
          <a:p>
            <a:r>
              <a:rPr lang="de-DE" dirty="0" smtClean="0"/>
              <a:t>Abhängige Variable: mittlere Valenz (von – bis +)</a:t>
            </a:r>
          </a:p>
          <a:p>
            <a:endParaRPr lang="de-DE" dirty="0"/>
          </a:p>
          <a:p>
            <a:r>
              <a:rPr lang="de-DE" dirty="0" smtClean="0"/>
              <a:t>Dazu follow </a:t>
            </a:r>
            <a:r>
              <a:rPr lang="de-DE" dirty="0" err="1" smtClean="0"/>
              <a:t>ups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Between</a:t>
            </a:r>
            <a:r>
              <a:rPr lang="de-DE" dirty="0" smtClean="0"/>
              <a:t> 2 </a:t>
            </a:r>
            <a:r>
              <a:rPr lang="de-DE" dirty="0" err="1" smtClean="0"/>
              <a:t>fach</a:t>
            </a:r>
            <a:r>
              <a:rPr lang="de-DE" dirty="0" smtClean="0"/>
              <a:t> ANOVA</a:t>
            </a:r>
          </a:p>
          <a:p>
            <a:r>
              <a:rPr lang="de-DE" dirty="0" smtClean="0"/>
              <a:t>	Gruppe (</a:t>
            </a:r>
            <a:r>
              <a:rPr lang="de-DE" dirty="0" err="1" smtClean="0"/>
              <a:t>between</a:t>
            </a:r>
            <a:r>
              <a:rPr lang="de-DE" dirty="0" smtClean="0"/>
              <a:t>) x Time (</a:t>
            </a:r>
            <a:r>
              <a:rPr lang="de-DE" dirty="0" err="1" smtClean="0"/>
              <a:t>between</a:t>
            </a:r>
            <a:r>
              <a:rPr lang="de-DE" dirty="0" smtClean="0"/>
              <a:t>) (A vs.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Between</a:t>
            </a:r>
            <a:r>
              <a:rPr lang="de-DE" dirty="0" smtClean="0"/>
              <a:t> 2 </a:t>
            </a:r>
            <a:r>
              <a:rPr lang="de-DE" dirty="0" err="1" smtClean="0"/>
              <a:t>fach</a:t>
            </a:r>
            <a:r>
              <a:rPr lang="de-DE" dirty="0" smtClean="0"/>
              <a:t> ANOVA</a:t>
            </a:r>
          </a:p>
          <a:p>
            <a:r>
              <a:rPr lang="de-DE" dirty="0" smtClean="0"/>
              <a:t>	Gruppe (</a:t>
            </a:r>
            <a:r>
              <a:rPr lang="de-DE" dirty="0" err="1" smtClean="0"/>
              <a:t>between</a:t>
            </a:r>
            <a:r>
              <a:rPr lang="de-DE" dirty="0" smtClean="0"/>
              <a:t>) x Time (</a:t>
            </a:r>
            <a:r>
              <a:rPr lang="de-DE" dirty="0" err="1" smtClean="0"/>
              <a:t>between</a:t>
            </a:r>
            <a:r>
              <a:rPr lang="de-DE" dirty="0" smtClean="0"/>
              <a:t>) (K</a:t>
            </a:r>
            <a:r>
              <a:rPr lang="de-DE" baseline="-25000" dirty="0" smtClean="0"/>
              <a:t>1</a:t>
            </a:r>
            <a:r>
              <a:rPr lang="de-DE" dirty="0" smtClean="0"/>
              <a:t> vs. K</a:t>
            </a:r>
            <a:r>
              <a:rPr lang="de-DE" baseline="-25000" dirty="0" smtClean="0"/>
              <a:t>2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Wir betrachten hier eigentlich zum Teil (!) </a:t>
            </a:r>
            <a:r>
              <a:rPr lang="de-DE" dirty="0" err="1" smtClean="0"/>
              <a:t>within</a:t>
            </a:r>
            <a:r>
              <a:rPr lang="de-DE" dirty="0" smtClean="0"/>
              <a:t> gemessene Faktoren als unterschiedliche </a:t>
            </a:r>
            <a:r>
              <a:rPr lang="de-DE" dirty="0"/>
              <a:t>S</a:t>
            </a:r>
            <a:r>
              <a:rPr lang="de-DE" dirty="0" smtClean="0"/>
              <a:t>ubjekte (was sie ja nicht sind). Das ist OK, da die Intersubjektkorrelation in der Fehlervarianz bleibt und der </a:t>
            </a:r>
            <a:r>
              <a:rPr lang="de-DE" dirty="0"/>
              <a:t>T</a:t>
            </a:r>
            <a:r>
              <a:rPr lang="de-DE" dirty="0" smtClean="0"/>
              <a:t>est somit GEGEN einen Effekt </a:t>
            </a:r>
            <a:r>
              <a:rPr lang="de-DE" dirty="0" err="1" smtClean="0"/>
              <a:t>gebiast</a:t>
            </a:r>
            <a:r>
              <a:rPr lang="de-DE" dirty="0" smtClean="0"/>
              <a:t> ist.</a:t>
            </a:r>
          </a:p>
        </p:txBody>
      </p:sp>
    </p:spTree>
    <p:extLst>
      <p:ext uri="{BB962C8B-B14F-4D97-AF65-F5344CB8AC3E}">
        <p14:creationId xmlns:p14="http://schemas.microsoft.com/office/powerpoint/2010/main" val="398621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Breitbild</PresentationFormat>
  <Paragraphs>58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tomasch</dc:creator>
  <cp:lastModifiedBy>Microsoft-Konto</cp:lastModifiedBy>
  <cp:revision>7</cp:revision>
  <dcterms:created xsi:type="dcterms:W3CDTF">2020-11-08T14:41:39Z</dcterms:created>
  <dcterms:modified xsi:type="dcterms:W3CDTF">2021-06-03T07:41:19Z</dcterms:modified>
</cp:coreProperties>
</file>