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3" r:id="rId18"/>
    <p:sldId id="281" r:id="rId19"/>
    <p:sldId id="282" r:id="rId20"/>
    <p:sldId id="275" r:id="rId21"/>
    <p:sldId id="276" r:id="rId22"/>
    <p:sldId id="277" r:id="rId23"/>
    <p:sldId id="283" r:id="rId24"/>
    <p:sldId id="287" r:id="rId25"/>
    <p:sldId id="286"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6667" autoAdjust="0"/>
  </p:normalViewPr>
  <p:slideViewPr>
    <p:cSldViewPr snapToGrid="0">
      <p:cViewPr varScale="1">
        <p:scale>
          <a:sx n="99" d="100"/>
          <a:sy n="99" d="100"/>
        </p:scale>
        <p:origin x="1014"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05.12.2023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422488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24</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25</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8330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158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263641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115456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292953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05.12.2023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05.12.2023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05.12.2023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05.12.2023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05.12.2023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05.12.2023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05.12.2023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05.12.2023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05.12.2023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05.12.2023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05.12.2023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05.12.2023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4832092"/>
          </a:xfrm>
          <a:prstGeom prst="rect">
            <a:avLst/>
          </a:prstGeom>
          <a:noFill/>
        </p:spPr>
        <p:txBody>
          <a:bodyPr wrap="square" rtlCol="0">
            <a:spAutoFit/>
          </a:bodyPr>
          <a:lstStyle/>
          <a:p>
            <a:r>
              <a:rPr lang="de-DE" sz="2800" dirty="0"/>
              <a:t>In dieser Studie bitten wir Sie, in einer Art Mind-Map Ihre Gedanken, Gefühle und Einschätzungen </a:t>
            </a:r>
            <a:r>
              <a:rPr lang="de-DE" sz="2800" dirty="0">
                <a:highlight>
                  <a:srgbClr val="0000FF"/>
                </a:highlight>
              </a:rPr>
              <a:t>bezüglich dem, was Sie unter Nachhaltigkeit verstehen,</a:t>
            </a:r>
            <a:r>
              <a:rPr lang="de-DE" sz="2800" dirty="0">
                <a:solidFill>
                  <a:schemeClr val="bg1"/>
                </a:solidFill>
                <a:highlight>
                  <a:srgbClr val="0000FF"/>
                </a:highlight>
              </a:rPr>
              <a:t> </a:t>
            </a:r>
            <a:r>
              <a:rPr lang="de-DE" sz="2800" dirty="0">
                <a:highlight>
                  <a:srgbClr val="0000FF"/>
                </a:highlight>
              </a:rPr>
              <a:t>darzustellen.</a:t>
            </a:r>
            <a:r>
              <a:rPr lang="de-DE" sz="2800" dirty="0"/>
              <a:t> </a:t>
            </a:r>
          </a:p>
          <a:p>
            <a:endParaRPr lang="de-DE" sz="2800" dirty="0"/>
          </a:p>
          <a:p>
            <a:r>
              <a:rPr lang="de-DE" sz="2800" dirty="0"/>
              <a:t>Zunächst wird Ihnen anhand eines Beispiels gezeigt, wie man unser Programm (C.A.M.E.L.) verwendet, um eine Mind-Map zu zeichnen.</a:t>
            </a:r>
          </a:p>
          <a:p>
            <a:endParaRPr lang="de-DE" sz="2800" dirty="0"/>
          </a:p>
          <a:p>
            <a:r>
              <a:rPr lang="de-DE" sz="2800" dirty="0"/>
              <a:t>Danach können Sie in unserem Programm Ihre eigene Mind-Map zeichnen.</a:t>
            </a:r>
          </a:p>
          <a:p>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720848" y="2652770"/>
            <a:ext cx="5021364" cy="3724252"/>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4BDD7A33-38A6-37E7-4ED5-A19B63B71057}"/>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7044251" y="2803748"/>
            <a:ext cx="1562100" cy="1261053"/>
          </a:xfrm>
          <a:prstGeom prst="rect">
            <a:avLst/>
          </a:prstGeom>
        </p:spPr>
      </p:pic>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6816664" y="3861082"/>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dicker der Rand des Sechsecks, desto negativer 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409620" y="2884392"/>
            <a:ext cx="1562100" cy="1103062"/>
          </a:xfrm>
          <a:prstGeom prst="rect">
            <a:avLst/>
          </a:prstGeom>
        </p:spPr>
      </p:pic>
      <p:sp>
        <p:nvSpPr>
          <p:cNvPr id="3" name="Rechteck 2">
            <a:extLst>
              <a:ext uri="{FF2B5EF4-FFF2-40B4-BE49-F238E27FC236}">
                <a16:creationId xmlns:a16="http://schemas.microsoft.com/office/drawing/2014/main" id="{3FB9D9DF-C47E-C035-5EA1-D4B43423ACB0}"/>
              </a:ext>
            </a:extLst>
          </p:cNvPr>
          <p:cNvSpPr/>
          <p:nvPr/>
        </p:nvSpPr>
        <p:spPr>
          <a:xfrm>
            <a:off x="1517906" y="3861082"/>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C152F8EC-34D6-0B57-F5D3-64B408E0E4E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1760241" y="2884392"/>
            <a:ext cx="1562100" cy="1095544"/>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Wochenmarkt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a:t> </a:t>
            </a:r>
            <a:r>
              <a:rPr lang="en-US" sz="2000" err="1"/>
              <a:t>negativ</a:t>
            </a:r>
            <a:endParaRPr lang="en-US" sz="2000"/>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a:t> </a:t>
            </a:r>
            <a:r>
              <a:rPr lang="en-US" sz="2000" err="1"/>
              <a:t>positiv</a:t>
            </a:r>
            <a:endParaRPr lang="en-US" sz="2000"/>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D3E108D-8A7F-7894-E46C-4F0D828BB4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80254" y="2709352"/>
            <a:ext cx="5296020" cy="345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18D0798-E2D8-B905-0504-B9B967EA84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229140" y="576260"/>
            <a:ext cx="3499388" cy="2620941"/>
          </a:xfrm>
          <a:prstGeom prst="rect">
            <a:avLst/>
          </a:prstGeom>
        </p:spPr>
      </p:pic>
      <p:sp>
        <p:nvSpPr>
          <p:cNvPr id="15" name="Rectangle 1">
            <a:extLst>
              <a:ext uri="{FF2B5EF4-FFF2-40B4-BE49-F238E27FC236}">
                <a16:creationId xmlns:a16="http://schemas.microsoft.com/office/drawing/2014/main" id="{433FA68E-1F56-D84D-9971-8CBFCD53D8CA}"/>
              </a:ext>
            </a:extLst>
          </p:cNvPr>
          <p:cNvSpPr/>
          <p:nvPr/>
        </p:nvSpPr>
        <p:spPr>
          <a:xfrm>
            <a:off x="341630" y="491282"/>
            <a:ext cx="5311972" cy="374461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 </a:t>
            </a:r>
          </a:p>
          <a:p>
            <a:pPr>
              <a:spcAft>
                <a:spcPts val="800"/>
              </a:spcAft>
            </a:pPr>
            <a:r>
              <a:rPr lang="de-DE" sz="2800" dirty="0"/>
              <a:t>Durch einen einfachen Mausklick auf eines der Konzepte wird dieses ausgewählt und ist dann blau hervorgehoben.</a:t>
            </a:r>
            <a:endParaRPr lang="de-DE" sz="2800" dirty="0">
              <a:ea typeface="Calibri" panose="020F0502020204030204" pitchFamily="34" charset="0"/>
              <a:cs typeface="Times New Roman" panose="02020603050405020304" pitchFamily="18" charset="0"/>
            </a:endParaRPr>
          </a:p>
          <a:p>
            <a:pPr>
              <a:spcAft>
                <a:spcPts val="800"/>
              </a:spcAft>
            </a:pPr>
            <a:endParaRPr lang="de-DE" sz="2800" dirty="0">
              <a:ea typeface="Calibri" panose="020F0502020204030204" pitchFamily="34" charset="0"/>
              <a:cs typeface="Times New Roman" panose="02020603050405020304" pitchFamily="18" charset="0"/>
            </a:endParaRPr>
          </a:p>
        </p:txBody>
      </p:sp>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59309" y="1324597"/>
            <a:ext cx="267370" cy="289651"/>
          </a:xfrm>
          <a:prstGeom prst="rect">
            <a:avLst/>
          </a:prstGeom>
        </p:spPr>
      </p:pic>
      <p:pic>
        <p:nvPicPr>
          <p:cNvPr id="2" name="Grafik 1">
            <a:extLst>
              <a:ext uri="{FF2B5EF4-FFF2-40B4-BE49-F238E27FC236}">
                <a16:creationId xmlns:a16="http://schemas.microsoft.com/office/drawing/2014/main" id="{4A511516-1B92-C590-E2B9-6D616205CF8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321821" y="4233275"/>
            <a:ext cx="3406706" cy="2517750"/>
          </a:xfrm>
          <a:prstGeom prst="rect">
            <a:avLst/>
          </a:prstGeom>
        </p:spPr>
      </p:pic>
      <p:sp>
        <p:nvSpPr>
          <p:cNvPr id="3" name="TextBox 5">
            <a:extLst>
              <a:ext uri="{FF2B5EF4-FFF2-40B4-BE49-F238E27FC236}">
                <a16:creationId xmlns:a16="http://schemas.microsoft.com/office/drawing/2014/main" id="{225C1113-1120-6172-E675-B40EAF53403F}"/>
              </a:ext>
            </a:extLst>
          </p:cNvPr>
          <p:cNvSpPr txBox="1"/>
          <p:nvPr/>
        </p:nvSpPr>
        <p:spPr>
          <a:xfrm>
            <a:off x="341630" y="4200643"/>
            <a:ext cx="4911966" cy="1815882"/>
          </a:xfrm>
          <a:prstGeom prst="rect">
            <a:avLst/>
          </a:prstGeom>
          <a:noFill/>
        </p:spPr>
        <p:txBody>
          <a:bodyPr wrap="square" rtlCol="0">
            <a:spAutoFit/>
          </a:bodyPr>
          <a:lstStyle/>
          <a:p>
            <a:r>
              <a:rPr lang="de-DE" sz="2800" dirty="0"/>
              <a:t>Ein einfacher Mausklick auf das zweite Konzept führt dazu, dass eine Verbindung zwischen den beiden Konzepten erscheint. </a:t>
            </a:r>
          </a:p>
        </p:txBody>
      </p:sp>
      <p:pic>
        <p:nvPicPr>
          <p:cNvPr id="8" name="Grafik 21">
            <a:extLst>
              <a:ext uri="{FF2B5EF4-FFF2-40B4-BE49-F238E27FC236}">
                <a16:creationId xmlns:a16="http://schemas.microsoft.com/office/drawing/2014/main" id="{8AD1CC4E-52C6-56F7-47F2-40338D9611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51267" y="6203188"/>
            <a:ext cx="267370" cy="289651"/>
          </a:xfrm>
          <a:prstGeom prst="rect">
            <a:avLst/>
          </a:prstGeom>
        </p:spPr>
      </p:pic>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832AC5A-A9C4-4B75-8B24-E6BBFE6595B2}"/>
              </a:ext>
            </a:extLst>
          </p:cNvPr>
          <p:cNvPicPr>
            <a:picLocks noChangeAspect="1"/>
          </p:cNvPicPr>
          <p:nvPr/>
        </p:nvPicPr>
        <p:blipFill>
          <a:blip r:embed="rId3"/>
          <a:stretch>
            <a:fillRect/>
          </a:stretch>
        </p:blipFill>
        <p:spPr>
          <a:xfrm>
            <a:off x="8224608" y="3365783"/>
            <a:ext cx="2800350" cy="1485900"/>
          </a:xfrm>
          <a:prstGeom prst="rect">
            <a:avLst/>
          </a:prstGeom>
        </p:spPr>
      </p:pic>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059660" y="663201"/>
            <a:ext cx="2653390" cy="196929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sp>
        <p:nvSpPr>
          <p:cNvPr id="12" name="TextBox 11">
            <a:extLst>
              <a:ext uri="{FF2B5EF4-FFF2-40B4-BE49-F238E27FC236}">
                <a16:creationId xmlns:a16="http://schemas.microsoft.com/office/drawing/2014/main" id="{915D366D-2E48-8F41-AA41-55DB51722110}"/>
              </a:ext>
            </a:extLst>
          </p:cNvPr>
          <p:cNvSpPr txBox="1"/>
          <p:nvPr/>
        </p:nvSpPr>
        <p:spPr>
          <a:xfrm>
            <a:off x="185571" y="2717122"/>
            <a:ext cx="6951326" cy="3477875"/>
          </a:xfrm>
          <a:prstGeom prst="rect">
            <a:avLst/>
          </a:prstGeom>
          <a:noFill/>
        </p:spPr>
        <p:txBody>
          <a:bodyPr wrap="square" rtlCol="0">
            <a:spAutoFit/>
          </a:bodyPr>
          <a:lstStyle/>
          <a:p>
            <a:r>
              <a:rPr lang="de-DE" sz="2200" dirty="0"/>
              <a:t>Eine </a:t>
            </a:r>
            <a:r>
              <a:rPr lang="de-DE" sz="2200" b="1" dirty="0"/>
              <a:t>durchgehende Verbindung </a:t>
            </a:r>
            <a:r>
              <a:rPr lang="de-DE" sz="2200" dirty="0"/>
              <a:t>zeigt, dass </a:t>
            </a:r>
            <a:r>
              <a:rPr lang="de-DE" sz="2200" b="1" dirty="0"/>
              <a:t>zwei Konzepte miteinander vereinbar sind oder sich gegenseitig unterstützen. </a:t>
            </a:r>
          </a:p>
          <a:p>
            <a:endParaRPr lang="de-DE" sz="2200" dirty="0"/>
          </a:p>
          <a:p>
            <a:r>
              <a:rPr lang="de-DE" sz="2200" dirty="0"/>
              <a:t>Eine </a:t>
            </a:r>
            <a:r>
              <a:rPr lang="de-DE" sz="2200" b="1" dirty="0"/>
              <a:t>gestrichelte Verbindung </a:t>
            </a:r>
            <a:r>
              <a:rPr lang="de-DE" sz="2200" dirty="0"/>
              <a:t>zeigt, dass </a:t>
            </a:r>
            <a:r>
              <a:rPr lang="de-DE" sz="2200" b="1" dirty="0"/>
              <a:t>zwei Konzepte im Widerspruch zueinander stehen. </a:t>
            </a:r>
          </a:p>
          <a:p>
            <a:endParaRPr lang="de-DE" sz="2200" dirty="0"/>
          </a:p>
          <a:p>
            <a:r>
              <a:rPr lang="de-DE" sz="2200" dirty="0"/>
              <a:t>Julia kann mit dem Schieberegler den Grad der Übereinstimmung beziehungsweise der Nichtübereinstimmung zwischen den Konzepten abbilden. </a:t>
            </a:r>
          </a:p>
        </p:txBody>
      </p:sp>
      <p:cxnSp>
        <p:nvCxnSpPr>
          <p:cNvPr id="24" name="Gerade Verbindung mit Pfeil 23"/>
          <p:cNvCxnSpPr>
            <a:cxnSpLocks/>
          </p:cNvCxnSpPr>
          <p:nvPr/>
        </p:nvCxnSpPr>
        <p:spPr>
          <a:xfrm flipV="1">
            <a:off x="6096000" y="4411442"/>
            <a:ext cx="3683267" cy="1239327"/>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2B728D8-AC08-478A-9864-CA959DFA26E4}"/>
              </a:ext>
            </a:extLst>
          </p:cNvPr>
          <p:cNvPicPr>
            <a:picLocks noChangeAspect="1"/>
          </p:cNvPicPr>
          <p:nvPr/>
        </p:nvPicPr>
        <p:blipFill>
          <a:blip r:embed="rId3"/>
          <a:stretch>
            <a:fillRect/>
          </a:stretch>
        </p:blipFill>
        <p:spPr>
          <a:xfrm>
            <a:off x="7344079" y="2292446"/>
            <a:ext cx="3826038" cy="3481413"/>
          </a:xfrm>
          <a:prstGeom prst="rect">
            <a:avLst/>
          </a:prstGeom>
        </p:spPr>
      </p:pic>
      <p:pic>
        <p:nvPicPr>
          <p:cNvPr id="3" name="Grafik 2">
            <a:extLst>
              <a:ext uri="{FF2B5EF4-FFF2-40B4-BE49-F238E27FC236}">
                <a16:creationId xmlns:a16="http://schemas.microsoft.com/office/drawing/2014/main" id="{58723DE8-6921-4DE2-8236-11871715DB99}"/>
              </a:ext>
            </a:extLst>
          </p:cNvPr>
          <p:cNvPicPr>
            <a:picLocks noChangeAspect="1"/>
          </p:cNvPicPr>
          <p:nvPr/>
        </p:nvPicPr>
        <p:blipFill>
          <a:blip r:embed="rId4"/>
          <a:stretch>
            <a:fillRect/>
          </a:stretch>
        </p:blipFill>
        <p:spPr>
          <a:xfrm>
            <a:off x="602410" y="3197442"/>
            <a:ext cx="3398957" cy="1815881"/>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„leckere Lebensmittel“ einen stärkeren Einfluss haben auf die Entscheidung, auf den Wochenmarkt zu gehen, als die Tatsache, dabei „im Freien“ zu sein.</a:t>
            </a:r>
          </a:p>
        </p:txBody>
      </p:sp>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33997" y="4486978"/>
            <a:ext cx="267370" cy="289651"/>
          </a:xfrm>
          <a:prstGeom prst="rect">
            <a:avLst/>
          </a:prstGeom>
        </p:spPr>
      </p:pic>
      <p:sp>
        <p:nvSpPr>
          <p:cNvPr id="6" name="Textfeld 5">
            <a:extLst>
              <a:ext uri="{FF2B5EF4-FFF2-40B4-BE49-F238E27FC236}">
                <a16:creationId xmlns:a16="http://schemas.microsoft.com/office/drawing/2014/main" id="{D718BE73-8D8B-E7C6-4B72-AD8752ABB494}"/>
              </a:ext>
            </a:extLst>
          </p:cNvPr>
          <p:cNvSpPr txBox="1"/>
          <p:nvPr/>
        </p:nvSpPr>
        <p:spPr>
          <a:xfrm>
            <a:off x="6222378" y="4347235"/>
            <a:ext cx="4218154" cy="1937931"/>
          </a:xfrm>
          <a:prstGeom prst="rect">
            <a:avLst/>
          </a:prstGeom>
          <a:solidFill>
            <a:srgbClr val="FFFFFF">
              <a:alpha val="64000"/>
            </a:srgbClr>
          </a:solidFill>
        </p:spPr>
        <p:txBody>
          <a:bodyPr wrap="square" rtlCol="0">
            <a:spAutoFit/>
          </a:bodyPr>
          <a:lstStyle/>
          <a:p>
            <a:endParaRPr lang="de-DE"/>
          </a:p>
        </p:txBody>
      </p:sp>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Sie bewegt den Schieberegler nach rechts. </a:t>
            </a:r>
          </a:p>
        </p:txBody>
      </p:sp>
    </p:spTree>
    <p:extLst>
      <p:ext uri="{BB962C8B-B14F-4D97-AF65-F5344CB8AC3E}">
        <p14:creationId xmlns:p14="http://schemas.microsoft.com/office/powerpoint/2010/main" val="193890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9C16A9E-9736-4ADE-AF39-21381BD0BA4C}"/>
              </a:ext>
            </a:extLst>
          </p:cNvPr>
          <p:cNvPicPr>
            <a:picLocks noChangeAspect="1"/>
          </p:cNvPicPr>
          <p:nvPr/>
        </p:nvPicPr>
        <p:blipFill>
          <a:blip r:embed="rId3"/>
          <a:stretch>
            <a:fillRect/>
          </a:stretch>
        </p:blipFill>
        <p:spPr>
          <a:xfrm>
            <a:off x="5877392" y="2742986"/>
            <a:ext cx="5968938" cy="373827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651007"/>
            <a:ext cx="9527417" cy="1384995"/>
          </a:xfrm>
          <a:prstGeom prst="rect">
            <a:avLst/>
          </a:prstGeom>
          <a:noFill/>
        </p:spPr>
        <p:txBody>
          <a:bodyPr wrap="square" rtlCol="0">
            <a:spAutoFit/>
          </a:bodyPr>
          <a:lstStyle/>
          <a:p>
            <a:r>
              <a:rPr lang="de-DE" sz="2800" dirty="0"/>
              <a:t>Verglichen mit dem Faktor „leckere Lebensmittel“ steht „teuer“ im Widerspruch zum „Einkauf auf dem Wochenmarkt“ und ist daher durch eine gestrichelte Verbindung dargestellt.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4" y="2349968"/>
            <a:ext cx="5427167" cy="4524315"/>
          </a:xfrm>
          <a:prstGeom prst="rect">
            <a:avLst/>
          </a:prstGeom>
          <a:noFill/>
        </p:spPr>
        <p:txBody>
          <a:bodyPr wrap="square" rtlCol="0">
            <a:spAutoFit/>
          </a:bodyPr>
          <a:lstStyle/>
          <a:p>
            <a:r>
              <a:rPr lang="de-DE" sz="2800" dirty="0"/>
              <a:t>In diesem Fall bedeutet das: </a:t>
            </a:r>
          </a:p>
          <a:p>
            <a:r>
              <a:rPr lang="de-DE" sz="2800" dirty="0"/>
              <a:t>Dass die Lebensmittel auf dem Wochenmarkt teuer sind, spricht für Julia dagegen, auf dem Wochenmarkt einzukaufen. </a:t>
            </a:r>
          </a:p>
          <a:p>
            <a:endParaRPr lang="de-DE" sz="800" dirty="0"/>
          </a:p>
          <a:p>
            <a:r>
              <a:rPr lang="de-DE" sz="2800" dirty="0"/>
              <a:t>Man kann es auch so verstehen: </a:t>
            </a:r>
          </a:p>
          <a:p>
            <a:r>
              <a:rPr lang="de-DE" sz="2800" dirty="0"/>
              <a:t>Je teurer die Lebensmittel auf dem Wochenmarkt sind, desto weniger ist Julia gewillt, auf dem Wochenmarkt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8427391" y="2405833"/>
            <a:ext cx="3418939" cy="171294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7868011" y="4118778"/>
            <a:ext cx="3978319" cy="79010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2860C81F-056E-4FA0-AA8D-C254969D8FD8}"/>
              </a:ext>
            </a:extLst>
          </p:cNvPr>
          <p:cNvSpPr/>
          <p:nvPr/>
        </p:nvSpPr>
        <p:spPr>
          <a:xfrm>
            <a:off x="7977167" y="4904968"/>
            <a:ext cx="3978319" cy="157629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724EFB2-F07A-476E-BB11-247EE4F1D406}"/>
              </a:ext>
            </a:extLst>
          </p:cNvPr>
          <p:cNvPicPr>
            <a:picLocks noChangeAspect="1"/>
          </p:cNvPicPr>
          <p:nvPr/>
        </p:nvPicPr>
        <p:blipFill>
          <a:blip r:embed="rId3"/>
          <a:stretch>
            <a:fillRect/>
          </a:stretch>
        </p:blipFill>
        <p:spPr>
          <a:xfrm>
            <a:off x="2668094" y="2354316"/>
            <a:ext cx="5353050" cy="3590925"/>
          </a:xfrm>
          <a:prstGeom prst="rect">
            <a:avLst/>
          </a:prstGeom>
        </p:spPr>
      </p:pic>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7CE7E006-8215-28CD-EF5D-006A87FD4CDD}"/>
              </a:ext>
            </a:extLst>
          </p:cNvPr>
          <p:cNvSpPr txBox="1"/>
          <p:nvPr/>
        </p:nvSpPr>
        <p:spPr>
          <a:xfrm>
            <a:off x="4001841" y="3716485"/>
            <a:ext cx="1152940"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5154781" y="2364552"/>
            <a:ext cx="2772669" cy="1889053"/>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8F7B2A29-510E-8EDD-389F-443D9971C32B}"/>
              </a:ext>
            </a:extLst>
          </p:cNvPr>
          <p:cNvSpPr txBox="1"/>
          <p:nvPr/>
        </p:nvSpPr>
        <p:spPr>
          <a:xfrm>
            <a:off x="700159" y="4436485"/>
            <a:ext cx="3816182" cy="2157008"/>
          </a:xfrm>
          <a:prstGeom prst="rect">
            <a:avLst/>
          </a:prstGeom>
          <a:solidFill>
            <a:srgbClr val="FFFFFF">
              <a:alpha val="64000"/>
            </a:srgbClr>
          </a:solidFill>
        </p:spPr>
        <p:txBody>
          <a:bodyPr wrap="square" rtlCol="0">
            <a:spAutoFit/>
          </a:bodyPr>
          <a:lstStyle/>
          <a:p>
            <a:endParaRPr lang="de-DE"/>
          </a:p>
        </p:txBody>
      </p:sp>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1815882"/>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einen </a:t>
            </a:r>
            <a:r>
              <a:rPr lang="de-DE" sz="2800" b="1" dirty="0"/>
              <a:t>durchgezogene Verbindung </a:t>
            </a:r>
            <a:r>
              <a:rPr lang="de-DE" sz="2800" dirty="0"/>
              <a:t>verbunden werden: Das bedeutet, dass das Risiko besteht, schlechtem Wetter ausgesetzt zu sein, da der Markt im Freien stattfindet.</a:t>
            </a:r>
          </a:p>
        </p:txBody>
      </p:sp>
      <p:sp>
        <p:nvSpPr>
          <p:cNvPr id="7" name="Textfeld 6">
            <a:extLst>
              <a:ext uri="{FF2B5EF4-FFF2-40B4-BE49-F238E27FC236}">
                <a16:creationId xmlns:a16="http://schemas.microsoft.com/office/drawing/2014/main" id="{ECFE8710-7BDD-4516-7E97-C08CF9677900}"/>
              </a:ext>
            </a:extLst>
          </p:cNvPr>
          <p:cNvSpPr txBox="1"/>
          <p:nvPr/>
        </p:nvSpPr>
        <p:spPr>
          <a:xfrm>
            <a:off x="4503436" y="4436485"/>
            <a:ext cx="1346651" cy="580788"/>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874454"/>
            <a:ext cx="11129373" cy="5109091"/>
          </a:xfrm>
          <a:prstGeom prst="rect">
            <a:avLst/>
          </a:prstGeom>
        </p:spPr>
        <p:txBody>
          <a:bodyPr wrap="square">
            <a:spAutoFit/>
          </a:bodyPr>
          <a:lstStyle/>
          <a:p>
            <a:r>
              <a:rPr lang="de-DE" sz="2800" u="sng" dirty="0"/>
              <a:t>Beispiel Wochenmarkt: </a:t>
            </a:r>
          </a:p>
          <a:p>
            <a:endParaRPr lang="de-DE" sz="2800" dirty="0"/>
          </a:p>
          <a:p>
            <a:r>
              <a:rPr lang="de-DE" sz="2800" dirty="0"/>
              <a:t>Julia kauft regelmäßig auf dem Wochenmarkt ein und hat viele verschiedene Gedanken und Eindrücke, wenn sie Wochenmärkte mit anderen Lebensmittelläden vergleicht. </a:t>
            </a:r>
          </a:p>
          <a:p>
            <a:endParaRPr lang="de-DE" sz="2800" dirty="0"/>
          </a:p>
          <a:p>
            <a:r>
              <a:rPr lang="de-DE" sz="2800" dirty="0"/>
              <a:t>Mit Hilfe des </a:t>
            </a:r>
            <a:r>
              <a:rPr lang="de-DE" sz="2800" dirty="0" err="1"/>
              <a:t>Mind</a:t>
            </a:r>
            <a:r>
              <a:rPr lang="de-DE" sz="2800" dirty="0"/>
              <a:t>-Mapping-Tools kann Julia ihre Eindrücke und Gedanken zum Thema „Einkaufen auf dem Wochenmarkt“ zeichnen. Zudem ist sie in der Lage, ihre verschriftlichten Eindrücke emotional zu bewerten und miteinander zu verknüpfen. </a:t>
            </a:r>
          </a:p>
          <a:p>
            <a:endParaRPr lang="en-US" sz="2800" dirty="0"/>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5" name="Textfeld 4"/>
          <p:cNvSpPr txBox="1"/>
          <p:nvPr/>
        </p:nvSpPr>
        <p:spPr>
          <a:xfrm>
            <a:off x="8365436" y="3025905"/>
            <a:ext cx="3762874"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dem Wochenmarkt einkaufen.</a:t>
            </a:r>
          </a:p>
          <a:p>
            <a:pPr marL="342900" indent="-342900">
              <a:buFont typeface="Symbol" pitchFamily="2" charset="2"/>
              <a:buChar char="-"/>
            </a:pPr>
            <a:r>
              <a:rPr lang="de-DE" sz="2000" dirty="0">
                <a:solidFill>
                  <a:srgbClr val="0070C0"/>
                </a:solidFill>
              </a:rPr>
              <a:t>Wenn „gutes Wetter“, dann Einkauf auf dem „Wochenmarkt“</a:t>
            </a:r>
          </a:p>
        </p:txBody>
      </p:sp>
      <p:sp>
        <p:nvSpPr>
          <p:cNvPr id="19" name="Textfeld 18"/>
          <p:cNvSpPr txBox="1"/>
          <p:nvPr/>
        </p:nvSpPr>
        <p:spPr>
          <a:xfrm>
            <a:off x="286218" y="3025905"/>
            <a:ext cx="3476071"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dem Wochenmarkt einkaufen.</a:t>
            </a:r>
          </a:p>
          <a:p>
            <a:pPr marL="342900" indent="-342900">
              <a:buFont typeface="Symbol" pitchFamily="2" charset="2"/>
              <a:buChar char="-"/>
            </a:pPr>
            <a:r>
              <a:rPr lang="de-DE" sz="2000" dirty="0">
                <a:solidFill>
                  <a:srgbClr val="0070C0"/>
                </a:solidFill>
              </a:rPr>
              <a:t>Wenn „schlechtes Wetter“, dann kein „Einkauf auf dem Wochenmarkt“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3762289" y="1101952"/>
            <a:ext cx="4603147" cy="1498600"/>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286F9CD-DB93-447C-A49E-A8D5021D71F7}"/>
              </a:ext>
            </a:extLst>
          </p:cNvPr>
          <p:cNvPicPr>
            <a:picLocks noChangeAspect="1"/>
          </p:cNvPicPr>
          <p:nvPr/>
        </p:nvPicPr>
        <p:blipFill>
          <a:blip r:embed="rId3"/>
          <a:stretch>
            <a:fillRect/>
          </a:stretch>
        </p:blipFill>
        <p:spPr>
          <a:xfrm>
            <a:off x="2289910" y="2483318"/>
            <a:ext cx="4125669" cy="3958638"/>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02671"/>
            <a:ext cx="10283258" cy="1815882"/>
          </a:xfrm>
          <a:prstGeom prst="rect">
            <a:avLst/>
          </a:prstGeom>
          <a:noFill/>
        </p:spPr>
        <p:txBody>
          <a:bodyPr wrap="square" rtlCol="0">
            <a:spAutoFit/>
          </a:bodyPr>
          <a:lstStyle/>
          <a:p>
            <a:r>
              <a:rPr lang="de-DE" sz="2800" dirty="0"/>
              <a:t>Da Julia nur bis zu </a:t>
            </a:r>
            <a:r>
              <a:rPr lang="de-DE" sz="2800" b="1" dirty="0">
                <a:highlight>
                  <a:srgbClr val="0000FF"/>
                </a:highlight>
              </a:rPr>
              <a:t>drei Wörter </a:t>
            </a:r>
            <a:r>
              <a:rPr lang="de-DE" sz="2800" dirty="0"/>
              <a:t>in das Textfeld „Inhalt“ eingeben kann, kann sie jedes Konzept in ihrer Mind-Map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960" y="5161586"/>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5192202" y="5756744"/>
            <a:ext cx="1971923" cy="36576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extLst>
              <a:ext uri="{28A0092B-C50C-407E-A947-70E740481C1C}">
                <a14:useLocalDpi xmlns:a14="http://schemas.microsoft.com/office/drawing/2010/main"/>
              </a:ext>
            </a:extLst>
          </a:blip>
          <a:srcRect/>
          <a:stretch/>
        </p:blipFill>
        <p:spPr>
          <a:xfrm>
            <a:off x="506808" y="2194838"/>
            <a:ext cx="3625137" cy="3951048"/>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Konzepte und Verbindungen löschen, indem sie doppelt darauf klickt und dann auf das rote Mülleimer-Symbol klickt. </a:t>
            </a:r>
          </a:p>
          <a:p>
            <a:endParaRPr lang="de-DE" sz="3200" dirty="0"/>
          </a:p>
          <a:p>
            <a:r>
              <a:rPr lang="de-DE" sz="2800" dirty="0"/>
              <a:t>Auf der nächsten Seite können Sie Julias endgültige Mind-Map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2A4CA6A-AC1F-4559-A87D-47948515B218}"/>
              </a:ext>
            </a:extLst>
          </p:cNvPr>
          <p:cNvPicPr>
            <a:picLocks noChangeAspect="1"/>
          </p:cNvPicPr>
          <p:nvPr/>
        </p:nvPicPr>
        <p:blipFill>
          <a:blip r:embed="rId3"/>
          <a:stretch>
            <a:fillRect/>
          </a:stretch>
        </p:blipFill>
        <p:spPr>
          <a:xfrm>
            <a:off x="2021791" y="673769"/>
            <a:ext cx="8148418" cy="5885848"/>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Zeichnen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938992"/>
          </a:xfrm>
          <a:prstGeom prst="rect">
            <a:avLst/>
          </a:prstGeom>
          <a:noFill/>
        </p:spPr>
        <p:txBody>
          <a:bodyPr wrap="square" rtlCol="0">
            <a:spAutoFit/>
          </a:bodyPr>
          <a:lstStyle/>
          <a:p>
            <a:r>
              <a:rPr lang="de-DE" sz="2400" dirty="0"/>
              <a:t>Wenn Julia ihre Mind-Map fertiggestellt hat, muss sie auf das kleine </a:t>
            </a:r>
            <a:r>
              <a:rPr lang="de-DE" sz="2400" b="1" dirty="0"/>
              <a:t>Disketten-Symbol</a:t>
            </a:r>
            <a:r>
              <a:rPr lang="de-DE" sz="2400" dirty="0"/>
              <a:t> klicken, um diese zu speichern und das Programm zu verlassen: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722133"/>
            <a:ext cx="4328158" cy="2677656"/>
          </a:xfrm>
          <a:prstGeom prst="rect">
            <a:avLst/>
          </a:prstGeom>
          <a:noFill/>
        </p:spPr>
        <p:txBody>
          <a:bodyPr wrap="square" rtlCol="0">
            <a:spAutoFit/>
          </a:bodyPr>
          <a:lstStyle/>
          <a:p>
            <a:r>
              <a:rPr lang="de-DE" sz="2400" b="1" dirty="0"/>
              <a:t>Hinweis</a:t>
            </a:r>
            <a:r>
              <a:rPr lang="de-DE" sz="2400" dirty="0"/>
              <a:t>: Sie kann ihre </a:t>
            </a:r>
            <a:r>
              <a:rPr lang="de-DE" sz="2400" dirty="0" err="1"/>
              <a:t>Map</a:t>
            </a:r>
            <a:r>
              <a:rPr lang="de-DE" sz="2400" dirty="0"/>
              <a:t> erst speichern, wenn sie </a:t>
            </a:r>
            <a:r>
              <a:rPr lang="de-DE" sz="2400" b="1" dirty="0"/>
              <a:t>alle Konzepte verbunden </a:t>
            </a:r>
            <a:r>
              <a:rPr lang="de-DE" sz="2400" dirty="0"/>
              <a:t>hat. </a:t>
            </a:r>
          </a:p>
          <a:p>
            <a:endParaRPr lang="de-DE" sz="2400" dirty="0"/>
          </a:p>
          <a:p>
            <a:r>
              <a:rPr lang="de-DE" sz="2400" dirty="0"/>
              <a:t>Außerdem muss sie </a:t>
            </a:r>
            <a:r>
              <a:rPr lang="de-DE" sz="2400" b="1" dirty="0">
                <a:highlight>
                  <a:srgbClr val="0000FF"/>
                </a:highlight>
              </a:rPr>
              <a:t>mindestens 8</a:t>
            </a:r>
            <a:r>
              <a:rPr lang="de-DE" sz="2400" dirty="0">
                <a:highlight>
                  <a:srgbClr val="0000FF"/>
                </a:highlight>
              </a:rPr>
              <a:t> </a:t>
            </a:r>
            <a:r>
              <a:rPr lang="de-DE" sz="2400" dirty="0"/>
              <a:t>Konzepte zeichnen, um ihre </a:t>
            </a:r>
            <a:r>
              <a:rPr lang="de-DE" sz="2400" dirty="0" err="1"/>
              <a:t>Map</a:t>
            </a:r>
            <a:r>
              <a:rPr lang="de-DE" sz="2400" dirty="0"/>
              <a:t> speichern zu können. </a:t>
            </a:r>
          </a:p>
        </p:txBody>
      </p:sp>
      <p:pic>
        <p:nvPicPr>
          <p:cNvPr id="9" name="Grafik 8"/>
          <p:cNvPicPr>
            <a:picLocks noChangeAspect="1"/>
          </p:cNvPicPr>
          <p:nvPr/>
        </p:nvPicPr>
        <p:blipFill>
          <a:blip r:embed="rId3"/>
          <a:stretch>
            <a:fillRect/>
          </a:stretch>
        </p:blipFill>
        <p:spPr>
          <a:xfrm>
            <a:off x="9448800" y="2989831"/>
            <a:ext cx="495300" cy="409575"/>
          </a:xfrm>
          <a:prstGeom prst="rect">
            <a:avLst/>
          </a:prstGeom>
        </p:spPr>
      </p:pic>
      <p:pic>
        <p:nvPicPr>
          <p:cNvPr id="2" name="Grafik 1">
            <a:extLst>
              <a:ext uri="{FF2B5EF4-FFF2-40B4-BE49-F238E27FC236}">
                <a16:creationId xmlns:a16="http://schemas.microsoft.com/office/drawing/2014/main" id="{11401AE1-37FB-4019-AE29-ABF6A7C9FF47}"/>
              </a:ext>
            </a:extLst>
          </p:cNvPr>
          <p:cNvPicPr>
            <a:picLocks noChangeAspect="1"/>
          </p:cNvPicPr>
          <p:nvPr/>
        </p:nvPicPr>
        <p:blipFill>
          <a:blip r:embed="rId4"/>
          <a:stretch>
            <a:fillRect/>
          </a:stretch>
        </p:blipFill>
        <p:spPr>
          <a:xfrm>
            <a:off x="331470" y="1251918"/>
            <a:ext cx="6839572" cy="4940429"/>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815882"/>
          </a:xfrm>
          <a:prstGeom prst="rect">
            <a:avLst/>
          </a:prstGeom>
        </p:spPr>
        <p:txBody>
          <a:bodyPr wrap="square">
            <a:spAutoFit/>
          </a:bodyPr>
          <a:lstStyle/>
          <a:p>
            <a:r>
              <a:rPr lang="de-DE" sz="2800" b="1" dirty="0"/>
              <a:t>Um Ideen hinzuzufügen</a:t>
            </a:r>
            <a:r>
              <a:rPr lang="de-DE" sz="2800" dirty="0"/>
              <a:t>, klickt sie einfach auf den hellen Hintergrund in unserem Programm.</a:t>
            </a:r>
          </a:p>
          <a:p>
            <a:endParaRPr lang="en-US" sz="2800" dirty="0"/>
          </a:p>
          <a:p>
            <a:endParaRPr lang="en-US" sz="2800" dirty="0"/>
          </a:p>
        </p:txBody>
      </p:sp>
      <p:pic>
        <p:nvPicPr>
          <p:cNvPr id="27" name="Grafik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41531" y="4241356"/>
            <a:ext cx="267370" cy="289651"/>
          </a:xfrm>
          <a:prstGeom prst="rect">
            <a:avLst/>
          </a:prstGeom>
        </p:spPr>
      </p:pic>
      <p:sp>
        <p:nvSpPr>
          <p:cNvPr id="7" name="Rechteck 6"/>
          <p:cNvSpPr/>
          <p:nvPr/>
        </p:nvSpPr>
        <p:spPr>
          <a:xfrm>
            <a:off x="2740216" y="3687287"/>
            <a:ext cx="8954813" cy="1815882"/>
          </a:xfrm>
          <a:prstGeom prst="rect">
            <a:avLst/>
          </a:prstGeom>
        </p:spPr>
        <p:txBody>
          <a:bodyPr wrap="square">
            <a:spAutoFit/>
          </a:bodyPr>
          <a:lstStyle/>
          <a:p>
            <a:r>
              <a:rPr lang="de-DE" sz="2800" dirty="0"/>
              <a:t>Daraufhin erscheint ein gelber Kasten.</a:t>
            </a:r>
            <a:endParaRPr lang="de-DE" sz="2800" dirty="0">
              <a:solidFill>
                <a:srgbClr val="FF0000"/>
              </a:solidFill>
            </a:endParaRPr>
          </a:p>
          <a:p>
            <a:r>
              <a:rPr lang="de-DE" sz="2800" dirty="0"/>
              <a:t>Durch erneutes Klicken auf eine freie Stelle des weißen Hintergrundes kann Julia weitere Konzepte hinzufügen.</a:t>
            </a:r>
          </a:p>
          <a:p>
            <a:endParaRPr lang="en-US" sz="2800" dirty="0"/>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9BBF76A-C4B3-2FD5-729E-923301039F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3899" y="2386256"/>
            <a:ext cx="4992014" cy="37230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Ideen zu bearbeiten</a:t>
            </a:r>
            <a:r>
              <a:rPr lang="de-DE" sz="2800" dirty="0"/>
              <a:t>,</a:t>
            </a:r>
            <a:r>
              <a:rPr lang="de-DE" sz="2800" dirty="0">
                <a:solidFill>
                  <a:srgbClr val="FF0000"/>
                </a:solidFill>
              </a:rPr>
              <a:t> </a:t>
            </a:r>
            <a:r>
              <a:rPr lang="de-DE" sz="2800" dirty="0"/>
              <a:t>klickt Julia doppelt auf das gezeichnete Konzept.</a:t>
            </a:r>
          </a:p>
          <a:p>
            <a:endParaRPr lang="en-US" sz="2800" dirty="0"/>
          </a:p>
          <a:p>
            <a:endParaRPr lang="en-US" sz="2800" dirty="0"/>
          </a:p>
        </p:txBody>
      </p:sp>
      <p:sp>
        <p:nvSpPr>
          <p:cNvPr id="7" name="Rechteck 6"/>
          <p:cNvSpPr/>
          <p:nvPr/>
        </p:nvSpPr>
        <p:spPr>
          <a:xfrm>
            <a:off x="6019073" y="2523131"/>
            <a:ext cx="5449028" cy="2677656"/>
          </a:xfrm>
          <a:prstGeom prst="rect">
            <a:avLst/>
          </a:prstGeom>
        </p:spPr>
        <p:txBody>
          <a:bodyPr wrap="square">
            <a:spAutoFit/>
          </a:bodyPr>
          <a:lstStyle/>
          <a:p>
            <a:r>
              <a:rPr lang="de-DE" sz="2800" dirty="0"/>
              <a:t>Es öffnet sich ein Dialogfenster.</a:t>
            </a:r>
          </a:p>
          <a:p>
            <a:r>
              <a:rPr lang="de-DE" sz="2800" dirty="0"/>
              <a:t>Hier kann Julia den Inhalt,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60782" y="4247774"/>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03331" y="699171"/>
            <a:ext cx="11402714" cy="1815882"/>
          </a:xfrm>
          <a:prstGeom prst="rect">
            <a:avLst/>
          </a:prstGeom>
        </p:spPr>
        <p:txBody>
          <a:bodyPr wrap="square">
            <a:spAutoFit/>
          </a:bodyPr>
          <a:lstStyle/>
          <a:p>
            <a:r>
              <a:rPr lang="de-DE" sz="2800" dirty="0"/>
              <a:t>Julia hat den </a:t>
            </a:r>
            <a:r>
              <a:rPr lang="de-DE" sz="2800" b="1" dirty="0"/>
              <a:t>Inhalt</a:t>
            </a:r>
            <a:r>
              <a:rPr lang="de-DE" sz="2800" dirty="0"/>
              <a:t> des Konzepts geändert, indem sie „Einkauf auf dem Wochenmarkt“ in das Inhaltsfeld geschrieben hat: </a:t>
            </a:r>
          </a:p>
          <a:p>
            <a:endParaRPr lang="en-US" sz="2800" dirty="0"/>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303331" y="5434156"/>
            <a:ext cx="11269668" cy="1487587"/>
          </a:xfrm>
          <a:prstGeom prst="rect">
            <a:avLst/>
          </a:prstGeom>
        </p:spPr>
        <p:txBody>
          <a:bodyPr wrap="square">
            <a:spAutoFit/>
          </a:bodyPr>
          <a:lstStyle/>
          <a:p>
            <a:pPr algn="just">
              <a:spcAft>
                <a:spcPts val="800"/>
              </a:spcAft>
            </a:pPr>
            <a:r>
              <a:rPr lang="de-DE" sz="2800" dirty="0"/>
              <a:t>Nun kann Julia andere Konzepte miteinbeziehen, die für ihre Entscheidung, auf dem Wochen einzukaufen, wichtig sind. </a:t>
            </a:r>
          </a:p>
          <a:p>
            <a:pPr algn="just">
              <a:spcAft>
                <a:spcPts val="800"/>
              </a:spcAft>
            </a:pPr>
            <a:endParaRPr lang="aa-ET" sz="2800" dirty="0"/>
          </a:p>
        </p:txBody>
      </p:sp>
      <p:pic>
        <p:nvPicPr>
          <p:cNvPr id="6" name="Grafik 5">
            <a:extLst>
              <a:ext uri="{FF2B5EF4-FFF2-40B4-BE49-F238E27FC236}">
                <a16:creationId xmlns:a16="http://schemas.microsoft.com/office/drawing/2014/main" id="{D89BB2AF-554D-346B-D071-1EEBDEABC857}"/>
              </a:ext>
            </a:extLst>
          </p:cNvPr>
          <p:cNvPicPr>
            <a:picLocks noChangeAspect="1"/>
          </p:cNvPicPr>
          <p:nvPr/>
        </p:nvPicPr>
        <p:blipFill>
          <a:blip r:embed="rId3">
            <a:extLst>
              <a:ext uri="{28A0092B-C50C-407E-A947-70E740481C1C}">
                <a14:useLocalDpi xmlns:a14="http://schemas.microsoft.com/office/drawing/2010/main" val="0"/>
              </a:ext>
            </a:extLst>
          </a:blip>
          <a:srcRect t="669" b="669"/>
          <a:stretch/>
        </p:blipFill>
        <p:spPr>
          <a:xfrm>
            <a:off x="3401115" y="1654857"/>
            <a:ext cx="5126291" cy="3779299"/>
          </a:xfrm>
          <a:prstGeom prst="rect">
            <a:avLst/>
          </a:prstGeom>
        </p:spPr>
      </p:pic>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95BDF4-C6FD-F652-B9FB-3A2258E28A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1413" y="1018793"/>
            <a:ext cx="7252328" cy="4217737"/>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64686" y="3330950"/>
            <a:ext cx="181015" cy="196100"/>
          </a:xfrm>
          <a:prstGeom prst="rect">
            <a:avLst/>
          </a:prstGeom>
        </p:spPr>
      </p:pic>
      <p:sp>
        <p:nvSpPr>
          <p:cNvPr id="7" name="Rechteck 6"/>
          <p:cNvSpPr/>
          <p:nvPr/>
        </p:nvSpPr>
        <p:spPr>
          <a:xfrm>
            <a:off x="2209800" y="5473005"/>
            <a:ext cx="8954813" cy="1384995"/>
          </a:xfrm>
          <a:prstGeom prst="rect">
            <a:avLst/>
          </a:prstGeom>
        </p:spPr>
        <p:txBody>
          <a:bodyPr wrap="square">
            <a:spAutoFit/>
          </a:bodyPr>
          <a:lstStyle/>
          <a:p>
            <a:r>
              <a:rPr lang="de-DE" sz="2800" dirty="0"/>
              <a:t>Als Nächstes hält sie fest, dass der Wochenmarkt im Freien stattfindet.</a:t>
            </a:r>
          </a:p>
          <a:p>
            <a:endParaRPr lang="en-US" sz="2800" dirty="0"/>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29BA3-913F-AE55-A68D-3FA7BA9E08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35191" y="2311020"/>
            <a:ext cx="6457342" cy="4133625"/>
          </a:xfrm>
          <a:prstGeom prst="rect">
            <a:avLst/>
          </a:prstGeom>
        </p:spPr>
      </p:pic>
      <p:sp>
        <p:nvSpPr>
          <p:cNvPr id="7" name="Rechteck 6"/>
          <p:cNvSpPr/>
          <p:nvPr/>
        </p:nvSpPr>
        <p:spPr>
          <a:xfrm>
            <a:off x="404151" y="3784583"/>
            <a:ext cx="5691849" cy="1384995"/>
          </a:xfrm>
          <a:prstGeom prst="rect">
            <a:avLst/>
          </a:prstGeom>
        </p:spPr>
        <p:txBody>
          <a:bodyPr wrap="square">
            <a:spAutoFit/>
          </a:bodyPr>
          <a:lstStyle/>
          <a:p>
            <a:r>
              <a:rPr lang="de-DE" sz="2800" dirty="0"/>
              <a:t>Julia fügt zwei weitere Konzepte hinzu.</a:t>
            </a:r>
          </a:p>
          <a:p>
            <a:endParaRPr lang="en-US" sz="2800" dirty="0"/>
          </a:p>
        </p:txBody>
      </p:sp>
      <p:cxnSp>
        <p:nvCxnSpPr>
          <p:cNvPr id="14" name="Gerade Verbindung mit Pfeil 13"/>
          <p:cNvCxnSpPr>
            <a:cxnSpLocks/>
          </p:cNvCxnSpPr>
          <p:nvPr/>
        </p:nvCxnSpPr>
        <p:spPr>
          <a:xfrm flipV="1">
            <a:off x="5200771" y="2691955"/>
            <a:ext cx="4351443" cy="125955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478449" y="1924642"/>
            <a:ext cx="5522367" cy="4576947"/>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96000" y="3887758"/>
            <a:ext cx="170046" cy="184216"/>
          </a:xfrm>
          <a:prstGeom prst="rect">
            <a:avLst/>
          </a:prstGeom>
        </p:spPr>
      </p:pic>
      <p:pic>
        <p:nvPicPr>
          <p:cNvPr id="6" name="Grafik 5">
            <a:extLst>
              <a:ext uri="{FF2B5EF4-FFF2-40B4-BE49-F238E27FC236}">
                <a16:creationId xmlns:a16="http://schemas.microsoft.com/office/drawing/2014/main" id="{69922F55-3ECB-1D4D-2AA6-8251E6881CD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6" r="55480" b="59766"/>
          <a:stretch/>
        </p:blipFill>
        <p:spPr>
          <a:xfrm>
            <a:off x="6107780" y="805091"/>
            <a:ext cx="1501618" cy="1015528"/>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„leckere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dicker der Rand des Ovals, desto positiver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1938024" y="2916520"/>
            <a:ext cx="1348115"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613422" y="2929933"/>
            <a:ext cx="1358900" cy="1039974"/>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6962171" y="2868674"/>
            <a:ext cx="1655747"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1182</Words>
  <Application>Microsoft Office PowerPoint</Application>
  <PresentationFormat>Breitbild</PresentationFormat>
  <Paragraphs>117</Paragraphs>
  <Slides>25</Slides>
  <Notes>25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Reuter;Michael Gorki</dc:creator>
  <cp:lastModifiedBy>Julius Fenn</cp:lastModifiedBy>
  <cp:revision>210</cp:revision>
  <dcterms:created xsi:type="dcterms:W3CDTF">2020-04-12T18:21:34Z</dcterms:created>
  <dcterms:modified xsi:type="dcterms:W3CDTF">2023-12-05T13:44:16Z</dcterms:modified>
</cp:coreProperties>
</file>