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2" r:id="rId18"/>
    <p:sldId id="273" r:id="rId19"/>
    <p:sldId id="281" r:id="rId20"/>
    <p:sldId id="282" r:id="rId21"/>
    <p:sldId id="275" r:id="rId22"/>
    <p:sldId id="276" r:id="rId23"/>
    <p:sldId id="277" r:id="rId24"/>
    <p:sldId id="283" r:id="rId25"/>
    <p:sldId id="287" r:id="rId26"/>
    <p:sldId id="2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6667" autoAdjust="0"/>
  </p:normalViewPr>
  <p:slideViewPr>
    <p:cSldViewPr snapToGrid="0">
      <p:cViewPr varScale="1">
        <p:scale>
          <a:sx n="141" d="100"/>
          <a:sy n="141" d="100"/>
        </p:scale>
        <p:origin x="1038" y="1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27.11.2023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271269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26</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292953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27.11.2023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27.11.2023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27.11.2023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27.11.2023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27.11.2023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27.11.2023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27.11.2023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27.11.2023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27.11.2023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27.11.2023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27.11.2023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27.11.2023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4832092"/>
          </a:xfrm>
          <a:prstGeom prst="rect">
            <a:avLst/>
          </a:prstGeom>
          <a:noFill/>
        </p:spPr>
        <p:txBody>
          <a:bodyPr wrap="square" rtlCol="0">
            <a:spAutoFit/>
          </a:bodyPr>
          <a:lstStyle/>
          <a:p>
            <a:r>
              <a:rPr lang="de-DE" sz="2800" dirty="0"/>
              <a:t>In dieser Studie bitten wir Sie, in einer Art Mind-Map Ihre Gedanken, Gefühle und Einschätzungen </a:t>
            </a:r>
            <a:r>
              <a:rPr lang="de-DE" sz="2800" dirty="0">
                <a:highlight>
                  <a:srgbClr val="0000FF"/>
                </a:highlight>
              </a:rPr>
              <a:t>bezüglich dem, was Sie unter Nachhaltigkeit verstehen,</a:t>
            </a:r>
            <a:r>
              <a:rPr lang="de-DE" sz="2800" dirty="0">
                <a:solidFill>
                  <a:schemeClr val="bg1"/>
                </a:solidFill>
                <a:highlight>
                  <a:srgbClr val="0000FF"/>
                </a:highlight>
              </a:rPr>
              <a:t> </a:t>
            </a:r>
            <a:r>
              <a:rPr lang="de-DE" sz="2800" dirty="0">
                <a:highlight>
                  <a:srgbClr val="0000FF"/>
                </a:highlight>
              </a:rPr>
              <a:t>darzustellen.</a:t>
            </a:r>
            <a:r>
              <a:rPr lang="de-DE" sz="2800" dirty="0"/>
              <a:t> </a:t>
            </a:r>
          </a:p>
          <a:p>
            <a:endParaRPr lang="de-DE" sz="2800" dirty="0"/>
          </a:p>
          <a:p>
            <a:r>
              <a:rPr lang="de-DE" sz="2800" dirty="0"/>
              <a:t>Zunächst wird Ihnen anhand eines Beispiels gezeigt, wie man unser Programm (C.A.M.E.L.) verwendet, um eine Mind-Map zu zeichnen.</a:t>
            </a:r>
          </a:p>
          <a:p>
            <a:endParaRPr lang="de-DE" sz="2800" dirty="0"/>
          </a:p>
          <a:p>
            <a:r>
              <a:rPr lang="de-DE" sz="2800" dirty="0"/>
              <a:t>Danach können Sie in unserem Programm Ihre eigene Mind-Map zeichnen.</a:t>
            </a:r>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720848" y="2652770"/>
            <a:ext cx="5021364" cy="3724252"/>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BDD7A33-38A6-37E7-4ED5-A19B63B7105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044251" y="2803748"/>
            <a:ext cx="1562100" cy="1261053"/>
          </a:xfrm>
          <a:prstGeom prst="rect">
            <a:avLst/>
          </a:prstGeom>
        </p:spPr>
      </p:pic>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6816664"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dicker der Rand des Sechsecks, desto negativer 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409620" y="2884392"/>
            <a:ext cx="1562100" cy="1103062"/>
          </a:xfrm>
          <a:prstGeom prst="rect">
            <a:avLst/>
          </a:prstGeom>
        </p:spPr>
      </p:pic>
      <p:sp>
        <p:nvSpPr>
          <p:cNvPr id="3" name="Rechteck 2">
            <a:extLst>
              <a:ext uri="{FF2B5EF4-FFF2-40B4-BE49-F238E27FC236}">
                <a16:creationId xmlns:a16="http://schemas.microsoft.com/office/drawing/2014/main" id="{3FB9D9DF-C47E-C035-5EA1-D4B43423ACB0}"/>
              </a:ext>
            </a:extLst>
          </p:cNvPr>
          <p:cNvSpPr/>
          <p:nvPr/>
        </p:nvSpPr>
        <p:spPr>
          <a:xfrm>
            <a:off x="1517906"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C152F8EC-34D6-0B57-F5D3-64B408E0E4E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1760241" y="2884392"/>
            <a:ext cx="1562100" cy="1095544"/>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Wochenmarkt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a:t> </a:t>
            </a:r>
            <a:r>
              <a:rPr lang="en-US" sz="2000" err="1"/>
              <a:t>negativ</a:t>
            </a:r>
            <a:endParaRPr lang="en-US" sz="2000"/>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a:t> </a:t>
            </a:r>
            <a:r>
              <a:rPr lang="en-US" sz="2000" err="1"/>
              <a:t>positiv</a:t>
            </a:r>
            <a:endParaRPr lang="en-US" sz="2000"/>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80254" y="2709352"/>
            <a:ext cx="529602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8D0798-E2D8-B905-0504-B9B967EA84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229140" y="576260"/>
            <a:ext cx="3499388" cy="2620941"/>
          </a:xfrm>
          <a:prstGeom prst="rect">
            <a:avLst/>
          </a:prstGeom>
        </p:spPr>
      </p:pic>
      <p:sp>
        <p:nvSpPr>
          <p:cNvPr id="15" name="Rectangle 1">
            <a:extLst>
              <a:ext uri="{FF2B5EF4-FFF2-40B4-BE49-F238E27FC236}">
                <a16:creationId xmlns:a16="http://schemas.microsoft.com/office/drawing/2014/main" id="{433FA68E-1F56-D84D-9971-8CBFCD53D8CA}"/>
              </a:ext>
            </a:extLst>
          </p:cNvPr>
          <p:cNvSpPr/>
          <p:nvPr/>
        </p:nvSpPr>
        <p:spPr>
          <a:xfrm>
            <a:off x="341630" y="491282"/>
            <a:ext cx="5311972" cy="374461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 </a:t>
            </a:r>
          </a:p>
          <a:p>
            <a:pPr>
              <a:spcAft>
                <a:spcPts val="800"/>
              </a:spcAft>
            </a:pPr>
            <a:r>
              <a:rPr lang="de-DE" sz="2800" dirty="0"/>
              <a:t>Durch einen einfachen Mausklick auf eines der Konzepte wird dieses ausgewählt und ist dann blau hervorgehoben.</a:t>
            </a:r>
            <a:endParaRPr lang="de-DE" sz="2800" dirty="0">
              <a:ea typeface="Calibri" panose="020F0502020204030204" pitchFamily="34" charset="0"/>
              <a:cs typeface="Times New Roman" panose="02020603050405020304" pitchFamily="18" charset="0"/>
            </a:endParaRPr>
          </a:p>
          <a:p>
            <a:pPr>
              <a:spcAft>
                <a:spcPts val="800"/>
              </a:spcAft>
            </a:pPr>
            <a:endParaRPr lang="de-DE" sz="2800" dirty="0">
              <a:ea typeface="Calibri" panose="020F0502020204030204" pitchFamily="34" charset="0"/>
              <a:cs typeface="Times New Roman" panose="02020603050405020304" pitchFamily="18" charset="0"/>
            </a:endParaRPr>
          </a:p>
        </p:txBody>
      </p:sp>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59309" y="1324597"/>
            <a:ext cx="267370" cy="289651"/>
          </a:xfrm>
          <a:prstGeom prst="rect">
            <a:avLst/>
          </a:prstGeom>
        </p:spPr>
      </p:pic>
      <p:pic>
        <p:nvPicPr>
          <p:cNvPr id="2" name="Grafik 1">
            <a:extLst>
              <a:ext uri="{FF2B5EF4-FFF2-40B4-BE49-F238E27FC236}">
                <a16:creationId xmlns:a16="http://schemas.microsoft.com/office/drawing/2014/main" id="{4A511516-1B92-C590-E2B9-6D616205CF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321821" y="4233275"/>
            <a:ext cx="3406706" cy="2517750"/>
          </a:xfrm>
          <a:prstGeom prst="rect">
            <a:avLst/>
          </a:prstGeom>
        </p:spPr>
      </p:pic>
      <p:sp>
        <p:nvSpPr>
          <p:cNvPr id="3" name="TextBox 5">
            <a:extLst>
              <a:ext uri="{FF2B5EF4-FFF2-40B4-BE49-F238E27FC236}">
                <a16:creationId xmlns:a16="http://schemas.microsoft.com/office/drawing/2014/main" id="{225C1113-1120-6172-E675-B40EAF53403F}"/>
              </a:ext>
            </a:extLst>
          </p:cNvPr>
          <p:cNvSpPr txBox="1"/>
          <p:nvPr/>
        </p:nvSpPr>
        <p:spPr>
          <a:xfrm>
            <a:off x="341630" y="4200643"/>
            <a:ext cx="4911966" cy="2924496"/>
          </a:xfrm>
          <a:prstGeom prst="rect">
            <a:avLst/>
          </a:prstGeom>
          <a:noFill/>
        </p:spPr>
        <p:txBody>
          <a:bodyPr wrap="square" rtlCol="0">
            <a:spAutoFit/>
          </a:bodyPr>
          <a:lstStyle/>
          <a:p>
            <a:r>
              <a:rPr lang="de-DE" sz="2800" dirty="0"/>
              <a:t>Ein einfacher Mausklick auf das zweite Konzept führt dazu, dass ein Doppelpfeil zwischen den beiden Konzepten erscheint. </a:t>
            </a:r>
          </a:p>
        </p:txBody>
      </p:sp>
      <p:pic>
        <p:nvPicPr>
          <p:cNvPr id="8" name="Grafik 21">
            <a:extLst>
              <a:ext uri="{FF2B5EF4-FFF2-40B4-BE49-F238E27FC236}">
                <a16:creationId xmlns:a16="http://schemas.microsoft.com/office/drawing/2014/main" id="{8AD1CC4E-52C6-56F7-47F2-40338D9611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51267" y="6203188"/>
            <a:ext cx="267370" cy="289651"/>
          </a:xfrm>
          <a:prstGeom prst="rect">
            <a:avLst/>
          </a:prstGeom>
        </p:spPr>
      </p:pic>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059660" y="663201"/>
            <a:ext cx="2653390" cy="196929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176175" y="2047975"/>
            <a:ext cx="6951326" cy="4493538"/>
          </a:xfrm>
          <a:prstGeom prst="rect">
            <a:avLst/>
          </a:prstGeom>
          <a:noFill/>
        </p:spPr>
        <p:txBody>
          <a:bodyPr wrap="square" rtlCol="0">
            <a:spAutoFit/>
          </a:bodyPr>
          <a:lstStyle/>
          <a:p>
            <a:r>
              <a:rPr lang="de-DE" sz="2200" dirty="0"/>
              <a:t>Die Standardeinstellung einer Verbindung ist ein durchgehender Pfeil in beide Richtungen.</a:t>
            </a:r>
          </a:p>
          <a:p>
            <a:endParaRPr lang="de-DE" sz="2200" dirty="0"/>
          </a:p>
          <a:p>
            <a:r>
              <a:rPr lang="de-DE" sz="2200" dirty="0"/>
              <a:t>Ein </a:t>
            </a:r>
            <a:r>
              <a:rPr lang="de-DE" sz="2200" b="1" dirty="0"/>
              <a:t>durchgehender Pfeil </a:t>
            </a:r>
            <a:r>
              <a:rPr lang="de-DE" sz="2200" dirty="0"/>
              <a:t>zeigt, dass </a:t>
            </a:r>
            <a:r>
              <a:rPr lang="de-DE" sz="2200" b="1" dirty="0"/>
              <a:t>zwei Konzepte miteinander vereinbar sind oder sich gegenseitig unterstützen. </a:t>
            </a:r>
          </a:p>
          <a:p>
            <a:endParaRPr lang="de-DE" sz="2200" dirty="0"/>
          </a:p>
          <a:p>
            <a:r>
              <a:rPr lang="de-DE" sz="2200" dirty="0"/>
              <a:t>Ein </a:t>
            </a:r>
            <a:r>
              <a:rPr lang="de-DE" sz="2200" b="1" dirty="0"/>
              <a:t>gestrichelter Pfeil </a:t>
            </a:r>
            <a:r>
              <a:rPr lang="de-DE" sz="2200" dirty="0"/>
              <a:t>zeigt, dass </a:t>
            </a:r>
            <a:r>
              <a:rPr lang="de-DE" sz="2200" b="1" dirty="0"/>
              <a:t>zwei Konzepte im Widerspruch zueinander stehen. </a:t>
            </a:r>
          </a:p>
          <a:p>
            <a:endParaRPr lang="de-DE" sz="2200" dirty="0"/>
          </a:p>
          <a:p>
            <a:r>
              <a:rPr lang="de-DE" sz="2200" dirty="0"/>
              <a:t>Julia kann mit dem Schieberegler den Grad der Übereinstimmung beziehungsweise der Nichtübereinstimmung zwischen den Konzepten abbilden. </a:t>
            </a:r>
          </a:p>
        </p:txBody>
      </p:sp>
      <p:cxnSp>
        <p:nvCxnSpPr>
          <p:cNvPr id="24" name="Gerade Verbindung mit Pfeil 23"/>
          <p:cNvCxnSpPr>
            <a:cxnSpLocks/>
          </p:cNvCxnSpPr>
          <p:nvPr/>
        </p:nvCxnSpPr>
        <p:spPr>
          <a:xfrm flipV="1">
            <a:off x="6096000" y="4539343"/>
            <a:ext cx="3665415" cy="1111425"/>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213698" y="4176730"/>
            <a:ext cx="2565886" cy="190564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970318"/>
          </a:xfrm>
          <a:prstGeom prst="rect">
            <a:avLst/>
          </a:prstGeom>
          <a:noFill/>
        </p:spPr>
        <p:txBody>
          <a:bodyPr wrap="square" rtlCol="0">
            <a:spAutoFit/>
          </a:bodyPr>
          <a:lstStyle/>
          <a:p>
            <a:r>
              <a:rPr lang="de-DE" sz="2800" dirty="0"/>
              <a:t>Julia kann den Pfeil auch verändern, um anzuzeigen, dass der Einfluss einseitig ist.</a:t>
            </a:r>
          </a:p>
          <a:p>
            <a:endParaRPr lang="de-DE" sz="2800" dirty="0"/>
          </a:p>
          <a:p>
            <a:r>
              <a:rPr lang="de-DE" sz="2800" dirty="0"/>
              <a:t>Um die Richtung des Pfeils zu ändern, muss sie ein beziehungsweise zwei Mal auf die Schaltfläche mit dem einzelnen Pfeil klicken.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7554653" y="455382"/>
            <a:ext cx="4096555" cy="3236711"/>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633362"/>
            <a:ext cx="3190236" cy="532545"/>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314574" y="5218685"/>
            <a:ext cx="8218045" cy="1384995"/>
          </a:xfrm>
          <a:prstGeom prst="rect">
            <a:avLst/>
          </a:prstGeom>
        </p:spPr>
        <p:txBody>
          <a:bodyPr wrap="square">
            <a:spAutoFit/>
          </a:bodyPr>
          <a:lstStyle/>
          <a:p>
            <a:r>
              <a:rPr lang="de-DE" sz="2800" dirty="0"/>
              <a:t>Für Julia hat das „im Freien“-Sein einen einseitig unterstützenden Einfluss auf das Einkaufen auf dem „Wochenmarkt“.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C7B1EB6-5607-2974-DE07-9BC0CFBFED1B}"/>
              </a:ext>
            </a:extLst>
          </p:cNvPr>
          <p:cNvPicPr>
            <a:picLocks noChangeAspect="1"/>
          </p:cNvPicPr>
          <p:nvPr/>
        </p:nvPicPr>
        <p:blipFill rotWithShape="1">
          <a:blip r:embed="rId3">
            <a:extLst>
              <a:ext uri="{28A0092B-C50C-407E-A947-70E740481C1C}">
                <a14:useLocalDpi xmlns:a14="http://schemas.microsoft.com/office/drawing/2010/main" val="0"/>
              </a:ext>
            </a:extLst>
          </a:blip>
          <a:srcRect b="8999"/>
          <a:stretch/>
        </p:blipFill>
        <p:spPr>
          <a:xfrm>
            <a:off x="5030994" y="2439563"/>
            <a:ext cx="6578873" cy="3845603"/>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„leckere Lebensmittel“ einen stärkeren Einfluss haben auf die Entscheidung, auf den Wochenmarkt zu gehen, als die Tatsache, dabei „im Freien“ zu sein.</a:t>
            </a:r>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312694" y="3098315"/>
            <a:ext cx="3743340" cy="296444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33997" y="4486978"/>
            <a:ext cx="267370" cy="289651"/>
          </a:xfrm>
          <a:prstGeom prst="rect">
            <a:avLst/>
          </a:prstGeom>
        </p:spPr>
      </p:pic>
      <p:sp>
        <p:nvSpPr>
          <p:cNvPr id="6" name="Textfeld 5">
            <a:extLst>
              <a:ext uri="{FF2B5EF4-FFF2-40B4-BE49-F238E27FC236}">
                <a16:creationId xmlns:a16="http://schemas.microsoft.com/office/drawing/2014/main" id="{D718BE73-8D8B-E7C6-4B72-AD8752ABB494}"/>
              </a:ext>
            </a:extLst>
          </p:cNvPr>
          <p:cNvSpPr txBox="1"/>
          <p:nvPr/>
        </p:nvSpPr>
        <p:spPr>
          <a:xfrm>
            <a:off x="6222378" y="4347235"/>
            <a:ext cx="4218154" cy="1937931"/>
          </a:xfrm>
          <a:prstGeom prst="rect">
            <a:avLst/>
          </a:prstGeom>
          <a:solidFill>
            <a:srgbClr val="FFFFFF">
              <a:alpha val="64000"/>
            </a:srgbClr>
          </a:solidFill>
        </p:spPr>
        <p:txBody>
          <a:bodyPr wrap="square" rtlCol="0">
            <a:spAutoFit/>
          </a:bodyPr>
          <a:lstStyle/>
          <a:p>
            <a:endParaRPr lang="de-DE"/>
          </a:p>
        </p:txBody>
      </p:sp>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Sie bewegt den Schieberegler nach rechts. </a:t>
            </a:r>
          </a:p>
        </p:txBody>
      </p:sp>
    </p:spTree>
    <p:extLst>
      <p:ext uri="{BB962C8B-B14F-4D97-AF65-F5344CB8AC3E}">
        <p14:creationId xmlns:p14="http://schemas.microsoft.com/office/powerpoint/2010/main" val="193890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519262" y="2425653"/>
            <a:ext cx="5862022" cy="3828884"/>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651007"/>
            <a:ext cx="9527417" cy="1384995"/>
          </a:xfrm>
          <a:prstGeom prst="rect">
            <a:avLst/>
          </a:prstGeom>
          <a:noFill/>
        </p:spPr>
        <p:txBody>
          <a:bodyPr wrap="square" rtlCol="0">
            <a:spAutoFit/>
          </a:bodyPr>
          <a:lstStyle/>
          <a:p>
            <a:r>
              <a:rPr lang="de-DE" sz="2800" dirty="0"/>
              <a:t>Verglichen mit dem Faktor „leckere Lebensmittel“ steht „teuer“ im Widerspruch zum „Einkauf auf dem Wochenmarkt“ und ist daher durch einen gestrichelten Pfeil dargestellt.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4" y="2349968"/>
            <a:ext cx="5427167" cy="4524315"/>
          </a:xfrm>
          <a:prstGeom prst="rect">
            <a:avLst/>
          </a:prstGeom>
          <a:noFill/>
        </p:spPr>
        <p:txBody>
          <a:bodyPr wrap="square" rtlCol="0">
            <a:spAutoFit/>
          </a:bodyPr>
          <a:lstStyle/>
          <a:p>
            <a:r>
              <a:rPr lang="de-DE" sz="2800" dirty="0"/>
              <a:t>In diesem Fall bedeutet das: </a:t>
            </a:r>
          </a:p>
          <a:p>
            <a:r>
              <a:rPr lang="de-DE" sz="2800" dirty="0"/>
              <a:t>Dass die Lebensmittel auf dem Wochenmarkt teuer sind, spricht für Julia dagegen, auf dem Wochenmarkt einzukaufen. </a:t>
            </a:r>
          </a:p>
          <a:p>
            <a:endParaRPr lang="de-DE" sz="800" dirty="0"/>
          </a:p>
          <a:p>
            <a:r>
              <a:rPr lang="de-DE" sz="2800" dirty="0"/>
              <a:t>Man kann es auch so verstehen: </a:t>
            </a:r>
          </a:p>
          <a:p>
            <a:r>
              <a:rPr lang="de-DE" sz="2800" dirty="0"/>
              <a:t>Je teurer die Lebensmittel auf dem Wochenmarkt sind, desto weniger ist Julia gewillt, auf dem Wochenmarkt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8427391" y="2405833"/>
            <a:ext cx="3418939" cy="171294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7906511" y="4178862"/>
            <a:ext cx="3554123" cy="165615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Wochenmarkt: </a:t>
            </a:r>
          </a:p>
          <a:p>
            <a:endParaRPr lang="de-DE" sz="2800" dirty="0"/>
          </a:p>
          <a:p>
            <a:r>
              <a:rPr lang="de-DE" sz="2800" dirty="0"/>
              <a:t>Julia kauft regelmäßig auf dem Wochenmarkt ein und hat viele verschiedene Gedanken und Eindrücke, wenn sie Wochenmärkte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Wochenmarkt“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1948070" y="2361244"/>
            <a:ext cx="7129984" cy="4384849"/>
          </a:xfrm>
          <a:prstGeom prst="rect">
            <a:avLst/>
          </a:prstGeom>
        </p:spPr>
      </p:pic>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7CE7E006-8215-28CD-EF5D-006A87FD4CDD}"/>
              </a:ext>
            </a:extLst>
          </p:cNvPr>
          <p:cNvSpPr txBox="1"/>
          <p:nvPr/>
        </p:nvSpPr>
        <p:spPr>
          <a:xfrm>
            <a:off x="4001841" y="3716485"/>
            <a:ext cx="1152940"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5152445" y="2364552"/>
            <a:ext cx="2775005" cy="1889053"/>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8F7B2A29-510E-8EDD-389F-443D9971C32B}"/>
              </a:ext>
            </a:extLst>
          </p:cNvPr>
          <p:cNvSpPr txBox="1"/>
          <p:nvPr/>
        </p:nvSpPr>
        <p:spPr>
          <a:xfrm>
            <a:off x="700159" y="4436485"/>
            <a:ext cx="3816182" cy="2157008"/>
          </a:xfrm>
          <a:prstGeom prst="rect">
            <a:avLst/>
          </a:prstGeom>
          <a:solidFill>
            <a:srgbClr val="FFFFFF">
              <a:alpha val="64000"/>
            </a:srgbClr>
          </a:solidFill>
        </p:spPr>
        <p:txBody>
          <a:bodyPr wrap="square" rtlCol="0">
            <a:spAutoFit/>
          </a:bodyPr>
          <a:lstStyle/>
          <a:p>
            <a:endParaRPr lang="de-DE"/>
          </a:p>
        </p:txBody>
      </p:sp>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2246769"/>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einen </a:t>
            </a:r>
            <a:r>
              <a:rPr lang="de-DE" sz="2800" b="1" dirty="0"/>
              <a:t>durchgezogenen Pfeil </a:t>
            </a:r>
            <a:r>
              <a:rPr lang="de-DE" sz="2800" dirty="0"/>
              <a:t>verbunden werden: Das bedeutet, dass das Risiko besteht, schlechtem Wetter ausgesetzt zu sein, da der Markt im Freien stattfindet.</a:t>
            </a:r>
          </a:p>
        </p:txBody>
      </p:sp>
      <p:sp>
        <p:nvSpPr>
          <p:cNvPr id="7" name="Textfeld 6">
            <a:extLst>
              <a:ext uri="{FF2B5EF4-FFF2-40B4-BE49-F238E27FC236}">
                <a16:creationId xmlns:a16="http://schemas.microsoft.com/office/drawing/2014/main" id="{ECFE8710-7BDD-4516-7E97-C08CF9677900}"/>
              </a:ext>
            </a:extLst>
          </p:cNvPr>
          <p:cNvSpPr txBox="1"/>
          <p:nvPr/>
        </p:nvSpPr>
        <p:spPr>
          <a:xfrm>
            <a:off x="4992659" y="4436485"/>
            <a:ext cx="620961" cy="58078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27" name="Rectangle 2">
            <a:extLst>
              <a:ext uri="{FF2B5EF4-FFF2-40B4-BE49-F238E27FC236}">
                <a16:creationId xmlns:a16="http://schemas.microsoft.com/office/drawing/2014/main" id="{A4D8FB4B-1E14-6C45-9B46-8259C1755824}"/>
              </a:ext>
            </a:extLst>
          </p:cNvPr>
          <p:cNvSpPr/>
          <p:nvPr/>
        </p:nvSpPr>
        <p:spPr>
          <a:xfrm>
            <a:off x="8019326" y="5524637"/>
            <a:ext cx="4108984" cy="1200329"/>
          </a:xfrm>
          <a:prstGeom prst="rect">
            <a:avLst/>
          </a:prstGeom>
        </p:spPr>
        <p:txBody>
          <a:bodyPr wrap="square">
            <a:spAutoFit/>
          </a:bodyPr>
          <a:lstStyle/>
          <a:p>
            <a:pPr lvl="0" eaLnBrk="0" fontAlgn="base" hangingPunct="0">
              <a:spcBef>
                <a:spcPct val="0"/>
              </a:spcBef>
              <a:spcAft>
                <a:spcPct val="0"/>
              </a:spcAft>
            </a:pPr>
            <a:r>
              <a:rPr lang="de-DE" altLang="aa-ET" sz="2400" dirty="0"/>
              <a:t>Erzeugt einen einseitigen Pfeil oder ändert die Richtung des Pfeils.</a:t>
            </a:r>
          </a:p>
        </p:txBody>
      </p:sp>
      <p:sp>
        <p:nvSpPr>
          <p:cNvPr id="5" name="Textfeld 4"/>
          <p:cNvSpPr txBox="1"/>
          <p:nvPr/>
        </p:nvSpPr>
        <p:spPr>
          <a:xfrm>
            <a:off x="8365436" y="3025905"/>
            <a:ext cx="3762874"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dem Wochenmarkt einkaufen.</a:t>
            </a:r>
          </a:p>
          <a:p>
            <a:pPr marL="342900" indent="-342900">
              <a:buFont typeface="Symbol" pitchFamily="2" charset="2"/>
              <a:buChar char="-"/>
            </a:pPr>
            <a:r>
              <a:rPr lang="de-DE" sz="2000" dirty="0">
                <a:solidFill>
                  <a:srgbClr val="0070C0"/>
                </a:solidFill>
              </a:rPr>
              <a:t>Wenn „gutes Wetter“, dann Einkauf auf dem „Wochenmarkt“</a:t>
            </a:r>
          </a:p>
        </p:txBody>
      </p:sp>
      <p:sp>
        <p:nvSpPr>
          <p:cNvPr id="19" name="Textfeld 18"/>
          <p:cNvSpPr txBox="1"/>
          <p:nvPr/>
        </p:nvSpPr>
        <p:spPr>
          <a:xfrm>
            <a:off x="286218" y="3025905"/>
            <a:ext cx="3476071"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dem Wochenmarkt einkaufen.</a:t>
            </a:r>
          </a:p>
          <a:p>
            <a:pPr marL="342900" indent="-342900">
              <a:buFont typeface="Symbol" pitchFamily="2" charset="2"/>
              <a:buChar char="-"/>
            </a:pPr>
            <a:r>
              <a:rPr lang="de-DE" sz="2000" dirty="0">
                <a:solidFill>
                  <a:srgbClr val="0070C0"/>
                </a:solidFill>
              </a:rPr>
              <a:t>Wenn „schlechtes Wetter“, dann kein „Einkauf auf dem Wochenmarkt“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3762289" y="1101952"/>
            <a:ext cx="4603147"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476478" y="5610157"/>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350494" y="5524637"/>
            <a:ext cx="4325968" cy="1200329"/>
          </a:xfrm>
          <a:prstGeom prst="rect">
            <a:avLst/>
          </a:prstGeom>
          <a:noFill/>
        </p:spPr>
        <p:txBody>
          <a:bodyPr wrap="square" rtlCol="0">
            <a:spAutoFit/>
          </a:bodyPr>
          <a:lstStyle/>
          <a:p>
            <a:r>
              <a:rPr lang="de-DE" sz="2400" dirty="0"/>
              <a:t>Erzeugt einen zweiseitigen Pfeil für Konzepte, die sich gegenseitig beeinflussen.</a:t>
            </a:r>
          </a:p>
        </p:txBody>
      </p:sp>
      <p:cxnSp>
        <p:nvCxnSpPr>
          <p:cNvPr id="4" name="Gerader Verbinder 3">
            <a:extLst>
              <a:ext uri="{FF2B5EF4-FFF2-40B4-BE49-F238E27FC236}">
                <a16:creationId xmlns:a16="http://schemas.microsoft.com/office/drawing/2014/main" id="{AF9D34CE-360C-4122-8D6D-43D5544D2B3E}"/>
              </a:ext>
            </a:extLst>
          </p:cNvPr>
          <p:cNvCxnSpPr/>
          <p:nvPr/>
        </p:nvCxnSpPr>
        <p:spPr>
          <a:xfrm>
            <a:off x="336000" y="5357004"/>
            <a:ext cx="115200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459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1986210" y="2321053"/>
            <a:ext cx="4780350" cy="4302766"/>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02671"/>
            <a:ext cx="10283258" cy="1815882"/>
          </a:xfrm>
          <a:prstGeom prst="rect">
            <a:avLst/>
          </a:prstGeom>
          <a:noFill/>
        </p:spPr>
        <p:txBody>
          <a:bodyPr wrap="square" rtlCol="0">
            <a:spAutoFit/>
          </a:bodyPr>
          <a:lstStyle/>
          <a:p>
            <a:r>
              <a:rPr lang="de-DE" sz="2800" dirty="0"/>
              <a:t>Da Julia nur bis zu </a:t>
            </a:r>
            <a:r>
              <a:rPr lang="de-DE" sz="2800" b="1" dirty="0"/>
              <a:t>vier Wörter </a:t>
            </a:r>
            <a:r>
              <a:rPr lang="de-DE" sz="2800" dirty="0"/>
              <a:t>in das Textfeld „Inhalt“ eingeben kann, kann sie jedes Konzept in ihrer </a:t>
            </a:r>
            <a:r>
              <a:rPr lang="de-DE" sz="2800" dirty="0" err="1"/>
              <a:t>Map</a:t>
            </a:r>
            <a:r>
              <a:rPr lang="de-DE" sz="2800" dirty="0"/>
              <a:t>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5192202" y="5756744"/>
            <a:ext cx="1971923" cy="3657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a:ext>
            </a:extLst>
          </a:blip>
          <a:srcRect/>
          <a:stretch/>
        </p:blipFill>
        <p:spPr>
          <a:xfrm>
            <a:off x="506808" y="2194838"/>
            <a:ext cx="3625137" cy="3951048"/>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a:t>
            </a:r>
            <a:r>
              <a:rPr lang="de-DE" sz="2800" dirty="0" err="1"/>
              <a:t>Map</a:t>
            </a:r>
            <a:r>
              <a:rPr lang="de-DE" sz="2800" dirty="0"/>
              <a:t>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D855316-81E1-4080-AD57-F39E8F2FC3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0706" y="692445"/>
            <a:ext cx="9766168" cy="5964381"/>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 und das Programm zu verlassen: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722133"/>
            <a:ext cx="4328158" cy="2677656"/>
          </a:xfrm>
          <a:prstGeom prst="rect">
            <a:avLst/>
          </a:prstGeom>
          <a:noFill/>
        </p:spPr>
        <p:txBody>
          <a:bodyPr wrap="square" rtlCol="0">
            <a:spAutoFit/>
          </a:bodyPr>
          <a:lstStyle/>
          <a:p>
            <a:r>
              <a:rPr lang="de-DE" sz="2400" b="1" dirty="0"/>
              <a:t>Hinweis</a:t>
            </a:r>
            <a:r>
              <a:rPr lang="de-DE" sz="2400" dirty="0"/>
              <a:t>: Sie kann ihre </a:t>
            </a:r>
            <a:r>
              <a:rPr lang="de-DE" sz="2400" dirty="0" err="1"/>
              <a:t>Map</a:t>
            </a:r>
            <a:r>
              <a:rPr lang="de-DE" sz="2400" dirty="0"/>
              <a:t> erst speichern, wenn sie </a:t>
            </a:r>
            <a:r>
              <a:rPr lang="de-DE" sz="2400" b="1" dirty="0"/>
              <a:t>alle Konzepte verbunden </a:t>
            </a:r>
            <a:r>
              <a:rPr lang="de-DE" sz="2400" dirty="0"/>
              <a:t>hat. </a:t>
            </a:r>
          </a:p>
          <a:p>
            <a:endParaRPr lang="de-DE" sz="2400" dirty="0"/>
          </a:p>
          <a:p>
            <a:r>
              <a:rPr lang="de-DE" sz="2400" dirty="0"/>
              <a:t>Außerdem muss sie </a:t>
            </a:r>
            <a:r>
              <a:rPr lang="de-DE" sz="2400" b="1" dirty="0">
                <a:highlight>
                  <a:srgbClr val="0000FF"/>
                </a:highlight>
              </a:rPr>
              <a:t>mindestens 8</a:t>
            </a:r>
            <a:r>
              <a:rPr lang="de-DE" sz="2400" dirty="0">
                <a:highlight>
                  <a:srgbClr val="0000FF"/>
                </a:highlight>
              </a:rPr>
              <a:t> </a:t>
            </a:r>
            <a:r>
              <a:rPr lang="de-DE" sz="2400" dirty="0"/>
              <a:t>Konzepte zeichnen, um ihre </a:t>
            </a:r>
            <a:r>
              <a:rPr lang="de-DE" sz="2400" dirty="0" err="1"/>
              <a:t>Map</a:t>
            </a:r>
            <a:r>
              <a:rPr lang="de-DE" sz="2400" dirty="0"/>
              <a:t> speichern zu können. </a:t>
            </a:r>
          </a:p>
        </p:txBody>
      </p:sp>
      <p:pic>
        <p:nvPicPr>
          <p:cNvPr id="9" name="Grafik 8"/>
          <p:cNvPicPr>
            <a:picLocks noChangeAspect="1"/>
          </p:cNvPicPr>
          <p:nvPr/>
        </p:nvPicPr>
        <p:blipFill>
          <a:blip r:embed="rId3"/>
          <a:stretch>
            <a:fillRect/>
          </a:stretch>
        </p:blipFill>
        <p:spPr>
          <a:xfrm>
            <a:off x="9448800" y="2989831"/>
            <a:ext cx="495300" cy="409575"/>
          </a:xfrm>
          <a:prstGeom prst="rect">
            <a:avLst/>
          </a:prstGeom>
        </p:spPr>
      </p:pic>
      <p:pic>
        <p:nvPicPr>
          <p:cNvPr id="6" name="Grafik 5" descr="Ein Bild, das Diagramm enthält.&#10;&#10;Automatisch generierte Beschreibung">
            <a:extLst>
              <a:ext uri="{FF2B5EF4-FFF2-40B4-BE49-F238E27FC236}">
                <a16:creationId xmlns:a16="http://schemas.microsoft.com/office/drawing/2014/main" id="{154F053D-544E-6A05-1269-4F2E9356332A}"/>
              </a:ext>
            </a:extLst>
          </p:cNvPr>
          <p:cNvPicPr>
            <a:picLocks noChangeAspect="1"/>
          </p:cNvPicPr>
          <p:nvPr/>
        </p:nvPicPr>
        <p:blipFill rotWithShape="1">
          <a:blip r:embed="rId4">
            <a:extLst>
              <a:ext uri="{28A0092B-C50C-407E-A947-70E740481C1C}">
                <a14:useLocalDpi xmlns:a14="http://schemas.microsoft.com/office/drawing/2010/main" val="0"/>
              </a:ext>
            </a:extLst>
          </a:blip>
          <a:srcRect l="2804" r="1141"/>
          <a:stretch/>
        </p:blipFill>
        <p:spPr>
          <a:xfrm>
            <a:off x="141402" y="1277822"/>
            <a:ext cx="7277493" cy="4627113"/>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sie einfach auf den hellen Hintergrund in unserem Programm.</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„Einkauf auf dem Wochenmarkt“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Wochen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rcRect t="669" b="669"/>
          <a:stretch/>
        </p:blipFill>
        <p:spPr>
          <a:xfrm>
            <a:off x="3401115" y="1654857"/>
            <a:ext cx="5126291"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1413" y="1018793"/>
            <a:ext cx="7252328" cy="4217737"/>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64686" y="333095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sie fest, dass der Wochenmarkt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35191" y="2311020"/>
            <a:ext cx="6457342" cy="4133625"/>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478449" y="1924642"/>
            <a:ext cx="5522367" cy="4576947"/>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6" r="55480" b="59766"/>
          <a:stretch/>
        </p:blipFill>
        <p:spPr>
          <a:xfrm>
            <a:off x="6107780" y="805091"/>
            <a:ext cx="1501618" cy="1015528"/>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„leckere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dicker der Rand des Ovals, desto positiver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938024" y="2916520"/>
            <a:ext cx="1348115"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613422" y="2929933"/>
            <a:ext cx="1358900" cy="1039974"/>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962171" y="2868674"/>
            <a:ext cx="1655747"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Words>
  <Application>Microsoft Office PowerPoint</Application>
  <PresentationFormat>Breitbild</PresentationFormat>
  <Paragraphs>126</Paragraphs>
  <Slides>26</Slides>
  <Notes>26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Reuter;Michael Gorki</dc:creator>
  <cp:lastModifiedBy>Julius Fenn</cp:lastModifiedBy>
  <cp:revision>195</cp:revision>
  <dcterms:created xsi:type="dcterms:W3CDTF">2020-04-12T18:21:34Z</dcterms:created>
  <dcterms:modified xsi:type="dcterms:W3CDTF">2023-11-27T14:22:08Z</dcterms:modified>
</cp:coreProperties>
</file>