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100_5E06829B.xml" ContentType="application/vnd.ms-powerpoint.comments+xml"/>
  <Override PartName="/ppt/comments/modernComment_118_DF257813.xml" ContentType="application/vnd.ms-powerpoint.comments+xml"/>
  <Override PartName="/ppt/comments/modernComment_10D_F0A918E0.xml" ContentType="application/vnd.ms-powerpoint.comments+xml"/>
  <Override PartName="/ppt/comments/modernComment_11A_99E00592.xml" ContentType="application/vnd.ms-powerpoint.comments+xml"/>
  <Override PartName="/ppt/comments/modernComment_11F_9C9D218F.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80" r:id="rId4"/>
    <p:sldId id="285" r:id="rId5"/>
    <p:sldId id="262" r:id="rId6"/>
    <p:sldId id="263" r:id="rId7"/>
    <p:sldId id="290" r:id="rId8"/>
    <p:sldId id="265" r:id="rId9"/>
    <p:sldId id="288" r:id="rId10"/>
    <p:sldId id="266" r:id="rId11"/>
    <p:sldId id="267" r:id="rId12"/>
    <p:sldId id="268" r:id="rId13"/>
    <p:sldId id="269" r:id="rId14"/>
    <p:sldId id="271" r:id="rId15"/>
    <p:sldId id="273" r:id="rId16"/>
    <p:sldId id="281" r:id="rId17"/>
    <p:sldId id="282" r:id="rId18"/>
    <p:sldId id="275" r:id="rId19"/>
    <p:sldId id="276" r:id="rId20"/>
    <p:sldId id="277" r:id="rId21"/>
    <p:sldId id="283" r:id="rId22"/>
    <p:sldId id="287" r:id="rId23"/>
    <p:sldId id="286"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F12324-BE75-93BC-0D7E-B1A906D04C59}" name="louisa estadieu" initials="le" userId="bea5001da6554cd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092" autoAdjust="0"/>
    <p:restoredTop sz="86652" autoAdjust="0"/>
  </p:normalViewPr>
  <p:slideViewPr>
    <p:cSldViewPr snapToGrid="0">
      <p:cViewPr varScale="1">
        <p:scale>
          <a:sx n="138" d="100"/>
          <a:sy n="138" d="100"/>
        </p:scale>
        <p:origin x="672"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modernComment_100_5E06829B.xml><?xml version="1.0" encoding="utf-8"?>
<p188:cmLst xmlns:a="http://schemas.openxmlformats.org/drawingml/2006/main" xmlns:r="http://schemas.openxmlformats.org/officeDocument/2006/relationships" xmlns:p188="http://schemas.microsoft.com/office/powerpoint/2018/8/main">
  <p188:cm id="{B6472614-2558-224D-8F41-FDBC3DA1B214}" authorId="{7EF12324-BE75-93BC-0D7E-B1A906D04C59}" created="2023-12-05T16:42:04.883">
    <ac:txMkLst xmlns:ac="http://schemas.microsoft.com/office/drawing/2013/main/command">
      <pc:docMk xmlns:pc="http://schemas.microsoft.com/office/powerpoint/2013/main/command"/>
      <pc:sldMk xmlns:pc="http://schemas.microsoft.com/office/powerpoint/2013/main/command" cId="1577484955" sldId="256"/>
      <ac:spMk id="4" creationId="{C0BC7722-6C0F-964B-B49E-2D43DDFD90A5}"/>
      <ac:txMk cp="220" len="45">
        <ac:context len="369" hash="4046380884"/>
      </ac:txMk>
    </ac:txMkLst>
    <p188:pos x="9947918" y="2474987"/>
    <p188:txBody>
      <a:bodyPr/>
      <a:lstStyle/>
      <a:p>
        <a:r>
          <a:rPr lang="de-DE"/>
          <a:t>Option: „wie Sie unser Programm (C.A.M.E.L.) verwenden können, um eine Mind-Map zu zeichnen.“</a:t>
        </a:r>
      </a:p>
    </p188:txBody>
  </p188:cm>
</p188:cmLst>
</file>

<file path=ppt/comments/modernComment_10D_F0A918E0.xml><?xml version="1.0" encoding="utf-8"?>
<p188:cmLst xmlns:a="http://schemas.openxmlformats.org/drawingml/2006/main" xmlns:r="http://schemas.openxmlformats.org/officeDocument/2006/relationships" xmlns:p188="http://schemas.microsoft.com/office/powerpoint/2018/8/main">
  <p188:cm id="{487D5CD2-B69D-E34A-94B1-C0FE5185D9D6}" authorId="{7EF12324-BE75-93BC-0D7E-B1A906D04C59}" created="2023-12-05T14:03:53.724">
    <ac:txMkLst xmlns:ac="http://schemas.microsoft.com/office/drawing/2013/main/command">
      <pc:docMk xmlns:pc="http://schemas.microsoft.com/office/powerpoint/2013/main/command"/>
      <pc:sldMk xmlns:pc="http://schemas.microsoft.com/office/powerpoint/2013/main/command" cId="4037613792" sldId="269"/>
      <ac:spMk id="15" creationId="{433FA68E-1F56-D84D-9971-8CBFCD53D8CA}"/>
      <ac:txMk cp="0" len="90">
        <ac:context len="204" hash="1467821180"/>
      </ac:txMk>
    </ac:txMkLst>
    <p188:pos x="5158838" y="549727"/>
    <p188:txBody>
      <a:bodyPr/>
      <a:lstStyle/>
      <a:p>
        <a:r>
          <a:rPr lang="de-DE"/>
          <a:t>Option (für Klarheit): „Um zwei Konzepte miteinander zu verbinden, muss Julia auf jedes der Konzepte einmal klicken.“</a:t>
        </a:r>
      </a:p>
    </p188:txBody>
  </p188:cm>
</p188:cmLst>
</file>

<file path=ppt/comments/modernComment_118_DF257813.xml><?xml version="1.0" encoding="utf-8"?>
<p188:cmLst xmlns:a="http://schemas.openxmlformats.org/drawingml/2006/main" xmlns:r="http://schemas.openxmlformats.org/officeDocument/2006/relationships" xmlns:p188="http://schemas.microsoft.com/office/powerpoint/2018/8/main">
  <p188:cm id="{ADB146F3-0CE6-7B44-BEC7-9A3CA2E9B1A5}" authorId="{7EF12324-BE75-93BC-0D7E-B1A906D04C59}" created="2023-12-05T16:45:46.446">
    <ac:txMkLst xmlns:ac="http://schemas.microsoft.com/office/drawing/2013/main/command">
      <pc:docMk xmlns:pc="http://schemas.microsoft.com/office/powerpoint/2013/main/command"/>
      <pc:sldMk xmlns:pc="http://schemas.microsoft.com/office/powerpoint/2013/main/command" cId="3743774739" sldId="280"/>
      <ac:spMk id="7" creationId="{00000000-0000-0000-0000-000000000000}"/>
      <ac:txMk cp="31" len="6">
        <ac:context len="150" hash="3719591361"/>
      </ac:txMk>
    </ac:txMkLst>
    <p188:pos x="5611304" y="762793"/>
    <p188:txBody>
      <a:bodyPr/>
      <a:lstStyle/>
      <a:p>
        <a:r>
          <a:rPr lang="de-DE"/>
          <a:t>Option: „Kasten (= Konzept)“ (damit deutlich wird, worauf sich ‚Konzepte‘ im folgenden Satz bezieht. </a:t>
        </a:r>
      </a:p>
    </p188:txBody>
  </p188:cm>
</p188:cmLst>
</file>

<file path=ppt/comments/modernComment_11A_99E00592.xml><?xml version="1.0" encoding="utf-8"?>
<p188:cmLst xmlns:a="http://schemas.openxmlformats.org/drawingml/2006/main" xmlns:r="http://schemas.openxmlformats.org/officeDocument/2006/relationships" xmlns:p188="http://schemas.microsoft.com/office/powerpoint/2018/8/main">
  <p188:cm id="{DF0A189E-C78E-2B48-938A-62A421E53809}" authorId="{7EF12324-BE75-93BC-0D7E-B1A906D04C59}" created="2023-12-05T14:41:24.513">
    <ac:txMkLst xmlns:ac="http://schemas.microsoft.com/office/drawing/2013/main/command">
      <pc:docMk xmlns:pc="http://schemas.microsoft.com/office/powerpoint/2013/main/command"/>
      <pc:sldMk xmlns:pc="http://schemas.microsoft.com/office/powerpoint/2013/main/command" cId="2581595538" sldId="282"/>
      <ac:spMk id="17" creationId="{F63D21CF-8B2D-1A42-BC39-448A54EBD69C}"/>
      <ac:txMk cp="183" len="23">
        <ac:context len="282" hash="3447656925"/>
      </ac:txMk>
    </ac:txMkLst>
    <p188:pos x="10279586" y="1388840"/>
    <p188:txBody>
      <a:bodyPr/>
      <a:lstStyle/>
      <a:p>
        <a:r>
          <a:rPr lang="de-DE"/>
          <a:t>Option: „Das bedeutet, dass bei einem Einkauf auf dem Markt das Risiko besteht, ….“</a:t>
        </a:r>
      </a:p>
    </p188:txBody>
  </p188:cm>
</p188:cmLst>
</file>

<file path=ppt/comments/modernComment_11F_9C9D218F.xml><?xml version="1.0" encoding="utf-8"?>
<p188:cmLst xmlns:a="http://schemas.openxmlformats.org/drawingml/2006/main" xmlns:r="http://schemas.openxmlformats.org/officeDocument/2006/relationships" xmlns:p188="http://schemas.microsoft.com/office/powerpoint/2018/8/main">
  <p188:cm id="{A37EDC9F-94BE-DE4D-8E68-12C62AF0FF4A}" authorId="{7EF12324-BE75-93BC-0D7E-B1A906D04C59}" created="2023-12-05T14:49:31.514">
    <ac:deMkLst xmlns:ac="http://schemas.microsoft.com/office/drawing/2013/main/command">
      <pc:docMk xmlns:pc="http://schemas.microsoft.com/office/powerpoint/2013/main/command"/>
      <pc:sldMk xmlns:pc="http://schemas.microsoft.com/office/powerpoint/2013/main/command" cId="2627543439" sldId="287"/>
      <ac:picMk id="2" creationId="{00000000-0000-0000-0000-000000000000}"/>
    </ac:deMkLst>
    <p188:txBody>
      <a:bodyPr/>
      <a:lstStyle/>
      <a:p>
        <a:r>
          <a:rPr lang="de-DE"/>
          <a:t>Etwas knappere Option für Text in „Schnellübersicht“: Bitte klicken Sie auf die Navigationsleiste, wenn Sie beim Zeichnen der Cognitive Affective Map Hilfe benötigen. Ansonsten können Sie dieses Fenster jetzt schließen.“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09.12.2023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a:t>
            </a:fld>
            <a:endParaRPr lang="de-DE"/>
          </a:p>
        </p:txBody>
      </p:sp>
    </p:spTree>
    <p:extLst>
      <p:ext uri="{BB962C8B-B14F-4D97-AF65-F5344CB8AC3E}">
        <p14:creationId xmlns:p14="http://schemas.microsoft.com/office/powerpoint/2010/main" val="2015063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10</a:t>
            </a:fld>
            <a:endParaRPr lang="de-DE"/>
          </a:p>
        </p:txBody>
      </p:sp>
    </p:spTree>
    <p:extLst>
      <p:ext uri="{BB962C8B-B14F-4D97-AF65-F5344CB8AC3E}">
        <p14:creationId xmlns:p14="http://schemas.microsoft.com/office/powerpoint/2010/main" val="2488795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11</a:t>
            </a:fld>
            <a:endParaRPr lang="de-DE"/>
          </a:p>
        </p:txBody>
      </p:sp>
    </p:spTree>
    <p:extLst>
      <p:ext uri="{BB962C8B-B14F-4D97-AF65-F5344CB8AC3E}">
        <p14:creationId xmlns:p14="http://schemas.microsoft.com/office/powerpoint/2010/main" val="252576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12</a:t>
            </a:fld>
            <a:endParaRPr lang="de-DE"/>
          </a:p>
        </p:txBody>
      </p:sp>
    </p:spTree>
    <p:extLst>
      <p:ext uri="{BB962C8B-B14F-4D97-AF65-F5344CB8AC3E}">
        <p14:creationId xmlns:p14="http://schemas.microsoft.com/office/powerpoint/2010/main" val="1439106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13</a:t>
            </a:fld>
            <a:endParaRPr lang="de-DE"/>
          </a:p>
        </p:txBody>
      </p:sp>
    </p:spTree>
    <p:extLst>
      <p:ext uri="{BB962C8B-B14F-4D97-AF65-F5344CB8AC3E}">
        <p14:creationId xmlns:p14="http://schemas.microsoft.com/office/powerpoint/2010/main" val="2466205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14</a:t>
            </a:fld>
            <a:endParaRPr lang="de-DE"/>
          </a:p>
        </p:txBody>
      </p:sp>
    </p:spTree>
    <p:extLst>
      <p:ext uri="{BB962C8B-B14F-4D97-AF65-F5344CB8AC3E}">
        <p14:creationId xmlns:p14="http://schemas.microsoft.com/office/powerpoint/2010/main" val="2163688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15</a:t>
            </a:fld>
            <a:endParaRPr lang="de-DE"/>
          </a:p>
        </p:txBody>
      </p:sp>
    </p:spTree>
    <p:extLst>
      <p:ext uri="{BB962C8B-B14F-4D97-AF65-F5344CB8AC3E}">
        <p14:creationId xmlns:p14="http://schemas.microsoft.com/office/powerpoint/2010/main" val="2952788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16</a:t>
            </a:fld>
            <a:endParaRPr lang="de-DE"/>
          </a:p>
        </p:txBody>
      </p:sp>
    </p:spTree>
    <p:extLst>
      <p:ext uri="{BB962C8B-B14F-4D97-AF65-F5344CB8AC3E}">
        <p14:creationId xmlns:p14="http://schemas.microsoft.com/office/powerpoint/2010/main" val="2315581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17</a:t>
            </a:fld>
            <a:endParaRPr lang="de-DE"/>
          </a:p>
        </p:txBody>
      </p:sp>
    </p:spTree>
    <p:extLst>
      <p:ext uri="{BB962C8B-B14F-4D97-AF65-F5344CB8AC3E}">
        <p14:creationId xmlns:p14="http://schemas.microsoft.com/office/powerpoint/2010/main" val="3424888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18</a:t>
            </a:fld>
            <a:endParaRPr lang="de-DE"/>
          </a:p>
        </p:txBody>
      </p:sp>
    </p:spTree>
    <p:extLst>
      <p:ext uri="{BB962C8B-B14F-4D97-AF65-F5344CB8AC3E}">
        <p14:creationId xmlns:p14="http://schemas.microsoft.com/office/powerpoint/2010/main" val="3164487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19</a:t>
            </a:fld>
            <a:endParaRPr lang="de-DE"/>
          </a:p>
        </p:txBody>
      </p:sp>
    </p:spTree>
    <p:extLst>
      <p:ext uri="{BB962C8B-B14F-4D97-AF65-F5344CB8AC3E}">
        <p14:creationId xmlns:p14="http://schemas.microsoft.com/office/powerpoint/2010/main" val="2197897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a:t>
            </a:fld>
            <a:endParaRPr lang="de-DE"/>
          </a:p>
        </p:txBody>
      </p:sp>
    </p:spTree>
    <p:extLst>
      <p:ext uri="{BB962C8B-B14F-4D97-AF65-F5344CB8AC3E}">
        <p14:creationId xmlns:p14="http://schemas.microsoft.com/office/powerpoint/2010/main" val="1546836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20</a:t>
            </a:fld>
            <a:endParaRPr lang="de-DE"/>
          </a:p>
        </p:txBody>
      </p:sp>
    </p:spTree>
    <p:extLst>
      <p:ext uri="{BB962C8B-B14F-4D97-AF65-F5344CB8AC3E}">
        <p14:creationId xmlns:p14="http://schemas.microsoft.com/office/powerpoint/2010/main" val="1345401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21</a:t>
            </a:fld>
            <a:endParaRPr lang="de-DE"/>
          </a:p>
        </p:txBody>
      </p:sp>
    </p:spTree>
    <p:extLst>
      <p:ext uri="{BB962C8B-B14F-4D97-AF65-F5344CB8AC3E}">
        <p14:creationId xmlns:p14="http://schemas.microsoft.com/office/powerpoint/2010/main" val="383917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22</a:t>
            </a:fld>
            <a:endParaRPr lang="de-DE" dirty="0"/>
          </a:p>
        </p:txBody>
      </p:sp>
    </p:spTree>
    <p:extLst>
      <p:ext uri="{BB962C8B-B14F-4D97-AF65-F5344CB8AC3E}">
        <p14:creationId xmlns:p14="http://schemas.microsoft.com/office/powerpoint/2010/main" val="3401177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23</a:t>
            </a:fld>
            <a:endParaRPr lang="de-DE"/>
          </a:p>
        </p:txBody>
      </p:sp>
    </p:spTree>
    <p:extLst>
      <p:ext uri="{BB962C8B-B14F-4D97-AF65-F5344CB8AC3E}">
        <p14:creationId xmlns:p14="http://schemas.microsoft.com/office/powerpoint/2010/main" val="383608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3</a:t>
            </a:fld>
            <a:endParaRPr lang="de-DE"/>
          </a:p>
        </p:txBody>
      </p:sp>
    </p:spTree>
    <p:extLst>
      <p:ext uri="{BB962C8B-B14F-4D97-AF65-F5344CB8AC3E}">
        <p14:creationId xmlns:p14="http://schemas.microsoft.com/office/powerpoint/2010/main" val="4230605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4</a:t>
            </a:fld>
            <a:endParaRPr lang="de-DE"/>
          </a:p>
        </p:txBody>
      </p:sp>
    </p:spTree>
    <p:extLst>
      <p:ext uri="{BB962C8B-B14F-4D97-AF65-F5344CB8AC3E}">
        <p14:creationId xmlns:p14="http://schemas.microsoft.com/office/powerpoint/2010/main" val="1480897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5</a:t>
            </a:fld>
            <a:endParaRPr lang="de-DE"/>
          </a:p>
        </p:txBody>
      </p:sp>
    </p:spTree>
    <p:extLst>
      <p:ext uri="{BB962C8B-B14F-4D97-AF65-F5344CB8AC3E}">
        <p14:creationId xmlns:p14="http://schemas.microsoft.com/office/powerpoint/2010/main" val="1154562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6</a:t>
            </a:fld>
            <a:endParaRPr lang="de-DE"/>
          </a:p>
        </p:txBody>
      </p:sp>
    </p:spTree>
    <p:extLst>
      <p:ext uri="{BB962C8B-B14F-4D97-AF65-F5344CB8AC3E}">
        <p14:creationId xmlns:p14="http://schemas.microsoft.com/office/powerpoint/2010/main" val="2929536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7</a:t>
            </a:fld>
            <a:endParaRPr lang="de-DE"/>
          </a:p>
        </p:txBody>
      </p:sp>
    </p:spTree>
    <p:extLst>
      <p:ext uri="{BB962C8B-B14F-4D97-AF65-F5344CB8AC3E}">
        <p14:creationId xmlns:p14="http://schemas.microsoft.com/office/powerpoint/2010/main" val="147608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8</a:t>
            </a:fld>
            <a:endParaRPr lang="de-DE"/>
          </a:p>
        </p:txBody>
      </p:sp>
    </p:spTree>
    <p:extLst>
      <p:ext uri="{BB962C8B-B14F-4D97-AF65-F5344CB8AC3E}">
        <p14:creationId xmlns:p14="http://schemas.microsoft.com/office/powerpoint/2010/main" val="4222148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9</a:t>
            </a:fld>
            <a:endParaRPr lang="de-DE"/>
          </a:p>
        </p:txBody>
      </p:sp>
    </p:spTree>
    <p:extLst>
      <p:ext uri="{BB962C8B-B14F-4D97-AF65-F5344CB8AC3E}">
        <p14:creationId xmlns:p14="http://schemas.microsoft.com/office/powerpoint/2010/main" val="4224882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09.12.2023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09.12.2023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09.12.2023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09.12.2023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09.12.2023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09.12.2023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09.12.2023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09.12.2023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09.12.2023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09.12.2023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09.12.2023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09.12.2023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5E06829B.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microsoft.com/office/2018/10/relationships/comments" Target="../comments/modernComment_10D_F0A918E0.xml"/><Relationship Id="rId5" Type="http://schemas.openxmlformats.org/officeDocument/2006/relationships/image" Target="../media/image2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microsoft.com/office/2018/10/relationships/comments" Target="../comments/modernComment_11A_99E0059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microsoft.com/office/2018/10/relationships/comments" Target="../comments/modernComment_11F_9C9D218F.xml"/><Relationship Id="rId5" Type="http://schemas.openxmlformats.org/officeDocument/2006/relationships/image" Target="../media/image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microsoft.com/office/2018/10/relationships/comments" Target="../comments/modernComment_118_DF2578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18/10/relationships/comments" Target="../comments/modernComment_118_DF2578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3539430"/>
          </a:xfrm>
          <a:prstGeom prst="rect">
            <a:avLst/>
          </a:prstGeom>
          <a:noFill/>
        </p:spPr>
        <p:txBody>
          <a:bodyPr wrap="square" rtlCol="0">
            <a:spAutoFit/>
          </a:bodyPr>
          <a:lstStyle/>
          <a:p>
            <a:r>
              <a:rPr lang="de-DE" sz="2800" dirty="0"/>
              <a:t>In dieser Studie bitten wir Sie, in einer Art Mind-Map Ihre Gedanken, Gefühle und Einschätzungen zu </a:t>
            </a:r>
            <a:r>
              <a:rPr lang="de-DE" sz="2800" b="1" dirty="0"/>
              <a:t>zentralen Eigenschaften von neuen Materialsystemen</a:t>
            </a:r>
            <a:r>
              <a:rPr lang="de-DE" sz="2800" dirty="0"/>
              <a:t>. </a:t>
            </a:r>
          </a:p>
          <a:p>
            <a:endParaRPr lang="de-DE" sz="2800" dirty="0"/>
          </a:p>
          <a:p>
            <a:r>
              <a:rPr lang="de-DE" sz="2800" dirty="0"/>
              <a:t>Zunächst wird Ihnen anhand eines Beispiels gezeigt, wie man unser Programm (C.A.M.E.L.) verwendet, um eine Mind-Map mit vorgegebenen Ideen anzuordnen.</a:t>
            </a:r>
            <a:endParaRPr lang="en-US" sz="2800" dirty="0"/>
          </a:p>
          <a:p>
            <a:endParaRPr lang="en-US" sz="2800" dirty="0"/>
          </a:p>
        </p:txBody>
      </p:sp>
    </p:spTree>
    <p:extLst>
      <p:ext uri="{BB962C8B-B14F-4D97-AF65-F5344CB8AC3E}">
        <p14:creationId xmlns:p14="http://schemas.microsoft.com/office/powerpoint/2010/main" val="1577484955"/>
      </p:ext>
    </p:extLst>
  </p:cSld>
  <p:clrMapOvr>
    <a:masterClrMapping/>
  </p:clrMapOvr>
  <p:extLst mod="1">
    <p:ext uri="{6950BFC3-D8DA-4A85-94F7-54DA5524770B}">
      <p188:commentRel xmlns:p188="http://schemas.microsoft.com/office/powerpoint/2018/8/main" xmlns=""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de-DE" sz="2800" dirty="0"/>
              <a:t>Julia steht der Tatsache, dass der Wochenmarkt „im Freien“ stattfindet, ambivalent gegenüber. </a:t>
            </a:r>
            <a:r>
              <a:rPr lang="de-DE" sz="2800" dirty="0">
                <a:solidFill>
                  <a:srgbClr val="902E7C"/>
                </a:solidFill>
              </a:rPr>
              <a:t>Ambivalent</a:t>
            </a:r>
            <a:r>
              <a:rPr lang="de-DE" sz="2800" dirty="0"/>
              <a:t> bedeutet, dass Julia diesbezüglich gemischte (das heißt sowohl positive als auch negative) Gefühle hat.</a:t>
            </a:r>
          </a:p>
        </p:txBody>
      </p:sp>
      <p:pic>
        <p:nvPicPr>
          <p:cNvPr id="12" name="Grafik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50631" y="5514327"/>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3385542"/>
          </a:xfrm>
          <a:prstGeom prst="rect">
            <a:avLst/>
          </a:prstGeom>
          <a:noFill/>
        </p:spPr>
        <p:txBody>
          <a:bodyPr wrap="square" rtlCol="0">
            <a:spAutoFit/>
          </a:bodyPr>
          <a:lstStyle/>
          <a:p>
            <a:r>
              <a:rPr lang="de-DE" sz="2800" dirty="0"/>
              <a:t>Um eine </a:t>
            </a:r>
            <a:r>
              <a:rPr lang="de-DE" sz="2800" dirty="0">
                <a:solidFill>
                  <a:srgbClr val="902E7C"/>
                </a:solidFill>
              </a:rPr>
              <a:t>Ambivalenz</a:t>
            </a:r>
            <a:r>
              <a:rPr lang="de-DE" sz="2800" dirty="0"/>
              <a:t> abzubilden, klickt Julia auf das Kästchen unter dem Schieberegler. Ambivalenzen werden als </a:t>
            </a:r>
            <a:r>
              <a:rPr lang="de-DE" sz="2800" dirty="0">
                <a:solidFill>
                  <a:srgbClr val="902E7C"/>
                </a:solidFill>
              </a:rPr>
              <a:t>sich überlagernde</a:t>
            </a:r>
            <a:r>
              <a:rPr lang="de-DE" sz="2800" dirty="0">
                <a:solidFill>
                  <a:srgbClr val="FF0000"/>
                </a:solidFill>
              </a:rPr>
              <a:t> </a:t>
            </a:r>
            <a:r>
              <a:rPr lang="de-DE" sz="2800" dirty="0">
                <a:solidFill>
                  <a:srgbClr val="902E7C"/>
                </a:solidFill>
              </a:rPr>
              <a:t>violette Ovale und Sechsecke</a:t>
            </a:r>
            <a:r>
              <a:rPr lang="de-DE" sz="2800" dirty="0"/>
              <a:t> dargestellt.</a:t>
            </a:r>
          </a:p>
          <a:p>
            <a:endParaRPr lang="en-US" sz="2800" dirty="0"/>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815882"/>
          </a:xfrm>
          <a:prstGeom prst="rect">
            <a:avLst/>
          </a:prstGeom>
        </p:spPr>
        <p:txBody>
          <a:bodyPr wrap="square">
            <a:spAutoFit/>
          </a:bodyPr>
          <a:lstStyle/>
          <a:p>
            <a:r>
              <a:rPr lang="de-DE" sz="2800" dirty="0"/>
              <a:t>Unten sehen Sie alle Farben und Formen mit ihren jeweiligen Bedeutungen.</a:t>
            </a:r>
          </a:p>
          <a:p>
            <a:r>
              <a:rPr lang="de-DE" sz="2800" dirty="0"/>
              <a:t>Je dicker der Rand (bei Grün und Rot), desto intensiver die emotionale Bewertung.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03095" cy="400110"/>
          </a:xfrm>
          <a:prstGeom prst="rect">
            <a:avLst/>
          </a:prstGeom>
          <a:noFill/>
        </p:spPr>
        <p:txBody>
          <a:bodyPr wrap="none" rtlCol="0">
            <a:spAutoFit/>
          </a:bodyPr>
          <a:lstStyle/>
          <a:p>
            <a:r>
              <a:rPr lang="en-US" sz="2000" dirty="0"/>
              <a:t> negativ</a:t>
            </a:r>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933269" cy="400110"/>
          </a:xfrm>
          <a:prstGeom prst="rect">
            <a:avLst/>
          </a:prstGeom>
          <a:noFill/>
        </p:spPr>
        <p:txBody>
          <a:bodyPr wrap="none" rtlCol="0">
            <a:spAutoFit/>
          </a:bodyPr>
          <a:lstStyle/>
          <a:p>
            <a:r>
              <a:rPr lang="en-US" sz="2000" dirty="0"/>
              <a:t> positiv</a:t>
            </a:r>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3"/>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4"/>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22973" y="1375654"/>
            <a:ext cx="6975959" cy="133369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Als Nächstes möchte Julia die so angeordneten Konzepte miteinander in Beziehung setzen.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75D6F3F0-80BF-4335-AEB3-B2782A96E9B5}"/>
              </a:ext>
            </a:extLst>
          </p:cNvPr>
          <p:cNvPicPr>
            <a:picLocks noChangeAspect="1"/>
          </p:cNvPicPr>
          <p:nvPr/>
        </p:nvPicPr>
        <p:blipFill>
          <a:blip r:embed="rId3"/>
          <a:stretch>
            <a:fillRect/>
          </a:stretch>
        </p:blipFill>
        <p:spPr>
          <a:xfrm>
            <a:off x="4288790" y="2620962"/>
            <a:ext cx="5524500" cy="3648075"/>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18D0798-E2D8-B905-0504-B9B967EA84C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229140" y="576260"/>
            <a:ext cx="3499388" cy="2620941"/>
          </a:xfrm>
          <a:prstGeom prst="rect">
            <a:avLst/>
          </a:prstGeom>
        </p:spPr>
      </p:pic>
      <p:sp>
        <p:nvSpPr>
          <p:cNvPr id="15" name="Rectangle 1">
            <a:extLst>
              <a:ext uri="{FF2B5EF4-FFF2-40B4-BE49-F238E27FC236}">
                <a16:creationId xmlns:a16="http://schemas.microsoft.com/office/drawing/2014/main" id="{433FA68E-1F56-D84D-9971-8CBFCD53D8CA}"/>
              </a:ext>
            </a:extLst>
          </p:cNvPr>
          <p:cNvSpPr/>
          <p:nvPr/>
        </p:nvSpPr>
        <p:spPr>
          <a:xfrm>
            <a:off x="341630" y="491282"/>
            <a:ext cx="5311972" cy="4001095"/>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Um zwei Konzepte miteinander zu verbinden, muss Julia auf beide Konzepte ein Mal klicken. </a:t>
            </a:r>
          </a:p>
          <a:p>
            <a:pPr>
              <a:spcAft>
                <a:spcPts val="800"/>
              </a:spcAft>
            </a:pPr>
            <a:endParaRPr lang="de-DE" sz="1000" dirty="0"/>
          </a:p>
          <a:p>
            <a:pPr>
              <a:spcAft>
                <a:spcPts val="800"/>
              </a:spcAft>
            </a:pPr>
            <a:r>
              <a:rPr lang="de-DE" sz="2800" dirty="0"/>
              <a:t>Durch einen einfachen Mausklick auf eines der Konzepte wird dieses ausgewählt und ist dann blau hervorgehoben.</a:t>
            </a:r>
            <a:endParaRPr lang="de-DE" sz="2800" dirty="0">
              <a:ea typeface="Calibri" panose="020F0502020204030204" pitchFamily="34" charset="0"/>
              <a:cs typeface="Times New Roman" panose="02020603050405020304" pitchFamily="18" charset="0"/>
            </a:endParaRPr>
          </a:p>
          <a:p>
            <a:pPr>
              <a:spcAft>
                <a:spcPts val="800"/>
              </a:spcAft>
            </a:pPr>
            <a:endParaRPr lang="de-DE" sz="2800" dirty="0">
              <a:ea typeface="Calibri" panose="020F0502020204030204" pitchFamily="34" charset="0"/>
              <a:cs typeface="Times New Roman" panose="02020603050405020304" pitchFamily="18" charset="0"/>
            </a:endParaRPr>
          </a:p>
        </p:txBody>
      </p:sp>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259309" y="1324597"/>
            <a:ext cx="267370" cy="289651"/>
          </a:xfrm>
          <a:prstGeom prst="rect">
            <a:avLst/>
          </a:prstGeom>
        </p:spPr>
      </p:pic>
      <p:pic>
        <p:nvPicPr>
          <p:cNvPr id="2" name="Grafik 1">
            <a:extLst>
              <a:ext uri="{FF2B5EF4-FFF2-40B4-BE49-F238E27FC236}">
                <a16:creationId xmlns:a16="http://schemas.microsoft.com/office/drawing/2014/main" id="{4A511516-1B92-C590-E2B9-6D616205CF8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7321821" y="4233275"/>
            <a:ext cx="3406706" cy="2517750"/>
          </a:xfrm>
          <a:prstGeom prst="rect">
            <a:avLst/>
          </a:prstGeom>
        </p:spPr>
      </p:pic>
      <p:sp>
        <p:nvSpPr>
          <p:cNvPr id="3" name="TextBox 5">
            <a:extLst>
              <a:ext uri="{FF2B5EF4-FFF2-40B4-BE49-F238E27FC236}">
                <a16:creationId xmlns:a16="http://schemas.microsoft.com/office/drawing/2014/main" id="{225C1113-1120-6172-E675-B40EAF53403F}"/>
              </a:ext>
            </a:extLst>
          </p:cNvPr>
          <p:cNvSpPr txBox="1"/>
          <p:nvPr/>
        </p:nvSpPr>
        <p:spPr>
          <a:xfrm>
            <a:off x="341630" y="4200643"/>
            <a:ext cx="4911966" cy="1815882"/>
          </a:xfrm>
          <a:prstGeom prst="rect">
            <a:avLst/>
          </a:prstGeom>
          <a:noFill/>
        </p:spPr>
        <p:txBody>
          <a:bodyPr wrap="square" rtlCol="0">
            <a:spAutoFit/>
          </a:bodyPr>
          <a:lstStyle/>
          <a:p>
            <a:r>
              <a:rPr lang="de-DE" sz="2800" dirty="0"/>
              <a:t>Ein einfacher Mausklick auf das zweite Konzept führt dazu, dass eine Verbindung zwischen den beiden Konzepten erscheint. </a:t>
            </a:r>
          </a:p>
        </p:txBody>
      </p:sp>
      <p:pic>
        <p:nvPicPr>
          <p:cNvPr id="8" name="Grafik 21">
            <a:extLst>
              <a:ext uri="{FF2B5EF4-FFF2-40B4-BE49-F238E27FC236}">
                <a16:creationId xmlns:a16="http://schemas.microsoft.com/office/drawing/2014/main" id="{8AD1CC4E-52C6-56F7-47F2-40338D96119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51267" y="6203188"/>
            <a:ext cx="267370" cy="289651"/>
          </a:xfrm>
          <a:prstGeom prst="rect">
            <a:avLst/>
          </a:prstGeom>
        </p:spPr>
      </p:pic>
    </p:spTree>
    <p:extLst>
      <p:ext uri="{BB962C8B-B14F-4D97-AF65-F5344CB8AC3E}">
        <p14:creationId xmlns:p14="http://schemas.microsoft.com/office/powerpoint/2010/main" val="4037613792"/>
      </p:ext>
    </p:extLst>
  </p:cSld>
  <p:clrMapOvr>
    <a:masterClrMapping/>
  </p:clrMapOvr>
  <p:extLst>
    <p:ext uri="{6950BFC3-D8DA-4A85-94F7-54DA5524770B}">
      <p188:commentRel xmlns:p188="http://schemas.microsoft.com/office/powerpoint/2018/8/main" xmlns="" r:id="rId6"/>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6832AC5A-A9C4-4B75-8B24-E6BBFE6595B2}"/>
              </a:ext>
            </a:extLst>
          </p:cNvPr>
          <p:cNvPicPr>
            <a:picLocks noChangeAspect="1"/>
          </p:cNvPicPr>
          <p:nvPr/>
        </p:nvPicPr>
        <p:blipFill>
          <a:blip r:embed="rId3"/>
          <a:stretch>
            <a:fillRect/>
          </a:stretch>
        </p:blipFill>
        <p:spPr>
          <a:xfrm>
            <a:off x="8224608" y="3365783"/>
            <a:ext cx="2800350" cy="1485900"/>
          </a:xfrm>
          <a:prstGeom prst="rect">
            <a:avLst/>
          </a:prstGeom>
        </p:spPr>
      </p:pic>
      <p:pic>
        <p:nvPicPr>
          <p:cNvPr id="5" name="Grafik 4">
            <a:extLst>
              <a:ext uri="{FF2B5EF4-FFF2-40B4-BE49-F238E27FC236}">
                <a16:creationId xmlns:a16="http://schemas.microsoft.com/office/drawing/2014/main" id="{97F99903-0FEC-5ED7-6D06-3A10486D500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059660" y="663201"/>
            <a:ext cx="2653390" cy="196929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176175" y="663003"/>
            <a:ext cx="8194275" cy="1538883"/>
          </a:xfrm>
          <a:prstGeom prst="rect">
            <a:avLst/>
          </a:prstGeom>
          <a:noFill/>
        </p:spPr>
        <p:txBody>
          <a:bodyPr wrap="square" rtlCol="0">
            <a:spAutoFit/>
          </a:bodyPr>
          <a:lstStyle/>
          <a:p>
            <a:r>
              <a:rPr lang="de-DE" sz="2200" dirty="0"/>
              <a:t>Schauen wir uns die verschiedenen Verbindungsoptionen an. </a:t>
            </a:r>
          </a:p>
          <a:p>
            <a:r>
              <a:rPr lang="de-DE" sz="2200" dirty="0"/>
              <a:t>Wenn Julia doppelt auf die Verbindung klickt, wird das Menü angezeigt.</a:t>
            </a:r>
            <a:br>
              <a:rPr lang="en-US" sz="2800" dirty="0">
                <a:highlight>
                  <a:srgbClr val="00FFFF"/>
                </a:highlight>
              </a:rPr>
            </a:br>
            <a:endParaRPr lang="de-DE" sz="2800" dirty="0">
              <a:highlight>
                <a:srgbClr val="00FFFF"/>
              </a:highlight>
            </a:endParaRPr>
          </a:p>
        </p:txBody>
      </p:sp>
      <p:sp>
        <p:nvSpPr>
          <p:cNvPr id="12" name="TextBox 11">
            <a:extLst>
              <a:ext uri="{FF2B5EF4-FFF2-40B4-BE49-F238E27FC236}">
                <a16:creationId xmlns:a16="http://schemas.microsoft.com/office/drawing/2014/main" id="{915D366D-2E48-8F41-AA41-55DB51722110}"/>
              </a:ext>
            </a:extLst>
          </p:cNvPr>
          <p:cNvSpPr txBox="1"/>
          <p:nvPr/>
        </p:nvSpPr>
        <p:spPr>
          <a:xfrm>
            <a:off x="185571" y="2717122"/>
            <a:ext cx="6951326" cy="3477875"/>
          </a:xfrm>
          <a:prstGeom prst="rect">
            <a:avLst/>
          </a:prstGeom>
          <a:noFill/>
        </p:spPr>
        <p:txBody>
          <a:bodyPr wrap="square" rtlCol="0">
            <a:spAutoFit/>
          </a:bodyPr>
          <a:lstStyle/>
          <a:p>
            <a:r>
              <a:rPr lang="de-DE" sz="2200" dirty="0"/>
              <a:t>Eine </a:t>
            </a:r>
            <a:r>
              <a:rPr lang="de-DE" sz="2200" b="1" dirty="0"/>
              <a:t>durchgehende Verbindung </a:t>
            </a:r>
            <a:r>
              <a:rPr lang="de-DE" sz="2200" dirty="0"/>
              <a:t>zeigt, dass </a:t>
            </a:r>
            <a:r>
              <a:rPr lang="de-DE" sz="2200" b="1" dirty="0"/>
              <a:t>zwei Konzepte miteinander vereinbar sind oder sich gegenseitig unterstützen. </a:t>
            </a:r>
          </a:p>
          <a:p>
            <a:endParaRPr lang="de-DE" sz="2200" dirty="0"/>
          </a:p>
          <a:p>
            <a:r>
              <a:rPr lang="de-DE" sz="2200" dirty="0"/>
              <a:t>Eine </a:t>
            </a:r>
            <a:r>
              <a:rPr lang="de-DE" sz="2200" b="1" dirty="0"/>
              <a:t>gestrichelte Verbindung </a:t>
            </a:r>
            <a:r>
              <a:rPr lang="de-DE" sz="2200" dirty="0"/>
              <a:t>zeigt, dass </a:t>
            </a:r>
            <a:r>
              <a:rPr lang="de-DE" sz="2200" b="1" dirty="0"/>
              <a:t>zwei Konzepte im Widerspruch zueinander stehen. </a:t>
            </a:r>
          </a:p>
          <a:p>
            <a:endParaRPr lang="de-DE" sz="2200" dirty="0"/>
          </a:p>
          <a:p>
            <a:r>
              <a:rPr lang="de-DE" sz="2200" dirty="0"/>
              <a:t>Julia kann mit dem Schieberegler den Grad der Übereinstimmung beziehungsweise der Nichtübereinstimmung zwischen den Konzepten abbilden. </a:t>
            </a:r>
          </a:p>
        </p:txBody>
      </p:sp>
      <p:cxnSp>
        <p:nvCxnSpPr>
          <p:cNvPr id="24" name="Gerade Verbindung mit Pfeil 23"/>
          <p:cNvCxnSpPr>
            <a:cxnSpLocks/>
          </p:cNvCxnSpPr>
          <p:nvPr/>
        </p:nvCxnSpPr>
        <p:spPr>
          <a:xfrm flipV="1">
            <a:off x="6096000" y="4411442"/>
            <a:ext cx="3683267" cy="1239327"/>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7358332" y="1354347"/>
            <a:ext cx="2780243" cy="232490"/>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32791" y="4394518"/>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2B728D8-AC08-478A-9864-CA959DFA26E4}"/>
              </a:ext>
            </a:extLst>
          </p:cNvPr>
          <p:cNvPicPr>
            <a:picLocks noChangeAspect="1"/>
          </p:cNvPicPr>
          <p:nvPr/>
        </p:nvPicPr>
        <p:blipFill>
          <a:blip r:embed="rId3"/>
          <a:stretch>
            <a:fillRect/>
          </a:stretch>
        </p:blipFill>
        <p:spPr>
          <a:xfrm>
            <a:off x="7344079" y="2292446"/>
            <a:ext cx="3826038" cy="3481413"/>
          </a:xfrm>
          <a:prstGeom prst="rect">
            <a:avLst/>
          </a:prstGeom>
        </p:spPr>
      </p:pic>
      <p:pic>
        <p:nvPicPr>
          <p:cNvPr id="3" name="Grafik 2">
            <a:extLst>
              <a:ext uri="{FF2B5EF4-FFF2-40B4-BE49-F238E27FC236}">
                <a16:creationId xmlns:a16="http://schemas.microsoft.com/office/drawing/2014/main" id="{58723DE8-6921-4DE2-8236-11871715DB99}"/>
              </a:ext>
            </a:extLst>
          </p:cNvPr>
          <p:cNvPicPr>
            <a:picLocks noChangeAspect="1"/>
          </p:cNvPicPr>
          <p:nvPr/>
        </p:nvPicPr>
        <p:blipFill>
          <a:blip r:embed="rId4"/>
          <a:stretch>
            <a:fillRect/>
          </a:stretch>
        </p:blipFill>
        <p:spPr>
          <a:xfrm>
            <a:off x="602410" y="3197442"/>
            <a:ext cx="3398957" cy="1815881"/>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815882"/>
          </a:xfrm>
          <a:prstGeom prst="rect">
            <a:avLst/>
          </a:prstGeom>
          <a:noFill/>
        </p:spPr>
        <p:txBody>
          <a:bodyPr wrap="square" rtlCol="0">
            <a:spAutoFit/>
          </a:bodyPr>
          <a:lstStyle/>
          <a:p>
            <a:r>
              <a:rPr lang="de-DE" sz="2800" dirty="0"/>
              <a:t>Anhand der Stärke der Linien können wir erkennen, dass für Julia „leckere Lebensmittel“ einen stärkeren Einfluss auf die Entscheidung haben, auf den Wochenmarkt zu gehen, als die Tatsache, dabei „im Freien“ zu sein.</a:t>
            </a:r>
          </a:p>
        </p:txBody>
      </p:sp>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33997" y="4486978"/>
            <a:ext cx="267370" cy="289651"/>
          </a:xfrm>
          <a:prstGeom prst="rect">
            <a:avLst/>
          </a:prstGeom>
        </p:spPr>
      </p:pic>
      <p:sp>
        <p:nvSpPr>
          <p:cNvPr id="6" name="Textfeld 5">
            <a:extLst>
              <a:ext uri="{FF2B5EF4-FFF2-40B4-BE49-F238E27FC236}">
                <a16:creationId xmlns:a16="http://schemas.microsoft.com/office/drawing/2014/main" id="{D718BE73-8D8B-E7C6-4B72-AD8752ABB494}"/>
              </a:ext>
            </a:extLst>
          </p:cNvPr>
          <p:cNvSpPr txBox="1"/>
          <p:nvPr/>
        </p:nvSpPr>
        <p:spPr>
          <a:xfrm>
            <a:off x="6222378" y="4347235"/>
            <a:ext cx="4218154" cy="1937931"/>
          </a:xfrm>
          <a:prstGeom prst="rect">
            <a:avLst/>
          </a:prstGeom>
          <a:solidFill>
            <a:srgbClr val="FFFFFF">
              <a:alpha val="64000"/>
            </a:srgbClr>
          </a:solidFill>
        </p:spPr>
        <p:txBody>
          <a:bodyPr wrap="square" rtlCol="0">
            <a:spAutoFit/>
          </a:bodyPr>
          <a:lstStyle/>
          <a:p>
            <a:endParaRPr lang="de-DE"/>
          </a:p>
        </p:txBody>
      </p:sp>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1384995"/>
          </a:xfrm>
          <a:prstGeom prst="rect">
            <a:avLst/>
          </a:prstGeom>
          <a:noFill/>
        </p:spPr>
        <p:txBody>
          <a:bodyPr wrap="square" rtlCol="0">
            <a:spAutoFit/>
          </a:bodyPr>
          <a:lstStyle/>
          <a:p>
            <a:r>
              <a:rPr lang="de-DE" sz="2800" dirty="0"/>
              <a:t>Julia bewegt den Schieberegler nach rechts. </a:t>
            </a:r>
          </a:p>
        </p:txBody>
      </p:sp>
    </p:spTree>
    <p:extLst>
      <p:ext uri="{BB962C8B-B14F-4D97-AF65-F5344CB8AC3E}">
        <p14:creationId xmlns:p14="http://schemas.microsoft.com/office/powerpoint/2010/main" val="1938901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9C16A9E-9736-4ADE-AF39-21381BD0BA4C}"/>
              </a:ext>
            </a:extLst>
          </p:cNvPr>
          <p:cNvPicPr>
            <a:picLocks noChangeAspect="1"/>
          </p:cNvPicPr>
          <p:nvPr/>
        </p:nvPicPr>
        <p:blipFill>
          <a:blip r:embed="rId3"/>
          <a:stretch>
            <a:fillRect/>
          </a:stretch>
        </p:blipFill>
        <p:spPr>
          <a:xfrm>
            <a:off x="5877392" y="2742986"/>
            <a:ext cx="5968938" cy="3738278"/>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651007"/>
            <a:ext cx="9527417" cy="1384995"/>
          </a:xfrm>
          <a:prstGeom prst="rect">
            <a:avLst/>
          </a:prstGeom>
          <a:noFill/>
        </p:spPr>
        <p:txBody>
          <a:bodyPr wrap="square" rtlCol="0">
            <a:spAutoFit/>
          </a:bodyPr>
          <a:lstStyle/>
          <a:p>
            <a:r>
              <a:rPr lang="de-DE" sz="2800" dirty="0"/>
              <a:t>Verglichen mit dem Faktor „leckere Lebensmittel“ steht „teuer“ im Widerspruch zum „Einkauf auf dem Wochenmarkt“ und ist daher durch eine gestrichelte Verbindung dargestellt. </a:t>
            </a:r>
          </a:p>
        </p:txBody>
      </p:sp>
      <p:sp>
        <p:nvSpPr>
          <p:cNvPr id="4" name="TextBox 3">
            <a:extLst>
              <a:ext uri="{FF2B5EF4-FFF2-40B4-BE49-F238E27FC236}">
                <a16:creationId xmlns:a16="http://schemas.microsoft.com/office/drawing/2014/main" id="{32B11CF7-2E08-374B-A385-959A0139B00E}"/>
              </a:ext>
            </a:extLst>
          </p:cNvPr>
          <p:cNvSpPr txBox="1"/>
          <p:nvPr/>
        </p:nvSpPr>
        <p:spPr>
          <a:xfrm>
            <a:off x="236514" y="2036002"/>
            <a:ext cx="5427167" cy="4524315"/>
          </a:xfrm>
          <a:prstGeom prst="rect">
            <a:avLst/>
          </a:prstGeom>
          <a:noFill/>
        </p:spPr>
        <p:txBody>
          <a:bodyPr wrap="square" rtlCol="0">
            <a:spAutoFit/>
          </a:bodyPr>
          <a:lstStyle/>
          <a:p>
            <a:r>
              <a:rPr lang="de-DE" sz="2800" dirty="0"/>
              <a:t>In diesem Fall bedeutet das: </a:t>
            </a:r>
          </a:p>
          <a:p>
            <a:r>
              <a:rPr lang="de-DE" sz="2800" dirty="0"/>
              <a:t>Dass die Lebensmittel auf dem Wochenmarkt teuer sind, spricht für Julia dagegen, auf dem Wochenmarkt einzukaufen. </a:t>
            </a:r>
          </a:p>
          <a:p>
            <a:endParaRPr lang="de-DE" sz="800" dirty="0"/>
          </a:p>
          <a:p>
            <a:r>
              <a:rPr lang="de-DE" sz="2800" dirty="0"/>
              <a:t>Man kann es auch so verstehen: </a:t>
            </a:r>
          </a:p>
          <a:p>
            <a:r>
              <a:rPr lang="de-DE" sz="2800" dirty="0"/>
              <a:t>Je teurer die Lebensmittel auf dem Wochenmarkt sind, desto weniger ist Julia gewillt, auf dem Wochenmarkt einkaufen zu gehen.</a:t>
            </a:r>
          </a:p>
        </p:txBody>
      </p:sp>
      <p:sp>
        <p:nvSpPr>
          <p:cNvPr id="21" name="Rectangle 13">
            <a:extLst>
              <a:ext uri="{FF2B5EF4-FFF2-40B4-BE49-F238E27FC236}">
                <a16:creationId xmlns:a16="http://schemas.microsoft.com/office/drawing/2014/main" id="{0FCA0D0A-BF8E-3745-89B9-F66E53CE38B2}"/>
              </a:ext>
            </a:extLst>
          </p:cNvPr>
          <p:cNvSpPr/>
          <p:nvPr/>
        </p:nvSpPr>
        <p:spPr>
          <a:xfrm>
            <a:off x="8427391" y="2405833"/>
            <a:ext cx="3418939" cy="1712944"/>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0FCA0D0A-BF8E-3745-89B9-F66E53CE38B2}"/>
              </a:ext>
            </a:extLst>
          </p:cNvPr>
          <p:cNvSpPr/>
          <p:nvPr/>
        </p:nvSpPr>
        <p:spPr>
          <a:xfrm>
            <a:off x="7868011" y="4118778"/>
            <a:ext cx="3978319" cy="79010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2860C81F-056E-4FA0-AA8D-C254969D8FD8}"/>
              </a:ext>
            </a:extLst>
          </p:cNvPr>
          <p:cNvSpPr/>
          <p:nvPr/>
        </p:nvSpPr>
        <p:spPr>
          <a:xfrm>
            <a:off x="7977167" y="4904968"/>
            <a:ext cx="3978319" cy="157629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040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0724EFB2-F07A-476E-BB11-247EE4F1D406}"/>
              </a:ext>
            </a:extLst>
          </p:cNvPr>
          <p:cNvPicPr>
            <a:picLocks noChangeAspect="1"/>
          </p:cNvPicPr>
          <p:nvPr/>
        </p:nvPicPr>
        <p:blipFill>
          <a:blip r:embed="rId3"/>
          <a:stretch>
            <a:fillRect/>
          </a:stretch>
        </p:blipFill>
        <p:spPr>
          <a:xfrm>
            <a:off x="2668094" y="2354316"/>
            <a:ext cx="5353050" cy="3590925"/>
          </a:xfrm>
          <a:prstGeom prst="rect">
            <a:avLst/>
          </a:prstGeom>
        </p:spPr>
      </p:pic>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a:extLst>
              <a:ext uri="{FF2B5EF4-FFF2-40B4-BE49-F238E27FC236}">
                <a16:creationId xmlns:a16="http://schemas.microsoft.com/office/drawing/2014/main" id="{7CE7E006-8215-28CD-EF5D-006A87FD4CDD}"/>
              </a:ext>
            </a:extLst>
          </p:cNvPr>
          <p:cNvSpPr txBox="1"/>
          <p:nvPr/>
        </p:nvSpPr>
        <p:spPr>
          <a:xfrm>
            <a:off x="4001841" y="3716485"/>
            <a:ext cx="1152940" cy="720000"/>
          </a:xfrm>
          <a:prstGeom prst="rect">
            <a:avLst/>
          </a:prstGeom>
          <a:solidFill>
            <a:srgbClr val="FFFFFF">
              <a:alpha val="64000"/>
            </a:srgbClr>
          </a:solidFill>
        </p:spPr>
        <p:txBody>
          <a:bodyPr wrap="square" rtlCol="0">
            <a:spAutoFit/>
          </a:bodyPr>
          <a:lstStyle/>
          <a:p>
            <a:endParaRPr lang="de-DE"/>
          </a:p>
        </p:txBody>
      </p:sp>
      <p:sp>
        <p:nvSpPr>
          <p:cNvPr id="5" name="Textfeld 4">
            <a:extLst>
              <a:ext uri="{FF2B5EF4-FFF2-40B4-BE49-F238E27FC236}">
                <a16:creationId xmlns:a16="http://schemas.microsoft.com/office/drawing/2014/main" id="{8E9DD6BB-880C-F534-8903-A701C710C09D}"/>
              </a:ext>
            </a:extLst>
          </p:cNvPr>
          <p:cNvSpPr txBox="1"/>
          <p:nvPr/>
        </p:nvSpPr>
        <p:spPr>
          <a:xfrm>
            <a:off x="5154781" y="2364552"/>
            <a:ext cx="2772669" cy="1889053"/>
          </a:xfrm>
          <a:prstGeom prst="rect">
            <a:avLst/>
          </a:prstGeom>
          <a:solidFill>
            <a:srgbClr val="FFFFFF">
              <a:alpha val="64000"/>
            </a:srgbClr>
          </a:solidFill>
        </p:spPr>
        <p:txBody>
          <a:bodyPr wrap="square" rtlCol="0">
            <a:spAutoFit/>
          </a:bodyPr>
          <a:lstStyle/>
          <a:p>
            <a:endParaRPr lang="de-DE"/>
          </a:p>
        </p:txBody>
      </p:sp>
      <p:sp>
        <p:nvSpPr>
          <p:cNvPr id="6" name="Textfeld 5">
            <a:extLst>
              <a:ext uri="{FF2B5EF4-FFF2-40B4-BE49-F238E27FC236}">
                <a16:creationId xmlns:a16="http://schemas.microsoft.com/office/drawing/2014/main" id="{8F7B2A29-510E-8EDD-389F-443D9971C32B}"/>
              </a:ext>
            </a:extLst>
          </p:cNvPr>
          <p:cNvSpPr txBox="1"/>
          <p:nvPr/>
        </p:nvSpPr>
        <p:spPr>
          <a:xfrm>
            <a:off x="700159" y="4436485"/>
            <a:ext cx="3816182" cy="2157008"/>
          </a:xfrm>
          <a:prstGeom prst="rect">
            <a:avLst/>
          </a:prstGeom>
          <a:solidFill>
            <a:srgbClr val="FFFFFF">
              <a:alpha val="64000"/>
            </a:srgbClr>
          </a:solidFill>
        </p:spPr>
        <p:txBody>
          <a:bodyPr wrap="square" rtlCol="0">
            <a:spAutoFit/>
          </a:bodyPr>
          <a:lstStyle/>
          <a:p>
            <a:endParaRPr lang="de-DE"/>
          </a:p>
        </p:txBody>
      </p:sp>
      <p:sp>
        <p:nvSpPr>
          <p:cNvPr id="17" name="TextBox 12">
            <a:extLst>
              <a:ext uri="{FF2B5EF4-FFF2-40B4-BE49-F238E27FC236}">
                <a16:creationId xmlns:a16="http://schemas.microsoft.com/office/drawing/2014/main" id="{F63D21CF-8B2D-1A42-BC39-448A54EBD69C}"/>
              </a:ext>
            </a:extLst>
          </p:cNvPr>
          <p:cNvSpPr txBox="1"/>
          <p:nvPr/>
        </p:nvSpPr>
        <p:spPr>
          <a:xfrm>
            <a:off x="397792" y="538434"/>
            <a:ext cx="10913935" cy="1815882"/>
          </a:xfrm>
          <a:prstGeom prst="rect">
            <a:avLst/>
          </a:prstGeom>
          <a:noFill/>
        </p:spPr>
        <p:txBody>
          <a:bodyPr wrap="square" rtlCol="0">
            <a:spAutoFit/>
          </a:bodyPr>
          <a:lstStyle/>
          <a:p>
            <a:r>
              <a:rPr lang="de-DE" sz="2800" dirty="0"/>
              <a:t>Beachten Sie, dass die Art der Verbindung unabhängig von der Art des Konzepts ist. Ein </a:t>
            </a:r>
            <a:r>
              <a:rPr lang="de-DE" sz="2800" dirty="0">
                <a:solidFill>
                  <a:srgbClr val="FF0000"/>
                </a:solidFill>
              </a:rPr>
              <a:t>negatives Konzept </a:t>
            </a:r>
            <a:r>
              <a:rPr lang="de-DE" sz="2800" dirty="0"/>
              <a:t>kann auch durch eine </a:t>
            </a:r>
            <a:r>
              <a:rPr lang="de-DE" sz="2800" b="1" dirty="0"/>
              <a:t>durchgezogene Verbindung </a:t>
            </a:r>
            <a:r>
              <a:rPr lang="de-DE" sz="2800" dirty="0"/>
              <a:t>verbunden werden: Das bedeutet, dass das Risiko besteht, schlechtem Wetter ausgesetzt zu sein, da der Markt im Freien stattfindet.</a:t>
            </a:r>
          </a:p>
        </p:txBody>
      </p:sp>
      <p:sp>
        <p:nvSpPr>
          <p:cNvPr id="7" name="Textfeld 6">
            <a:extLst>
              <a:ext uri="{FF2B5EF4-FFF2-40B4-BE49-F238E27FC236}">
                <a16:creationId xmlns:a16="http://schemas.microsoft.com/office/drawing/2014/main" id="{ECFE8710-7BDD-4516-7E97-C08CF9677900}"/>
              </a:ext>
            </a:extLst>
          </p:cNvPr>
          <p:cNvSpPr txBox="1"/>
          <p:nvPr/>
        </p:nvSpPr>
        <p:spPr>
          <a:xfrm>
            <a:off x="4516341" y="4436485"/>
            <a:ext cx="1534832" cy="861892"/>
          </a:xfrm>
          <a:prstGeom prst="rect">
            <a:avLst/>
          </a:prstGeom>
          <a:solidFill>
            <a:srgbClr val="FFFFFF">
              <a:alpha val="64000"/>
            </a:srgbClr>
          </a:solidFill>
        </p:spPr>
        <p:txBody>
          <a:bodyPr wrap="square" rtlCol="0">
            <a:spAutoFit/>
          </a:bodyPr>
          <a:lstStyle/>
          <a:p>
            <a:endParaRPr lang="de-DE"/>
          </a:p>
        </p:txBody>
      </p:sp>
    </p:spTree>
    <p:extLst>
      <p:ext uri="{BB962C8B-B14F-4D97-AF65-F5344CB8AC3E}">
        <p14:creationId xmlns:p14="http://schemas.microsoft.com/office/powerpoint/2010/main" val="2581595538"/>
      </p:ext>
    </p:extLst>
  </p:cSld>
  <p:clrMapOvr>
    <a:masterClrMapping/>
  </p:clrMapOvr>
  <p:extLst>
    <p:ext uri="{6950BFC3-D8DA-4A85-94F7-54DA5524770B}">
      <p188:commentRel xmlns:p188="http://schemas.microsoft.com/office/powerpoint/2018/8/main" xmlns="" r:id="rId4"/>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5972782" y="2968591"/>
            <a:ext cx="2567920" cy="1200329"/>
          </a:xfrm>
          <a:prstGeom prst="rect">
            <a:avLst/>
          </a:prstGeom>
        </p:spPr>
        <p:txBody>
          <a:bodyPr wrap="square">
            <a:spAutoFit/>
          </a:bodyPr>
          <a:lstStyle/>
          <a:p>
            <a:pPr lvl="0" algn="ctr" eaLnBrk="0" fontAlgn="base" hangingPunct="0">
              <a:spcBef>
                <a:spcPct val="0"/>
              </a:spcBef>
              <a:spcAft>
                <a:spcPct val="0"/>
              </a:spcAft>
            </a:pPr>
            <a:r>
              <a:rPr lang="de-DE" sz="2400" dirty="0"/>
              <a:t>Konzepte sind miteinander vereinbar.</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34421" y="282264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59276" y="281611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488571"/>
            <a:ext cx="11215548" cy="523220"/>
          </a:xfrm>
          <a:prstGeom prst="rect">
            <a:avLst/>
          </a:prstGeom>
        </p:spPr>
        <p:txBody>
          <a:bodyPr wrap="square">
            <a:spAutoFit/>
          </a:bodyPr>
          <a:lstStyle/>
          <a:p>
            <a:pPr algn="ctr"/>
            <a:r>
              <a:rPr lang="de-DE" sz="2800" dirty="0"/>
              <a:t>Hier sehen Sie noch einmal die Verbindungstypen</a:t>
            </a:r>
            <a:r>
              <a:rPr lang="en-US" sz="2800" dirty="0"/>
              <a:t>:</a:t>
            </a:r>
          </a:p>
        </p:txBody>
      </p:sp>
      <p:sp>
        <p:nvSpPr>
          <p:cNvPr id="13" name="Rectangle 2">
            <a:extLst>
              <a:ext uri="{FF2B5EF4-FFF2-40B4-BE49-F238E27FC236}">
                <a16:creationId xmlns:a16="http://schemas.microsoft.com/office/drawing/2014/main" id="{A4D8FB4B-1E14-6C45-9B46-8259C1755824}"/>
              </a:ext>
            </a:extLst>
          </p:cNvPr>
          <p:cNvSpPr/>
          <p:nvPr/>
        </p:nvSpPr>
        <p:spPr>
          <a:xfrm>
            <a:off x="3222882" y="2968132"/>
            <a:ext cx="2785692" cy="1200329"/>
          </a:xfrm>
          <a:prstGeom prst="rect">
            <a:avLst/>
          </a:prstGeom>
        </p:spPr>
        <p:txBody>
          <a:bodyPr wrap="square">
            <a:spAutoFit/>
          </a:bodyPr>
          <a:lstStyle/>
          <a:p>
            <a:pPr lvl="0" algn="ctr" eaLnBrk="0" fontAlgn="base" hangingPunct="0">
              <a:spcBef>
                <a:spcPct val="0"/>
              </a:spcBef>
              <a:spcAft>
                <a:spcPct val="0"/>
              </a:spcAft>
            </a:pPr>
            <a:r>
              <a:rPr lang="de-DE" sz="2400" dirty="0"/>
              <a:t>Konzepte stehen im Widerspruch zueinander.</a:t>
            </a:r>
          </a:p>
        </p:txBody>
      </p:sp>
      <p:sp>
        <p:nvSpPr>
          <p:cNvPr id="5" name="Textfeld 4"/>
          <p:cNvSpPr txBox="1"/>
          <p:nvPr/>
        </p:nvSpPr>
        <p:spPr>
          <a:xfrm>
            <a:off x="8365436" y="3025905"/>
            <a:ext cx="3762874" cy="2246769"/>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gut ist, geht Julia auf dem Wochenmarkt einkaufen.</a:t>
            </a:r>
          </a:p>
          <a:p>
            <a:pPr marL="342900" indent="-342900">
              <a:buFont typeface="Symbol" pitchFamily="2" charset="2"/>
              <a:buChar char="-"/>
            </a:pPr>
            <a:r>
              <a:rPr lang="de-DE" sz="2000" dirty="0">
                <a:solidFill>
                  <a:srgbClr val="0070C0"/>
                </a:solidFill>
              </a:rPr>
              <a:t>Wenn „gutes Wetter“, dann „Einkauf auf dem Wochenmarkt“.</a:t>
            </a:r>
          </a:p>
        </p:txBody>
      </p:sp>
      <p:sp>
        <p:nvSpPr>
          <p:cNvPr id="19" name="Textfeld 18"/>
          <p:cNvSpPr txBox="1"/>
          <p:nvPr/>
        </p:nvSpPr>
        <p:spPr>
          <a:xfrm>
            <a:off x="286218" y="3025905"/>
            <a:ext cx="3476071" cy="2246769"/>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schlecht ist, geht Julia nicht auf dem Wochenmarkt einkaufen.</a:t>
            </a:r>
          </a:p>
          <a:p>
            <a:pPr marL="342900" indent="-342900">
              <a:buFont typeface="Symbol" pitchFamily="2" charset="2"/>
              <a:buChar char="-"/>
            </a:pPr>
            <a:r>
              <a:rPr lang="de-DE" sz="2000" dirty="0">
                <a:solidFill>
                  <a:srgbClr val="0070C0"/>
                </a:solidFill>
              </a:rPr>
              <a:t>Wenn „schlechtes Wetter“, dann kein „Einkauf auf dem Wochenmarkt“.</a:t>
            </a:r>
          </a:p>
        </p:txBody>
      </p:sp>
      <p:pic>
        <p:nvPicPr>
          <p:cNvPr id="7" name="Picture 6">
            <a:extLst>
              <a:ext uri="{FF2B5EF4-FFF2-40B4-BE49-F238E27FC236}">
                <a16:creationId xmlns:a16="http://schemas.microsoft.com/office/drawing/2014/main" id="{F93CF51B-E22D-014C-BFFB-7DE4D73A6AD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3762289" y="1101952"/>
            <a:ext cx="4603147" cy="1498600"/>
          </a:xfrm>
          <a:prstGeom prst="rect">
            <a:avLst/>
          </a:prstGeom>
        </p:spPr>
      </p:pic>
    </p:spTree>
    <p:extLst>
      <p:ext uri="{BB962C8B-B14F-4D97-AF65-F5344CB8AC3E}">
        <p14:creationId xmlns:p14="http://schemas.microsoft.com/office/powerpoint/2010/main" val="2394599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7286F9CD-DB93-447C-A49E-A8D5021D71F7}"/>
              </a:ext>
            </a:extLst>
          </p:cNvPr>
          <p:cNvPicPr>
            <a:picLocks noChangeAspect="1"/>
          </p:cNvPicPr>
          <p:nvPr/>
        </p:nvPicPr>
        <p:blipFill>
          <a:blip r:embed="rId3"/>
          <a:stretch>
            <a:fillRect/>
          </a:stretch>
        </p:blipFill>
        <p:spPr>
          <a:xfrm>
            <a:off x="2289910" y="2483318"/>
            <a:ext cx="4125669" cy="3958638"/>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02671"/>
            <a:ext cx="10283258" cy="1384995"/>
          </a:xfrm>
          <a:prstGeom prst="rect">
            <a:avLst/>
          </a:prstGeom>
          <a:noFill/>
        </p:spPr>
        <p:txBody>
          <a:bodyPr wrap="square" rtlCol="0">
            <a:spAutoFit/>
          </a:bodyPr>
          <a:lstStyle/>
          <a:p>
            <a:r>
              <a:rPr lang="de-DE" sz="2800" dirty="0"/>
              <a:t>Julia kann jedes Konzept in ihrer Mind-Map zusätzlich </a:t>
            </a:r>
            <a:r>
              <a:rPr lang="de-DE" sz="2800" b="1" dirty="0"/>
              <a:t>kommentieren</a:t>
            </a:r>
            <a:r>
              <a:rPr lang="de-DE" sz="2800" dirty="0"/>
              <a:t>, indem sie doppelt darauf klickt und den Kommentar anschließend in das Textfeld „Kommentar“ eingibt.</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4927302"/>
            <a:ext cx="4421689" cy="1384995"/>
          </a:xfrm>
          <a:prstGeom prst="rect">
            <a:avLst/>
          </a:prstGeom>
          <a:noFill/>
        </p:spPr>
        <p:txBody>
          <a:bodyPr wrap="square" rtlCol="0">
            <a:spAutoFit/>
          </a:bodyPr>
          <a:lstStyle/>
          <a:p>
            <a:r>
              <a:rPr lang="de-DE" sz="2800" dirty="0"/>
              <a:t>Julia gibt folgenden Kommentar in das Textfeld ein.</a:t>
            </a:r>
          </a:p>
        </p:txBody>
      </p:sp>
      <p:pic>
        <p:nvPicPr>
          <p:cNvPr id="14" name="Grafik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960" y="5161586"/>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a:cxnSpLocks/>
          </p:cNvCxnSpPr>
          <p:nvPr/>
        </p:nvCxnSpPr>
        <p:spPr>
          <a:xfrm flipH="1">
            <a:off x="5192202" y="5756744"/>
            <a:ext cx="1971923" cy="36576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531313" y="583200"/>
            <a:ext cx="11129373" cy="3816429"/>
          </a:xfrm>
          <a:prstGeom prst="rect">
            <a:avLst/>
          </a:prstGeom>
        </p:spPr>
        <p:txBody>
          <a:bodyPr wrap="square">
            <a:spAutoFit/>
          </a:bodyPr>
          <a:lstStyle/>
          <a:p>
            <a:r>
              <a:rPr lang="de-DE" sz="2800" u="sng" dirty="0"/>
              <a:t>Beispiel Wochenmarkt: </a:t>
            </a:r>
          </a:p>
          <a:p>
            <a:endParaRPr lang="de-DE" sz="2800" dirty="0"/>
          </a:p>
          <a:p>
            <a:r>
              <a:rPr lang="de-DE" sz="2800" dirty="0"/>
              <a:t>Julia werden verschiedene Ideen bzw. Konzepte vorgegeben, die Sie um das zentrale Konzept „Einkaufen auf dem Wochenmarkt“  anordnen soll, um ihre Gedanken und Eindrücke zum Einkaufen auf Wochenmärkten zu erheben:</a:t>
            </a:r>
          </a:p>
          <a:p>
            <a:endParaRPr lang="de-DE" sz="2800" dirty="0"/>
          </a:p>
          <a:p>
            <a:endParaRPr lang="en-US" sz="2800" dirty="0"/>
          </a:p>
          <a:p>
            <a:endParaRPr lang="aa-ET" dirty="0"/>
          </a:p>
        </p:txBody>
      </p:sp>
      <p:pic>
        <p:nvPicPr>
          <p:cNvPr id="4" name="Grafik 3">
            <a:extLst>
              <a:ext uri="{FF2B5EF4-FFF2-40B4-BE49-F238E27FC236}">
                <a16:creationId xmlns:a16="http://schemas.microsoft.com/office/drawing/2014/main" id="{8FD330F2-A3A8-4047-B6D9-F3F29E17433E}"/>
              </a:ext>
            </a:extLst>
          </p:cNvPr>
          <p:cNvPicPr>
            <a:picLocks noChangeAspect="1"/>
          </p:cNvPicPr>
          <p:nvPr/>
        </p:nvPicPr>
        <p:blipFill rotWithShape="1">
          <a:blip r:embed="rId3"/>
          <a:srcRect r="33091" b="41827"/>
          <a:stretch/>
        </p:blipFill>
        <p:spPr>
          <a:xfrm>
            <a:off x="2877456" y="2889259"/>
            <a:ext cx="6618758" cy="3385541"/>
          </a:xfrm>
          <a:prstGeom prst="rect">
            <a:avLst/>
          </a:prstGeom>
        </p:spPr>
      </p:pic>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5C09F87D-0290-4308-A2EA-0D1F5DFC8566}"/>
              </a:ext>
            </a:extLst>
          </p:cNvPr>
          <p:cNvPicPr>
            <a:picLocks noChangeAspect="1"/>
          </p:cNvPicPr>
          <p:nvPr/>
        </p:nvPicPr>
        <p:blipFill>
          <a:blip r:embed="rId3"/>
          <a:stretch>
            <a:fillRect/>
          </a:stretch>
        </p:blipFill>
        <p:spPr>
          <a:xfrm>
            <a:off x="604096" y="2476040"/>
            <a:ext cx="3695700" cy="2962275"/>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3170099"/>
          </a:xfrm>
          <a:prstGeom prst="rect">
            <a:avLst/>
          </a:prstGeom>
          <a:noFill/>
        </p:spPr>
        <p:txBody>
          <a:bodyPr wrap="square" rtlCol="0">
            <a:spAutoFit/>
          </a:bodyPr>
          <a:lstStyle/>
          <a:p>
            <a:endParaRPr lang="de-DE" sz="2800" dirty="0"/>
          </a:p>
          <a:p>
            <a:r>
              <a:rPr lang="de-DE" sz="2800" dirty="0"/>
              <a:t>Julia kann gezeichnete Verbindungen löschen, indem sie doppelt darauf klickt und dann auf das rote Mülleimer-Symbol klickt. </a:t>
            </a:r>
          </a:p>
          <a:p>
            <a:endParaRPr lang="de-DE" sz="3200" dirty="0"/>
          </a:p>
          <a:p>
            <a:r>
              <a:rPr lang="de-DE" sz="2800" dirty="0"/>
              <a:t>Auf der nächsten Seite können Sie Julias endgültige Mind-Map sehen!</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3890075" y="1820985"/>
            <a:ext cx="1059115" cy="82922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52A4CA6A-AC1F-4559-A87D-47948515B218}"/>
              </a:ext>
            </a:extLst>
          </p:cNvPr>
          <p:cNvPicPr>
            <a:picLocks noChangeAspect="1"/>
          </p:cNvPicPr>
          <p:nvPr/>
        </p:nvPicPr>
        <p:blipFill>
          <a:blip r:embed="rId3"/>
          <a:stretch>
            <a:fillRect/>
          </a:stretch>
        </p:blipFill>
        <p:spPr>
          <a:xfrm>
            <a:off x="2021791" y="673769"/>
            <a:ext cx="8148418" cy="5885848"/>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064467" y="1260726"/>
            <a:ext cx="3893071" cy="281060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de-DE" sz="2400" dirty="0"/>
              <a:t>Wenn Julia Hilfe beim Anordnen ihrer Mind-Map benötigt, kann sie auf das grüne Fragezeichen-Symbol klicken.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698512" y="188686"/>
            <a:ext cx="3795317" cy="9339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671830" y="2189331"/>
            <a:ext cx="3405680" cy="4164330"/>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846659"/>
          </a:xfrm>
          <a:prstGeom prst="rect">
            <a:avLst/>
          </a:prstGeom>
          <a:noFill/>
        </p:spPr>
        <p:txBody>
          <a:bodyPr wrap="square" rtlCol="0">
            <a:spAutoFit/>
          </a:bodyPr>
          <a:lstStyle/>
          <a:p>
            <a:r>
              <a:rPr lang="de-DE" sz="2400" dirty="0"/>
              <a:t>Daraufhin erscheint ein Menü mit Schnellverweisen. Durch dieses kann sie navigieren, indem sie die Themen anklickt, bei denen sie Hilfe benötigt.</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918638" y="20433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extLst>
    <p:ext uri="{6950BFC3-D8DA-4A85-94F7-54DA5524770B}">
      <p188:commentRel xmlns="" xmlns:p188="http://schemas.microsoft.com/office/powerpoint/2018/8/main" r:id="rId6"/>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938992"/>
          </a:xfrm>
          <a:prstGeom prst="rect">
            <a:avLst/>
          </a:prstGeom>
          <a:noFill/>
        </p:spPr>
        <p:txBody>
          <a:bodyPr wrap="square" rtlCol="0">
            <a:spAutoFit/>
          </a:bodyPr>
          <a:lstStyle/>
          <a:p>
            <a:r>
              <a:rPr lang="de-DE" sz="2400" dirty="0"/>
              <a:t>Wenn Julia ihre Mind-Map fertig angeordnet hat, muss sie auf das kleine </a:t>
            </a:r>
            <a:r>
              <a:rPr lang="de-DE" sz="2400" b="1" dirty="0"/>
              <a:t>Disketten-Symbol</a:t>
            </a:r>
            <a:r>
              <a:rPr lang="de-DE" sz="2400" dirty="0"/>
              <a:t> klicken, um diese zu speichern und das Programm zu verlassen:</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2" y="3722133"/>
            <a:ext cx="4328158" cy="2308324"/>
          </a:xfrm>
          <a:prstGeom prst="rect">
            <a:avLst/>
          </a:prstGeom>
          <a:noFill/>
        </p:spPr>
        <p:txBody>
          <a:bodyPr wrap="square" rtlCol="0">
            <a:spAutoFit/>
          </a:bodyPr>
          <a:lstStyle/>
          <a:p>
            <a:r>
              <a:rPr lang="de-DE" sz="2400" b="1" dirty="0"/>
              <a:t>Hinweis</a:t>
            </a:r>
            <a:r>
              <a:rPr lang="de-DE" sz="2400" dirty="0"/>
              <a:t>: Sie kann ihre Mind-Map erst speichern, wenn sie </a:t>
            </a:r>
            <a:r>
              <a:rPr lang="de-DE" sz="2400" b="1" dirty="0"/>
              <a:t>alle Konzepte verbunden </a:t>
            </a:r>
            <a:r>
              <a:rPr lang="de-DE" sz="2400" dirty="0"/>
              <a:t>hat. </a:t>
            </a:r>
          </a:p>
          <a:p>
            <a:endParaRPr lang="de-DE" sz="2400" dirty="0"/>
          </a:p>
          <a:p>
            <a:r>
              <a:rPr lang="de-DE" sz="2400" dirty="0"/>
              <a:t>Außerdem kann Sie keines der vorgegebenen Konzepte löschen.</a:t>
            </a:r>
          </a:p>
        </p:txBody>
      </p:sp>
      <p:pic>
        <p:nvPicPr>
          <p:cNvPr id="9" name="Grafik 8"/>
          <p:cNvPicPr>
            <a:picLocks noChangeAspect="1"/>
          </p:cNvPicPr>
          <p:nvPr/>
        </p:nvPicPr>
        <p:blipFill>
          <a:blip r:embed="rId3"/>
          <a:stretch>
            <a:fillRect/>
          </a:stretch>
        </p:blipFill>
        <p:spPr>
          <a:xfrm>
            <a:off x="9448800" y="2989831"/>
            <a:ext cx="495300" cy="409575"/>
          </a:xfrm>
          <a:prstGeom prst="rect">
            <a:avLst/>
          </a:prstGeom>
        </p:spPr>
      </p:pic>
      <p:pic>
        <p:nvPicPr>
          <p:cNvPr id="2" name="Grafik 1">
            <a:extLst>
              <a:ext uri="{FF2B5EF4-FFF2-40B4-BE49-F238E27FC236}">
                <a16:creationId xmlns:a16="http://schemas.microsoft.com/office/drawing/2014/main" id="{11401AE1-37FB-4019-AE29-ABF6A7C9FF47}"/>
              </a:ext>
            </a:extLst>
          </p:cNvPr>
          <p:cNvPicPr>
            <a:picLocks noChangeAspect="1"/>
          </p:cNvPicPr>
          <p:nvPr/>
        </p:nvPicPr>
        <p:blipFill>
          <a:blip r:embed="rId4"/>
          <a:stretch>
            <a:fillRect/>
          </a:stretch>
        </p:blipFill>
        <p:spPr>
          <a:xfrm>
            <a:off x="331470" y="1251918"/>
            <a:ext cx="6839572" cy="4940429"/>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308C530E-56C8-48B3-B899-88A0CBCFCAAA}"/>
              </a:ext>
            </a:extLst>
          </p:cNvPr>
          <p:cNvPicPr>
            <a:picLocks noChangeAspect="1"/>
          </p:cNvPicPr>
          <p:nvPr/>
        </p:nvPicPr>
        <p:blipFill>
          <a:blip r:embed="rId3"/>
          <a:stretch>
            <a:fillRect/>
          </a:stretch>
        </p:blipFill>
        <p:spPr>
          <a:xfrm>
            <a:off x="1917146" y="2228426"/>
            <a:ext cx="7931900" cy="4125277"/>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504297"/>
            <a:ext cx="11380755" cy="2677656"/>
          </a:xfrm>
          <a:prstGeom prst="rect">
            <a:avLst/>
          </a:prstGeom>
        </p:spPr>
        <p:txBody>
          <a:bodyPr wrap="square">
            <a:spAutoFit/>
          </a:bodyPr>
          <a:lstStyle/>
          <a:p>
            <a:r>
              <a:rPr lang="de-DE" sz="2800" b="1" dirty="0"/>
              <a:t>Um vorgegebene Ideen zu bewegen</a:t>
            </a:r>
            <a:r>
              <a:rPr lang="de-DE" sz="2800" dirty="0"/>
              <a:t>, klickt Julia einfach auf eine der Ideen, hält die Maustaste gedrückt und bewegt beispielsweise „frische Lebensmittel“ in Richtung des vorgegebenen zentrale Konzepts „Einkaufen auf dem Wochenmarkt“</a:t>
            </a:r>
          </a:p>
          <a:p>
            <a:endParaRPr lang="en-US" sz="2800" dirty="0"/>
          </a:p>
          <a:p>
            <a:endParaRPr lang="en-US" sz="2800" dirty="0"/>
          </a:p>
        </p:txBody>
      </p:sp>
      <p:pic>
        <p:nvPicPr>
          <p:cNvPr id="27" name="Grafik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821158" y="4401453"/>
            <a:ext cx="267370" cy="289651"/>
          </a:xfrm>
          <a:prstGeom prst="rect">
            <a:avLst/>
          </a:prstGeom>
        </p:spPr>
      </p:pic>
    </p:spTree>
    <p:extLst>
      <p:ext uri="{BB962C8B-B14F-4D97-AF65-F5344CB8AC3E}">
        <p14:creationId xmlns:p14="http://schemas.microsoft.com/office/powerpoint/2010/main" val="3743774739"/>
      </p:ext>
    </p:extLst>
  </p:cSld>
  <p:clrMapOvr>
    <a:masterClrMapping/>
  </p:clrMapOvr>
  <p:extLst mod="1">
    <p:ext uri="{6950BFC3-D8DA-4A85-94F7-54DA5524770B}">
      <p188:commentRel xmlns:p188="http://schemas.microsoft.com/office/powerpoint/2018/8/main" xmlns="" r:id="rId5"/>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1193CDF4-CD6D-4DFA-8DEE-71C7B8A02A46}"/>
              </a:ext>
            </a:extLst>
          </p:cNvPr>
          <p:cNvPicPr>
            <a:picLocks noChangeAspect="1"/>
          </p:cNvPicPr>
          <p:nvPr/>
        </p:nvPicPr>
        <p:blipFill>
          <a:blip r:embed="rId3"/>
          <a:stretch>
            <a:fillRect/>
          </a:stretch>
        </p:blipFill>
        <p:spPr>
          <a:xfrm>
            <a:off x="352425" y="2533355"/>
            <a:ext cx="5743575" cy="3829050"/>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1815882"/>
          </a:xfrm>
          <a:prstGeom prst="rect">
            <a:avLst/>
          </a:prstGeom>
        </p:spPr>
        <p:txBody>
          <a:bodyPr wrap="square">
            <a:spAutoFit/>
          </a:bodyPr>
          <a:lstStyle/>
          <a:p>
            <a:r>
              <a:rPr lang="de-DE" sz="2800" b="1" dirty="0"/>
              <a:t>Um vorgegebene Ideen zu bearbeiten</a:t>
            </a:r>
            <a:r>
              <a:rPr lang="de-DE" sz="2800" dirty="0"/>
              <a:t>,</a:t>
            </a:r>
            <a:r>
              <a:rPr lang="de-DE" sz="2800" dirty="0">
                <a:solidFill>
                  <a:srgbClr val="FF0000"/>
                </a:solidFill>
              </a:rPr>
              <a:t> </a:t>
            </a:r>
            <a:r>
              <a:rPr lang="de-DE" sz="2800" dirty="0"/>
              <a:t>klickt Julia doppelt auf das Konzept.</a:t>
            </a:r>
          </a:p>
          <a:p>
            <a:endParaRPr lang="en-US" sz="2800" dirty="0"/>
          </a:p>
          <a:p>
            <a:endParaRPr lang="en-US" sz="2800" dirty="0"/>
          </a:p>
        </p:txBody>
      </p:sp>
      <p:sp>
        <p:nvSpPr>
          <p:cNvPr id="7" name="Rechteck 6"/>
          <p:cNvSpPr/>
          <p:nvPr/>
        </p:nvSpPr>
        <p:spPr>
          <a:xfrm>
            <a:off x="6284319" y="2533355"/>
            <a:ext cx="5449028" cy="2677656"/>
          </a:xfrm>
          <a:prstGeom prst="rect">
            <a:avLst/>
          </a:prstGeom>
        </p:spPr>
        <p:txBody>
          <a:bodyPr wrap="square">
            <a:spAutoFit/>
          </a:bodyPr>
          <a:lstStyle/>
          <a:p>
            <a:r>
              <a:rPr lang="de-DE" sz="2800" dirty="0"/>
              <a:t>Es öffnet sich ein Dialogfenster.</a:t>
            </a:r>
          </a:p>
          <a:p>
            <a:r>
              <a:rPr lang="de-DE" sz="2800" dirty="0"/>
              <a:t>Hier kann Julia </a:t>
            </a:r>
            <a:r>
              <a:rPr lang="de-DE" sz="2800" u="sng" dirty="0"/>
              <a:t>nicht den Inhalt</a:t>
            </a:r>
            <a:r>
              <a:rPr lang="de-DE" sz="2800" dirty="0"/>
              <a:t>, aber die Art und die Stärke des Konzepts ändern sowie einen Kommentar hinzufügen. </a:t>
            </a:r>
          </a:p>
          <a:p>
            <a:endParaRPr lang="en-US" sz="2800" dirty="0"/>
          </a:p>
        </p:txBody>
      </p:sp>
      <p:pic>
        <p:nvPicPr>
          <p:cNvPr id="27" name="Grafik 2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27289" y="3691835"/>
            <a:ext cx="208136" cy="225481"/>
          </a:xfrm>
          <a:prstGeom prst="rect">
            <a:avLst/>
          </a:prstGeom>
        </p:spPr>
      </p:pic>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71E54D8F-11D8-4CA4-EF62-CFE8A4E4573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5478449" y="1924642"/>
            <a:ext cx="5522367" cy="4576947"/>
          </a:xfrm>
          <a:prstGeom prst="rect">
            <a:avLst/>
          </a:prstGeom>
        </p:spPr>
      </p:pic>
      <p:sp>
        <p:nvSpPr>
          <p:cNvPr id="7" name="Rechteck 6"/>
          <p:cNvSpPr/>
          <p:nvPr/>
        </p:nvSpPr>
        <p:spPr>
          <a:xfrm>
            <a:off x="595682" y="984843"/>
            <a:ext cx="5798345" cy="1384995"/>
          </a:xfrm>
          <a:prstGeom prst="rect">
            <a:avLst/>
          </a:prstGeom>
        </p:spPr>
        <p:txBody>
          <a:bodyPr wrap="square">
            <a:spAutoFit/>
          </a:bodyPr>
          <a:lstStyle/>
          <a:p>
            <a:r>
              <a:rPr lang="de-DE" sz="2800" b="0" i="0" u="none" strike="noStrike" dirty="0">
                <a:solidFill>
                  <a:srgbClr val="1B1E25"/>
                </a:solidFill>
                <a:effectLst/>
                <a:latin typeface="-apple-system"/>
              </a:rPr>
              <a:t>Gelbe </a:t>
            </a:r>
            <a:r>
              <a:rPr lang="de-DE" sz="2800" b="0" i="0" u="none" strike="noStrike" dirty="0">
                <a:effectLst/>
                <a:latin typeface="-apple-system"/>
              </a:rPr>
              <a:t>Rechtecke</a:t>
            </a:r>
            <a:r>
              <a:rPr lang="de-DE" sz="2800" b="0" i="0" u="none" strike="noStrike" dirty="0">
                <a:solidFill>
                  <a:srgbClr val="FF0000"/>
                </a:solidFill>
                <a:effectLst/>
                <a:latin typeface="-apple-system"/>
              </a:rPr>
              <a:t> </a:t>
            </a:r>
            <a:r>
              <a:rPr lang="de-DE" sz="2800" b="0" i="0" u="none" strike="noStrike" dirty="0">
                <a:solidFill>
                  <a:srgbClr val="1B1E25"/>
                </a:solidFill>
                <a:effectLst/>
                <a:latin typeface="-apple-system"/>
              </a:rPr>
              <a:t>stehen für neutrale Begriffe.</a:t>
            </a:r>
          </a:p>
          <a:p>
            <a:endParaRPr lang="en-US" sz="2800" dirty="0"/>
          </a:p>
        </p:txBody>
      </p:sp>
      <p:sp>
        <p:nvSpPr>
          <p:cNvPr id="2" name="Rechteck 1"/>
          <p:cNvSpPr/>
          <p:nvPr/>
        </p:nvSpPr>
        <p:spPr>
          <a:xfrm>
            <a:off x="476156" y="2520969"/>
            <a:ext cx="4461604" cy="3539430"/>
          </a:xfrm>
          <a:prstGeom prst="rect">
            <a:avLst/>
          </a:prstGeom>
        </p:spPr>
        <p:txBody>
          <a:bodyPr wrap="square">
            <a:spAutoFit/>
          </a:bodyPr>
          <a:lstStyle/>
          <a:p>
            <a:r>
              <a:rPr lang="de-DE" sz="2800" dirty="0"/>
              <a:t>Konzepte können positiv, negativ, neutral oder ambivalent sein. </a:t>
            </a:r>
          </a:p>
          <a:p>
            <a:r>
              <a:rPr lang="de-DE" sz="2800" dirty="0"/>
              <a:t>Um ihre Bewertung des Konzeptes anzupassen, klickt Julia doppelt auf ein Konzept und nutzt den Schieberegler.</a:t>
            </a:r>
            <a:endParaRPr lang="de-DE" sz="3200" dirty="0"/>
          </a:p>
          <a:p>
            <a:endParaRPr lang="en-CA" sz="2800" dirty="0"/>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096000" y="3887758"/>
            <a:ext cx="170046" cy="184216"/>
          </a:xfrm>
          <a:prstGeom prst="rect">
            <a:avLst/>
          </a:prstGeom>
        </p:spPr>
      </p:pic>
      <p:pic>
        <p:nvPicPr>
          <p:cNvPr id="3" name="Grafik 2">
            <a:extLst>
              <a:ext uri="{FF2B5EF4-FFF2-40B4-BE49-F238E27FC236}">
                <a16:creationId xmlns:a16="http://schemas.microsoft.com/office/drawing/2014/main" id="{366CF3AF-A63F-4A53-BD3D-6556C9859BAB}"/>
              </a:ext>
            </a:extLst>
          </p:cNvPr>
          <p:cNvPicPr>
            <a:picLocks noChangeAspect="1"/>
          </p:cNvPicPr>
          <p:nvPr/>
        </p:nvPicPr>
        <p:blipFill>
          <a:blip r:embed="rId5"/>
          <a:stretch>
            <a:fillRect/>
          </a:stretch>
        </p:blipFill>
        <p:spPr>
          <a:xfrm>
            <a:off x="6038933" y="833712"/>
            <a:ext cx="1310134" cy="880952"/>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86874" y="675598"/>
            <a:ext cx="11107463" cy="212365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„leckere Lebensmittel“ als positiv.</a:t>
            </a:r>
          </a:p>
          <a:p>
            <a:pPr algn="just">
              <a:spcAft>
                <a:spcPts val="800"/>
              </a:spcAft>
            </a:pPr>
            <a:r>
              <a:rPr lang="de-DE" sz="2800" dirty="0">
                <a:solidFill>
                  <a:srgbClr val="28CD41"/>
                </a:solidFill>
                <a:ea typeface="Calibri" panose="020F0502020204030204" pitchFamily="34" charset="0"/>
                <a:cs typeface="Times New Roman" panose="02020603050405020304" pitchFamily="18" charset="0"/>
              </a:rPr>
              <a:t>Positive</a:t>
            </a:r>
            <a:r>
              <a:rPr lang="de-DE" sz="2800" dirty="0">
                <a:ea typeface="Calibri" panose="020F0502020204030204" pitchFamily="34" charset="0"/>
                <a:cs typeface="Times New Roman" panose="02020603050405020304" pitchFamily="18" charset="0"/>
              </a:rPr>
              <a:t> Konzepte werden durch </a:t>
            </a:r>
            <a:r>
              <a:rPr lang="de-DE" sz="2800" dirty="0">
                <a:solidFill>
                  <a:srgbClr val="28CD41"/>
                </a:solidFill>
                <a:ea typeface="Calibri" panose="020F0502020204030204" pitchFamily="34" charset="0"/>
                <a:cs typeface="Times New Roman" panose="02020603050405020304" pitchFamily="18" charset="0"/>
              </a:rPr>
              <a:t>grüne Ovale </a:t>
            </a:r>
            <a:r>
              <a:rPr lang="de-DE" sz="2800" dirty="0">
                <a:ea typeface="Calibri" panose="020F0502020204030204" pitchFamily="34" charset="0"/>
                <a:cs typeface="Times New Roman" panose="02020603050405020304" pitchFamily="18" charset="0"/>
              </a:rPr>
              <a:t>dargestellt. </a:t>
            </a:r>
          </a:p>
          <a:p>
            <a:pPr algn="just">
              <a:spcAft>
                <a:spcPts val="800"/>
              </a:spcAft>
            </a:pPr>
            <a:r>
              <a:rPr lang="de-DE" sz="2800" dirty="0">
                <a:ea typeface="Calibri" panose="020F0502020204030204" pitchFamily="34" charset="0"/>
                <a:cs typeface="Times New Roman" panose="02020603050405020304" pitchFamily="18" charset="0"/>
              </a:rPr>
              <a:t>Das Konzept wird grün, wenn der Schieberegler nach rechts bewegt wird.</a:t>
            </a:r>
          </a:p>
          <a:p>
            <a:pPr algn="just">
              <a:spcAft>
                <a:spcPts val="800"/>
              </a:spcAft>
            </a:pPr>
            <a:endParaRPr lang="en-US" sz="2800" dirty="0">
              <a:ea typeface="Calibri" panose="020F0502020204030204" pitchFamily="34" charset="0"/>
              <a:cs typeface="Times New Roman" panose="02020603050405020304" pitchFamily="18" charset="0"/>
            </a:endParaRPr>
          </a:p>
        </p:txBody>
      </p:sp>
      <p:sp>
        <p:nvSpPr>
          <p:cNvPr id="19" name="Rechteck 18"/>
          <p:cNvSpPr/>
          <p:nvPr/>
        </p:nvSpPr>
        <p:spPr>
          <a:xfrm>
            <a:off x="6766660" y="3878168"/>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8" y="3878168"/>
            <a:ext cx="2130187" cy="523220"/>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674657" y="3878168"/>
            <a:ext cx="1874849"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leicht positiv</a:t>
            </a:r>
            <a:endParaRPr lang="aa-ET" sz="2400">
              <a:ea typeface="Calibri" panose="020F0502020204030204" pitchFamily="34" charset="0"/>
              <a:cs typeface="Times New Roman" panose="02020603050405020304" pitchFamily="18" charset="0"/>
            </a:endParaRPr>
          </a:p>
        </p:txBody>
      </p:sp>
      <p:sp>
        <p:nvSpPr>
          <p:cNvPr id="22" name="Rechteck 21"/>
          <p:cNvSpPr/>
          <p:nvPr/>
        </p:nvSpPr>
        <p:spPr>
          <a:xfrm>
            <a:off x="586874" y="5202646"/>
            <a:ext cx="11107463" cy="1959511"/>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 verschiedene Stärken </a:t>
            </a:r>
            <a:r>
              <a:rPr lang="de-DE" sz="2800" dirty="0">
                <a:ea typeface="Calibri" panose="020F0502020204030204" pitchFamily="34" charset="0"/>
                <a:cs typeface="Times New Roman" panose="02020603050405020304" pitchFamily="18" charset="0"/>
              </a:rPr>
              <a:t>bei einer </a:t>
            </a:r>
            <a:r>
              <a:rPr lang="de-DE" sz="2800" dirty="0">
                <a:solidFill>
                  <a:srgbClr val="28CD41"/>
                </a:solidFill>
                <a:ea typeface="Calibri" panose="020F0502020204030204" pitchFamily="34" charset="0"/>
                <a:cs typeface="Times New Roman" panose="02020603050405020304" pitchFamily="18" charset="0"/>
              </a:rPr>
              <a:t>positiven Bewertung </a:t>
            </a:r>
            <a:r>
              <a:rPr lang="de-DE" sz="2800" dirty="0">
                <a:ea typeface="Calibri" panose="020F0502020204030204" pitchFamily="34" charset="0"/>
                <a:cs typeface="Times New Roman" panose="02020603050405020304" pitchFamily="18" charset="0"/>
              </a:rPr>
              <a:t>einstellen.</a:t>
            </a:r>
            <a:endParaRPr lang="de-DE" sz="2800" dirty="0">
              <a:solidFill>
                <a:srgbClr val="28CD41"/>
              </a:solidFill>
              <a:ea typeface="Calibri" panose="020F0502020204030204" pitchFamily="34" charset="0"/>
              <a:cs typeface="Times New Roman" panose="02020603050405020304" pitchFamily="18" charset="0"/>
            </a:endParaRPr>
          </a:p>
          <a:p>
            <a:pPr algn="just">
              <a:spcAft>
                <a:spcPts val="800"/>
              </a:spcAft>
            </a:pPr>
            <a:r>
              <a:rPr lang="de-DE" sz="2800" dirty="0">
                <a:ea typeface="Calibri" panose="020F0502020204030204" pitchFamily="34" charset="0"/>
                <a:cs typeface="Times New Roman" panose="02020603050405020304" pitchFamily="18" charset="0"/>
              </a:rPr>
              <a:t>Je </a:t>
            </a:r>
            <a:r>
              <a:rPr lang="de-DE" sz="2800" b="1" dirty="0">
                <a:ea typeface="Calibri" panose="020F0502020204030204" pitchFamily="34" charset="0"/>
                <a:cs typeface="Times New Roman" panose="02020603050405020304" pitchFamily="18" charset="0"/>
              </a:rPr>
              <a:t>dicker </a:t>
            </a:r>
            <a:r>
              <a:rPr lang="de-DE" sz="2800" dirty="0">
                <a:ea typeface="Calibri" panose="020F0502020204030204" pitchFamily="34" charset="0"/>
                <a:cs typeface="Times New Roman" panose="02020603050405020304" pitchFamily="18" charset="0"/>
              </a:rPr>
              <a:t>der Rand des Ovals, desto </a:t>
            </a:r>
            <a:r>
              <a:rPr lang="de-DE" sz="2800" b="1" dirty="0">
                <a:ea typeface="Calibri" panose="020F0502020204030204" pitchFamily="34" charset="0"/>
                <a:cs typeface="Times New Roman" panose="02020603050405020304" pitchFamily="18" charset="0"/>
              </a:rPr>
              <a:t>positiver</a:t>
            </a:r>
            <a:r>
              <a:rPr lang="de-DE" sz="2800" dirty="0">
                <a:ea typeface="Calibri" panose="020F0502020204030204" pitchFamily="34" charset="0"/>
                <a:cs typeface="Times New Roman" panose="02020603050405020304" pitchFamily="18" charset="0"/>
              </a:rPr>
              <a:t> wird das Konzept gewichtet!</a:t>
            </a:r>
            <a:endParaRPr lang="aa-ET" sz="2800" dirty="0">
              <a:ea typeface="Calibri" panose="020F0502020204030204" pitchFamily="34" charset="0"/>
              <a:cs typeface="Times New Roman" panose="02020603050405020304" pitchFamily="18" charset="0"/>
            </a:endParaRP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7" name="Grafik 6">
            <a:extLst>
              <a:ext uri="{FF2B5EF4-FFF2-40B4-BE49-F238E27FC236}">
                <a16:creationId xmlns:a16="http://schemas.microsoft.com/office/drawing/2014/main" id="{CCA6580C-D682-87AA-FC7E-4893AC4DCF1F}"/>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1938024" y="2916520"/>
            <a:ext cx="1348115" cy="965200"/>
          </a:xfrm>
          <a:prstGeom prst="rect">
            <a:avLst/>
          </a:prstGeom>
        </p:spPr>
      </p:pic>
      <p:pic>
        <p:nvPicPr>
          <p:cNvPr id="9" name="Grafik 8">
            <a:extLst>
              <a:ext uri="{FF2B5EF4-FFF2-40B4-BE49-F238E27FC236}">
                <a16:creationId xmlns:a16="http://schemas.microsoft.com/office/drawing/2014/main" id="{5830AD72-9070-771C-8DAF-3A81614B0020}"/>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4613422" y="2929933"/>
            <a:ext cx="1358900" cy="1039974"/>
          </a:xfrm>
          <a:prstGeom prst="rect">
            <a:avLst/>
          </a:prstGeom>
        </p:spPr>
      </p:pic>
      <p:pic>
        <p:nvPicPr>
          <p:cNvPr id="11" name="Grafik 10">
            <a:extLst>
              <a:ext uri="{FF2B5EF4-FFF2-40B4-BE49-F238E27FC236}">
                <a16:creationId xmlns:a16="http://schemas.microsoft.com/office/drawing/2014/main" id="{61BAABC3-CB89-0DF9-584E-77FDFB5A78B0}"/>
              </a:ext>
            </a:extLst>
          </p:cNvPr>
          <p:cNvPicPr>
            <a:picLocks noChangeAspect="1"/>
          </p:cNvPicPr>
          <p:nvPr/>
        </p:nvPicPr>
        <p:blipFill>
          <a:blip r:embed="rId5" cstate="print">
            <a:extLst>
              <a:ext uri="{28A0092B-C50C-407E-A947-70E740481C1C}">
                <a14:useLocalDpi xmlns:a14="http://schemas.microsoft.com/office/drawing/2010/main"/>
              </a:ext>
            </a:extLst>
          </a:blip>
          <a:srcRect/>
          <a:stretch/>
        </p:blipFill>
        <p:spPr>
          <a:xfrm>
            <a:off x="6962171" y="2868674"/>
            <a:ext cx="1655747" cy="1143000"/>
          </a:xfrm>
          <a:prstGeom prst="rect">
            <a:avLst/>
          </a:prstGeom>
        </p:spPr>
      </p:pic>
    </p:spTree>
    <p:extLst>
      <p:ext uri="{BB962C8B-B14F-4D97-AF65-F5344CB8AC3E}">
        <p14:creationId xmlns:p14="http://schemas.microsoft.com/office/powerpoint/2010/main" val="1690525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AE6E82FC-DA68-4D04-A735-9C1B0A193F15}"/>
              </a:ext>
            </a:extLst>
          </p:cNvPr>
          <p:cNvPicPr>
            <a:picLocks noChangeAspect="1"/>
          </p:cNvPicPr>
          <p:nvPr/>
        </p:nvPicPr>
        <p:blipFill>
          <a:blip r:embed="rId3"/>
          <a:stretch>
            <a:fillRect/>
          </a:stretch>
        </p:blipFill>
        <p:spPr>
          <a:xfrm>
            <a:off x="1886797" y="1861290"/>
            <a:ext cx="8648700" cy="4648200"/>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504297"/>
            <a:ext cx="11380755" cy="2246769"/>
          </a:xfrm>
          <a:prstGeom prst="rect">
            <a:avLst/>
          </a:prstGeom>
        </p:spPr>
        <p:txBody>
          <a:bodyPr wrap="square">
            <a:spAutoFit/>
          </a:bodyPr>
          <a:lstStyle/>
          <a:p>
            <a:r>
              <a:rPr lang="de-DE" sz="2800" dirty="0"/>
              <a:t>Nun will Julia eine weitere der Ideen bewegen, hält wiederholt die Maustaste gedrückt und bewegt beispielsweise nun „teuer“ in Richtung des vorgegebenen zentralen Konzepts „Einkaufen auf dem Wochenmarkt“</a:t>
            </a:r>
          </a:p>
          <a:p>
            <a:endParaRPr lang="en-US" sz="2800" dirty="0"/>
          </a:p>
          <a:p>
            <a:endParaRPr lang="en-US" sz="2800" dirty="0"/>
          </a:p>
        </p:txBody>
      </p:sp>
      <p:pic>
        <p:nvPicPr>
          <p:cNvPr id="27" name="Grafik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737281" y="5891587"/>
            <a:ext cx="267370" cy="289651"/>
          </a:xfrm>
          <a:prstGeom prst="rect">
            <a:avLst/>
          </a:prstGeom>
        </p:spPr>
      </p:pic>
    </p:spTree>
    <p:extLst>
      <p:ext uri="{BB962C8B-B14F-4D97-AF65-F5344CB8AC3E}">
        <p14:creationId xmlns:p14="http://schemas.microsoft.com/office/powerpoint/2010/main" val="1394513878"/>
      </p:ext>
    </p:extLst>
  </p:cSld>
  <p:clrMapOvr>
    <a:masterClrMapping/>
  </p:clrMapOvr>
  <p:extLst mod="1">
    <p:ext uri="{6950BFC3-D8DA-4A85-94F7-54DA5524770B}">
      <p188:commentRel xmlns:p188="http://schemas.microsoft.com/office/powerpoint/2018/8/main" xmlns="" r:id="rId5"/>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F4AA9A3A-C013-135F-517A-8365FBD8AF0E}"/>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5720848" y="2652770"/>
            <a:ext cx="5021364" cy="3724252"/>
          </a:xfrm>
          <a:prstGeom prst="rect">
            <a:avLst/>
          </a:prstGeom>
        </p:spPr>
      </p:pic>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de-DE" sz="2800" dirty="0"/>
              <a:t>Julia findet es nicht gut, dass das Essen teurer ist als im Supermarkt. </a:t>
            </a:r>
          </a:p>
          <a:p>
            <a:r>
              <a:rPr lang="de-DE" sz="2800" dirty="0">
                <a:solidFill>
                  <a:srgbClr val="FF0000"/>
                </a:solidFill>
              </a:rPr>
              <a:t>Negative</a:t>
            </a:r>
            <a:r>
              <a:rPr lang="de-DE" sz="2800" dirty="0"/>
              <a:t> Konzepte werden in Form eines </a:t>
            </a:r>
            <a:r>
              <a:rPr lang="de-DE" sz="2800" dirty="0">
                <a:solidFill>
                  <a:srgbClr val="FF0000"/>
                </a:solidFill>
              </a:rPr>
              <a:t>roten Sechsecks</a:t>
            </a:r>
            <a:r>
              <a:rPr lang="de-DE" sz="2800" dirty="0"/>
              <a:t> dargestellt. Für negative Konzepte gilt die gleiche Logik wie für die positiven Konzepte. </a:t>
            </a:r>
          </a:p>
        </p:txBody>
      </p:sp>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2092881"/>
          </a:xfrm>
          <a:prstGeom prst="rect">
            <a:avLst/>
          </a:prstGeom>
          <a:noFill/>
        </p:spPr>
        <p:txBody>
          <a:bodyPr wrap="square" rtlCol="0">
            <a:spAutoFit/>
          </a:bodyPr>
          <a:lstStyle/>
          <a:p>
            <a:r>
              <a:rPr lang="de-DE" sz="2800" dirty="0"/>
              <a:t>Julia wählt „-3“, um zu zeigen, dass sie dieses Konzept als sehr negativ empfindet.</a:t>
            </a:r>
            <a:endParaRPr lang="de-DE" sz="3600" dirty="0"/>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a:cxnSpLocks/>
            <a:stCxn id="5" idx="3"/>
          </p:cNvCxnSpPr>
          <p:nvPr/>
        </p:nvCxnSpPr>
        <p:spPr>
          <a:xfrm flipV="1">
            <a:off x="4590659" y="4345354"/>
            <a:ext cx="2763618" cy="1118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4BDD7A33-38A6-37E7-4ED5-A19B63B71057}"/>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7044251" y="2803748"/>
            <a:ext cx="1562100" cy="1261053"/>
          </a:xfrm>
          <a:prstGeom prst="rect">
            <a:avLst/>
          </a:prstGeom>
        </p:spPr>
      </p:pic>
      <p:sp>
        <p:nvSpPr>
          <p:cNvPr id="2" name="Rechteck 1"/>
          <p:cNvSpPr/>
          <p:nvPr/>
        </p:nvSpPr>
        <p:spPr>
          <a:xfrm>
            <a:off x="293914" y="696707"/>
            <a:ext cx="11651691" cy="1590179"/>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„teuer“ als negativ. </a:t>
            </a:r>
          </a:p>
          <a:p>
            <a:pPr algn="just">
              <a:spcAft>
                <a:spcPts val="800"/>
              </a:spcAft>
            </a:pPr>
            <a:r>
              <a:rPr lang="de-DE" sz="2800" dirty="0">
                <a:solidFill>
                  <a:srgbClr val="FF0000"/>
                </a:solidFill>
                <a:ea typeface="Calibri" panose="020F0502020204030204" pitchFamily="34" charset="0"/>
                <a:cs typeface="Times New Roman" panose="02020603050405020304" pitchFamily="18" charset="0"/>
              </a:rPr>
              <a:t>Negative</a:t>
            </a:r>
            <a:r>
              <a:rPr lang="de-DE" sz="2800" dirty="0">
                <a:ea typeface="Calibri" panose="020F0502020204030204" pitchFamily="34" charset="0"/>
                <a:cs typeface="Times New Roman" panose="02020603050405020304" pitchFamily="18" charset="0"/>
              </a:rPr>
              <a:t> Konzepte werden durch </a:t>
            </a:r>
            <a:r>
              <a:rPr lang="de-DE" sz="2800" dirty="0">
                <a:solidFill>
                  <a:srgbClr val="FF0000"/>
                </a:solidFill>
                <a:ea typeface="Calibri" panose="020F0502020204030204" pitchFamily="34" charset="0"/>
                <a:cs typeface="Times New Roman" panose="02020603050405020304" pitchFamily="18" charset="0"/>
              </a:rPr>
              <a:t>rote Sechsecke</a:t>
            </a:r>
            <a:r>
              <a:rPr lang="de-DE" sz="2800" dirty="0">
                <a:ea typeface="Calibri" panose="020F0502020204030204" pitchFamily="34" charset="0"/>
                <a:cs typeface="Times New Roman" panose="02020603050405020304" pitchFamily="18" charset="0"/>
              </a:rPr>
              <a:t> dargestellt. </a:t>
            </a:r>
          </a:p>
          <a:p>
            <a:pPr algn="just">
              <a:spcAft>
                <a:spcPts val="800"/>
              </a:spcAft>
            </a:pPr>
            <a:r>
              <a:rPr lang="de-DE" sz="2800" dirty="0">
                <a:ea typeface="Calibri" panose="020F0502020204030204" pitchFamily="34" charset="0"/>
                <a:cs typeface="Times New Roman" panose="02020603050405020304" pitchFamily="18" charset="0"/>
              </a:rPr>
              <a:t>Das Konzept wird rot, wenn der Schieberegler nach links bewegt wird.</a:t>
            </a:r>
          </a:p>
        </p:txBody>
      </p:sp>
      <p:sp>
        <p:nvSpPr>
          <p:cNvPr id="20" name="Rechteck 19"/>
          <p:cNvSpPr/>
          <p:nvPr/>
        </p:nvSpPr>
        <p:spPr>
          <a:xfrm>
            <a:off x="4125577" y="3861082"/>
            <a:ext cx="2130187" cy="523220"/>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6816664"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leicht negativ</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293914" y="5181537"/>
            <a:ext cx="11651691" cy="1959511"/>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a:t>
            </a:r>
            <a:r>
              <a:rPr lang="de-DE" sz="2800" dirty="0">
                <a:ea typeface="Calibri" panose="020F0502020204030204" pitchFamily="34" charset="0"/>
                <a:cs typeface="Times New Roman" panose="02020603050405020304" pitchFamily="18" charset="0"/>
              </a:rPr>
              <a:t> verschiedene </a:t>
            </a:r>
            <a:r>
              <a:rPr lang="de-DE" sz="2800" b="1" dirty="0">
                <a:ea typeface="Calibri" panose="020F0502020204030204" pitchFamily="34" charset="0"/>
                <a:cs typeface="Times New Roman" panose="02020603050405020304" pitchFamily="18" charset="0"/>
              </a:rPr>
              <a:t>Stärken</a:t>
            </a:r>
            <a:r>
              <a:rPr lang="de-DE" sz="2800" dirty="0">
                <a:ea typeface="Calibri" panose="020F0502020204030204" pitchFamily="34" charset="0"/>
                <a:cs typeface="Times New Roman" panose="02020603050405020304" pitchFamily="18" charset="0"/>
              </a:rPr>
              <a:t> für die </a:t>
            </a:r>
            <a:r>
              <a:rPr lang="de-DE" sz="2800" dirty="0">
                <a:solidFill>
                  <a:srgbClr val="FF0000"/>
                </a:solidFill>
                <a:ea typeface="Calibri" panose="020F0502020204030204" pitchFamily="34" charset="0"/>
                <a:cs typeface="Times New Roman" panose="02020603050405020304" pitchFamily="18" charset="0"/>
              </a:rPr>
              <a:t>Negativbewertung</a:t>
            </a:r>
            <a:r>
              <a:rPr lang="de-DE" sz="2800" dirty="0">
                <a:ea typeface="Calibri" panose="020F0502020204030204" pitchFamily="34" charset="0"/>
                <a:cs typeface="Times New Roman" panose="02020603050405020304" pitchFamily="18" charset="0"/>
              </a:rPr>
              <a:t> einstellen. </a:t>
            </a:r>
          </a:p>
          <a:p>
            <a:pPr>
              <a:spcAft>
                <a:spcPts val="800"/>
              </a:spcAft>
            </a:pPr>
            <a:r>
              <a:rPr lang="de-DE" sz="2800" dirty="0">
                <a:ea typeface="Calibri" panose="020F0502020204030204" pitchFamily="34" charset="0"/>
                <a:cs typeface="Times New Roman" panose="02020603050405020304" pitchFamily="18" charset="0"/>
              </a:rPr>
              <a:t>Je </a:t>
            </a:r>
            <a:r>
              <a:rPr lang="de-DE" sz="2800" b="1" dirty="0">
                <a:ea typeface="Calibri" panose="020F0502020204030204" pitchFamily="34" charset="0"/>
                <a:cs typeface="Times New Roman" panose="02020603050405020304" pitchFamily="18" charset="0"/>
              </a:rPr>
              <a:t>dicker</a:t>
            </a:r>
            <a:r>
              <a:rPr lang="de-DE" sz="2800" dirty="0">
                <a:ea typeface="Calibri" panose="020F0502020204030204" pitchFamily="34" charset="0"/>
                <a:cs typeface="Times New Roman" panose="02020603050405020304" pitchFamily="18" charset="0"/>
              </a:rPr>
              <a:t> der Rand des Sechsecks, desto</a:t>
            </a:r>
            <a:r>
              <a:rPr lang="de-DE" sz="2800" b="1" dirty="0">
                <a:ea typeface="Calibri" panose="020F0502020204030204" pitchFamily="34" charset="0"/>
                <a:cs typeface="Times New Roman" panose="02020603050405020304" pitchFamily="18" charset="0"/>
              </a:rPr>
              <a:t> negativer </a:t>
            </a:r>
            <a:r>
              <a:rPr lang="de-DE" sz="2800" dirty="0">
                <a:ea typeface="Calibri" panose="020F0502020204030204" pitchFamily="34" charset="0"/>
                <a:cs typeface="Times New Roman" panose="02020603050405020304" pitchFamily="18" charset="0"/>
              </a:rPr>
              <a:t>wird das Konzept gewichtet!</a:t>
            </a: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773877C1-934F-3268-D0DF-31B11669E561}"/>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4409620" y="2884392"/>
            <a:ext cx="1562100" cy="1103062"/>
          </a:xfrm>
          <a:prstGeom prst="rect">
            <a:avLst/>
          </a:prstGeom>
        </p:spPr>
      </p:pic>
      <p:sp>
        <p:nvSpPr>
          <p:cNvPr id="3" name="Rechteck 2">
            <a:extLst>
              <a:ext uri="{FF2B5EF4-FFF2-40B4-BE49-F238E27FC236}">
                <a16:creationId xmlns:a16="http://schemas.microsoft.com/office/drawing/2014/main" id="{3FB9D9DF-C47E-C035-5EA1-D4B43423ACB0}"/>
              </a:ext>
            </a:extLst>
          </p:cNvPr>
          <p:cNvSpPr/>
          <p:nvPr/>
        </p:nvSpPr>
        <p:spPr>
          <a:xfrm>
            <a:off x="1517906"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C152F8EC-34D6-0B57-F5D3-64B408E0E4E0}"/>
              </a:ext>
            </a:extLst>
          </p:cNvPr>
          <p:cNvPicPr>
            <a:picLocks noChangeAspect="1"/>
          </p:cNvPicPr>
          <p:nvPr/>
        </p:nvPicPr>
        <p:blipFill>
          <a:blip r:embed="rId5" cstate="print">
            <a:extLst>
              <a:ext uri="{28A0092B-C50C-407E-A947-70E740481C1C}">
                <a14:useLocalDpi xmlns:a14="http://schemas.microsoft.com/office/drawing/2010/main"/>
              </a:ext>
            </a:extLst>
          </a:blip>
          <a:srcRect/>
          <a:stretch/>
        </p:blipFill>
        <p:spPr>
          <a:xfrm>
            <a:off x="1760241" y="2884392"/>
            <a:ext cx="1562100" cy="1095544"/>
          </a:xfrm>
          <a:prstGeom prst="rect">
            <a:avLst/>
          </a:prstGeom>
        </p:spPr>
      </p:pic>
    </p:spTree>
    <p:extLst>
      <p:ext uri="{BB962C8B-B14F-4D97-AF65-F5344CB8AC3E}">
        <p14:creationId xmlns:p14="http://schemas.microsoft.com/office/powerpoint/2010/main" val="2123847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1095</Words>
  <Application>Microsoft Office PowerPoint</Application>
  <PresentationFormat>Breitbild</PresentationFormat>
  <Paragraphs>108</Paragraphs>
  <Slides>23</Slides>
  <Notes>23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23</vt:i4>
      </vt:variant>
    </vt:vector>
  </HeadingPairs>
  <TitlesOfParts>
    <vt:vector size="30" baseType="lpstr">
      <vt:lpstr>-apple-system</vt:lpstr>
      <vt:lpstr>Arial</vt:lpstr>
      <vt:lpstr>Calibri</vt:lpstr>
      <vt:lpstr>Calibri Light</vt:lpstr>
      <vt:lpstr>Symbol</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Reuter;Michael Gorki</dc:creator>
  <cp:lastModifiedBy>Julius Fenn</cp:lastModifiedBy>
  <cp:revision>247</cp:revision>
  <dcterms:created xsi:type="dcterms:W3CDTF">2020-04-12T18:21:34Z</dcterms:created>
  <dcterms:modified xsi:type="dcterms:W3CDTF">2023-12-09T10:26:28Z</dcterms:modified>
</cp:coreProperties>
</file>