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0" r:id="rId4"/>
    <p:sldId id="285" r:id="rId5"/>
    <p:sldId id="258" r:id="rId6"/>
    <p:sldId id="259" r:id="rId7"/>
    <p:sldId id="261" r:id="rId8"/>
    <p:sldId id="262" r:id="rId9"/>
    <p:sldId id="263" r:id="rId10"/>
    <p:sldId id="265" r:id="rId11"/>
    <p:sldId id="288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81" r:id="rId20"/>
    <p:sldId id="282" r:id="rId21"/>
    <p:sldId id="275" r:id="rId22"/>
    <p:sldId id="276" r:id="rId23"/>
    <p:sldId id="277" r:id="rId24"/>
    <p:sldId id="283" r:id="rId25"/>
    <p:sldId id="287" r:id="rId26"/>
    <p:sldId id="286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2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EB0E-A88A-431C-88AB-79E37D3C9D0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D0866-88D3-43EB-A57B-248ADF82D8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49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D0866-88D3-43EB-A57B-248ADF82D8C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26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15.12.2021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49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15.12.2021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04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15.12.2021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868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15.12.2021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866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15.12.2021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305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15.12.2021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186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15.12.2021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318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15.12.2021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27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15.12.2021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561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15.12.2021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46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15.12.2021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6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C64B-2A49-4120-8B7B-5E6F42237637}" type="datetimeFigureOut">
              <a:rPr lang="de-DE" smtClean="0"/>
              <a:t>15.12.2021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754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0BC7722-6C0F-964B-B49E-2D43DDFD90A5}"/>
              </a:ext>
            </a:extLst>
          </p:cNvPr>
          <p:cNvSpPr txBox="1"/>
          <p:nvPr/>
        </p:nvSpPr>
        <p:spPr>
          <a:xfrm>
            <a:off x="720082" y="1406133"/>
            <a:ext cx="101372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this study, we are asking you to use a tool called </a:t>
            </a:r>
            <a:r>
              <a:rPr lang="en-US" sz="2800" i="1" dirty="0" smtClean="0"/>
              <a:t>Cognitiv</a:t>
            </a:r>
            <a:r>
              <a:rPr lang="en-US" sz="2800" i="1" dirty="0" smtClean="0"/>
              <a:t>e-Affective Map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dirty="0" smtClean="0"/>
              <a:t>depict your </a:t>
            </a:r>
            <a:r>
              <a:rPr lang="en-US" sz="2800" dirty="0"/>
              <a:t>thoughts, feelings and assessments regarding your </a:t>
            </a:r>
            <a:r>
              <a:rPr lang="en-US" sz="2800" dirty="0" smtClean="0"/>
              <a:t>attitude towards the </a:t>
            </a:r>
            <a:r>
              <a:rPr lang="en-US" sz="2800" dirty="0"/>
              <a:t>study </a:t>
            </a:r>
            <a:r>
              <a:rPr lang="en-US" sz="2800" dirty="0" smtClean="0"/>
              <a:t>field of psychology </a:t>
            </a:r>
            <a:r>
              <a:rPr lang="en-US" sz="2800" dirty="0"/>
              <a:t>at the University of Freiburg. The following instructions will help you to understand how to use this tool.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7484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70154" y="217865"/>
            <a:ext cx="11651691" cy="191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/>
              <a:t>Julia does not like that the food is more expensive than at the supermarket.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Negative </a:t>
            </a:r>
            <a:r>
              <a:rPr lang="en-US" sz="2800" dirty="0" smtClean="0"/>
              <a:t>concepts are </a:t>
            </a:r>
            <a:r>
              <a:rPr lang="en-US" sz="2800" dirty="0"/>
              <a:t>represented in the shape of a </a:t>
            </a:r>
            <a:r>
              <a:rPr lang="en-US" sz="2800" dirty="0">
                <a:solidFill>
                  <a:srgbClr val="FF0000"/>
                </a:solidFill>
              </a:rPr>
              <a:t>red hexagon. </a:t>
            </a:r>
            <a:r>
              <a:rPr lang="en-US" sz="2800" dirty="0"/>
              <a:t>For negative concepts, the same logic applies as for the positive concepts. 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92C053E-2968-E64F-87FA-A7BB78DDE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4" b="2657"/>
          <a:stretch/>
        </p:blipFill>
        <p:spPr>
          <a:xfrm>
            <a:off x="5441950" y="2709555"/>
            <a:ext cx="5398170" cy="3647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B3A522C-01E9-D542-BEDD-0A8217C6E3E2}"/>
              </a:ext>
            </a:extLst>
          </p:cNvPr>
          <p:cNvSpPr txBox="1"/>
          <p:nvPr/>
        </p:nvSpPr>
        <p:spPr>
          <a:xfrm>
            <a:off x="700293" y="4417887"/>
            <a:ext cx="38903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Julia </a:t>
            </a:r>
            <a:r>
              <a:rPr lang="en-US" sz="2800" dirty="0" smtClean="0"/>
              <a:t>chooses “-3” to indicate </a:t>
            </a:r>
            <a:r>
              <a:rPr lang="en-US" sz="2800" dirty="0"/>
              <a:t>that this point is very negative for her.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5353FBBD-920F-EE4C-974F-CCD70563D49F}"/>
              </a:ext>
            </a:extLst>
          </p:cNvPr>
          <p:cNvCxnSpPr/>
          <p:nvPr/>
        </p:nvCxnSpPr>
        <p:spPr>
          <a:xfrm flipV="1">
            <a:off x="4709160" y="4345354"/>
            <a:ext cx="2645117" cy="1026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718" y="4417398"/>
            <a:ext cx="267370" cy="2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4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20437" y="696707"/>
            <a:ext cx="11750140" cy="1590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Julia feels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negative about “more expensive”. 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sz="2800" dirty="0">
                <a:solidFill>
                  <a:srgbClr val="FF0000"/>
                </a:solidFill>
              </a:rPr>
              <a:t>Negative</a:t>
            </a:r>
            <a:r>
              <a:rPr lang="en-US" sz="2800" dirty="0" smtClean="0">
                <a:solidFill>
                  <a:srgbClr val="00CC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concepts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are represented by </a:t>
            </a:r>
            <a:r>
              <a:rPr lang="en-US" sz="2800" dirty="0">
                <a:solidFill>
                  <a:srgbClr val="FF0000"/>
                </a:solidFill>
              </a:rPr>
              <a:t>red </a:t>
            </a:r>
            <a:r>
              <a:rPr lang="en-US" sz="2800" dirty="0" smtClean="0">
                <a:solidFill>
                  <a:srgbClr val="FF0000"/>
                </a:solidFill>
              </a:rPr>
              <a:t>hexagons. </a:t>
            </a:r>
            <a:endParaRPr lang="en-US" sz="2800" dirty="0">
              <a:solidFill>
                <a:srgbClr val="FF0000"/>
              </a:solidFill>
            </a:endParaRPr>
          </a:p>
          <a:p>
            <a:pPr algn="just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The concept turns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more reddish when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the slide bar is moved further to the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left.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766660" y="3861082"/>
            <a:ext cx="20467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Very</a:t>
            </a:r>
            <a:b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negative</a:t>
            </a:r>
            <a:endParaRPr lang="aa-ET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4227779" y="3861083"/>
            <a:ext cx="21301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Intermediate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negative</a:t>
            </a:r>
            <a:endParaRPr lang="aa-ET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558592" y="3861084"/>
            <a:ext cx="20467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Slightly</a:t>
            </a:r>
            <a:b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negative</a:t>
            </a:r>
            <a:endParaRPr lang="aa-ET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65437" y="5306013"/>
            <a:ext cx="11651691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The slide bar offers </a:t>
            </a:r>
            <a:r>
              <a:rPr lang="en-US" sz="2800" b="1" dirty="0">
                <a:ea typeface="Calibri" panose="020F0502020204030204" pitchFamily="34" charset="0"/>
                <a:cs typeface="Times New Roman" panose="02020603050405020304" pitchFamily="18" charset="0"/>
              </a:rPr>
              <a:t>three strengths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800" dirty="0">
                <a:solidFill>
                  <a:srgbClr val="FF0000"/>
                </a:solidFill>
              </a:rPr>
              <a:t>negative evaluation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The thicker the border, the more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negative the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concept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weighs!</a:t>
            </a:r>
            <a:endParaRPr lang="aa-ET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952" y="3077311"/>
            <a:ext cx="1162050" cy="7524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824" y="3101124"/>
            <a:ext cx="1133475" cy="6953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85" y="3067786"/>
            <a:ext cx="1219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4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3E8E53F-85E4-8449-9B80-D143B9FFB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7" t="2062" r="1065" b="1357"/>
          <a:stretch/>
        </p:blipFill>
        <p:spPr>
          <a:xfrm>
            <a:off x="6802840" y="2399771"/>
            <a:ext cx="4690024" cy="3623308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04247" y="660091"/>
            <a:ext cx="116516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Julia is </a:t>
            </a:r>
            <a:r>
              <a:rPr lang="en-US" sz="2800" dirty="0">
                <a:solidFill>
                  <a:srgbClr val="7E296C"/>
                </a:solidFill>
              </a:rPr>
              <a:t>ambivalent</a:t>
            </a:r>
            <a:r>
              <a:rPr lang="en-US" sz="2800" dirty="0"/>
              <a:t> about the fact that the </a:t>
            </a:r>
            <a:r>
              <a:rPr lang="en-US" sz="2800" dirty="0" smtClean="0"/>
              <a:t>farmers’ </a:t>
            </a:r>
            <a:r>
              <a:rPr lang="en-US" sz="2800" dirty="0"/>
              <a:t>market is “outdoors”. </a:t>
            </a:r>
            <a:r>
              <a:rPr lang="en-US" sz="2800" dirty="0">
                <a:solidFill>
                  <a:srgbClr val="902E7C"/>
                </a:solidFill>
              </a:rPr>
              <a:t>Ambivalent</a:t>
            </a:r>
            <a:r>
              <a:rPr lang="en-US" sz="2800" dirty="0">
                <a:solidFill>
                  <a:srgbClr val="7E296C"/>
                </a:solidFill>
              </a:rPr>
              <a:t> </a:t>
            </a:r>
            <a:r>
              <a:rPr lang="en-US" sz="2800" dirty="0"/>
              <a:t>indicates </a:t>
            </a:r>
            <a:r>
              <a:rPr lang="en-US" sz="2800" dirty="0" smtClean="0"/>
              <a:t>that </a:t>
            </a:r>
            <a:r>
              <a:rPr lang="en-US" sz="2800" dirty="0"/>
              <a:t>Julia has mixed, </a:t>
            </a:r>
            <a:r>
              <a:rPr lang="en-US" sz="2800" dirty="0" smtClean="0"/>
              <a:t>meaning both </a:t>
            </a:r>
            <a:r>
              <a:rPr lang="en-US" sz="2800" dirty="0"/>
              <a:t>positive and negative, feelings about it. 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303" y="5334245"/>
            <a:ext cx="267370" cy="2896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97C5FCD-F6DD-5049-B9D6-64FCAD0EB7E6}"/>
              </a:ext>
            </a:extLst>
          </p:cNvPr>
          <p:cNvSpPr txBox="1"/>
          <p:nvPr/>
        </p:nvSpPr>
        <p:spPr>
          <a:xfrm>
            <a:off x="699136" y="2955303"/>
            <a:ext cx="49491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indicate </a:t>
            </a:r>
            <a:r>
              <a:rPr lang="en-US" sz="2800" dirty="0">
                <a:solidFill>
                  <a:srgbClr val="902E7C"/>
                </a:solidFill>
              </a:rPr>
              <a:t>ambivalence</a:t>
            </a:r>
            <a:r>
              <a:rPr lang="en-US" sz="2800" dirty="0">
                <a:solidFill>
                  <a:srgbClr val="7E296C"/>
                </a:solidFill>
              </a:rPr>
              <a:t>, </a:t>
            </a:r>
            <a:r>
              <a:rPr lang="en-US" sz="2800" dirty="0"/>
              <a:t>Julia clicks the box under the slider. </a:t>
            </a:r>
            <a:br>
              <a:rPr lang="en-US" sz="2800" dirty="0"/>
            </a:br>
            <a:r>
              <a:rPr lang="en-US" sz="2800" dirty="0"/>
              <a:t>Ambivalences are shown as </a:t>
            </a:r>
            <a:r>
              <a:rPr lang="en-US" sz="2800" dirty="0">
                <a:solidFill>
                  <a:srgbClr val="7E296C"/>
                </a:solidFill>
              </a:rPr>
              <a:t>superimposed violet ovals and hexagons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7534066D-9241-7B4F-B138-476BF85835D2}"/>
              </a:ext>
            </a:extLst>
          </p:cNvPr>
          <p:cNvCxnSpPr>
            <a:cxnSpLocks/>
          </p:cNvCxnSpPr>
          <p:nvPr/>
        </p:nvCxnSpPr>
        <p:spPr>
          <a:xfrm>
            <a:off x="5269230" y="3634740"/>
            <a:ext cx="3074670" cy="1085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18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82B4DDB-50CD-E948-AA69-FF193B18E690}"/>
              </a:ext>
            </a:extLst>
          </p:cNvPr>
          <p:cNvSpPr/>
          <p:nvPr/>
        </p:nvSpPr>
        <p:spPr>
          <a:xfrm>
            <a:off x="660407" y="1575603"/>
            <a:ext cx="112155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Below you can see all colors, shapes and their meanings.</a:t>
            </a:r>
          </a:p>
          <a:p>
            <a:r>
              <a:rPr lang="en-US" sz="2800" dirty="0"/>
              <a:t>The thicker the border (for green and red), the more intense the feeling. </a:t>
            </a:r>
          </a:p>
          <a:p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1791614-82CF-FF45-A58E-A420F7B9B496}"/>
              </a:ext>
            </a:extLst>
          </p:cNvPr>
          <p:cNvSpPr/>
          <p:nvPr/>
        </p:nvSpPr>
        <p:spPr>
          <a:xfrm>
            <a:off x="2558014" y="3372807"/>
            <a:ext cx="1329880" cy="814068"/>
          </a:xfrm>
          <a:prstGeom prst="rect">
            <a:avLst/>
          </a:prstGeom>
          <a:solidFill>
            <a:srgbClr val="FFFFD3"/>
          </a:solidFill>
          <a:ln w="50800">
            <a:solidFill>
              <a:srgbClr val="EDF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72FD842-8D0F-674F-887C-43D761277773}"/>
              </a:ext>
            </a:extLst>
          </p:cNvPr>
          <p:cNvSpPr txBox="1"/>
          <p:nvPr/>
        </p:nvSpPr>
        <p:spPr>
          <a:xfrm>
            <a:off x="2757054" y="4661064"/>
            <a:ext cx="936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neutral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942AE31-6EFC-9F4E-8ECD-D723092FB4DA}"/>
              </a:ext>
            </a:extLst>
          </p:cNvPr>
          <p:cNvSpPr txBox="1"/>
          <p:nvPr/>
        </p:nvSpPr>
        <p:spPr>
          <a:xfrm>
            <a:off x="6018164" y="4661064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negative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2225678-5DF8-B547-8609-74F959A18C04}"/>
              </a:ext>
            </a:extLst>
          </p:cNvPr>
          <p:cNvSpPr txBox="1"/>
          <p:nvPr/>
        </p:nvSpPr>
        <p:spPr>
          <a:xfrm>
            <a:off x="4237200" y="4661064"/>
            <a:ext cx="1348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ambivalent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118CB28-BD6B-D145-B4A0-B31F09526D86}"/>
              </a:ext>
            </a:extLst>
          </p:cNvPr>
          <p:cNvSpPr txBox="1"/>
          <p:nvPr/>
        </p:nvSpPr>
        <p:spPr>
          <a:xfrm>
            <a:off x="7776995" y="4661064"/>
            <a:ext cx="1001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positive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983CA409-82DE-D647-BF77-0FE16B13B461}"/>
              </a:ext>
            </a:extLst>
          </p:cNvPr>
          <p:cNvSpPr/>
          <p:nvPr/>
        </p:nvSpPr>
        <p:spPr>
          <a:xfrm>
            <a:off x="7582088" y="3323474"/>
            <a:ext cx="1391114" cy="912733"/>
          </a:xfrm>
          <a:prstGeom prst="ellipse">
            <a:avLst/>
          </a:prstGeom>
          <a:solidFill>
            <a:srgbClr val="DAFFD3"/>
          </a:solidFill>
          <a:ln w="38100">
            <a:solidFill>
              <a:srgbClr val="49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endParaRPr lang="aa-ET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3C2AB88-D1FF-0F43-A345-1827B180C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061" y="3209277"/>
            <a:ext cx="1668631" cy="11411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5A44F8B-4D5C-E745-AFBF-A30B7B09C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903" y="3197693"/>
            <a:ext cx="1935650" cy="12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71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33FA68E-1F56-D84D-9971-8CBFCD53D8CA}"/>
              </a:ext>
            </a:extLst>
          </p:cNvPr>
          <p:cNvSpPr/>
          <p:nvPr/>
        </p:nvSpPr>
        <p:spPr>
          <a:xfrm>
            <a:off x="1402654" y="1375654"/>
            <a:ext cx="6237820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800" dirty="0"/>
              <a:t>Next, Julia wants to relate concepts </a:t>
            </a:r>
            <a:r>
              <a:rPr lang="en-US" sz="2800" dirty="0" smtClean="0"/>
              <a:t>with each </a:t>
            </a:r>
            <a:r>
              <a:rPr lang="en-US" sz="2800" dirty="0"/>
              <a:t>other. </a:t>
            </a:r>
          </a:p>
          <a:p>
            <a:pPr algn="just">
              <a:spcAft>
                <a:spcPts val="800"/>
              </a:spcAf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="" xmlns:a16="http://schemas.microsoft.com/office/drawing/2014/main" id="{9FE4B4AC-822E-714E-9258-75D323D75757}"/>
              </a:ext>
            </a:extLst>
          </p:cNvPr>
          <p:cNvSpPr/>
          <p:nvPr/>
        </p:nvSpPr>
        <p:spPr>
          <a:xfrm>
            <a:off x="262768" y="820173"/>
            <a:ext cx="5862609" cy="673100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="" xmlns:a16="http://schemas.microsoft.com/office/drawing/2014/main" id="{9FE4B4AC-822E-714E-9258-75D323D75757}"/>
              </a:ext>
            </a:extLst>
          </p:cNvPr>
          <p:cNvSpPr/>
          <p:nvPr/>
        </p:nvSpPr>
        <p:spPr>
          <a:xfrm>
            <a:off x="6789108" y="766129"/>
            <a:ext cx="5294756" cy="673100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911" y="2457206"/>
            <a:ext cx="52959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52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978" y="997632"/>
            <a:ext cx="3265584" cy="237588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89" y="2874889"/>
            <a:ext cx="1582645" cy="1081664"/>
          </a:xfrm>
          <a:prstGeom prst="rect">
            <a:avLst/>
          </a:prstGeom>
        </p:spPr>
      </p:pic>
      <p:sp>
        <p:nvSpPr>
          <p:cNvPr id="8" name="Hexagon 7">
            <a:extLst>
              <a:ext uri="{FF2B5EF4-FFF2-40B4-BE49-F238E27FC236}">
                <a16:creationId xmlns="" xmlns:a16="http://schemas.microsoft.com/office/drawing/2014/main" id="{66204EDE-CFEC-B042-9CC8-2B471B3900E8}"/>
              </a:ext>
            </a:extLst>
          </p:cNvPr>
          <p:cNvSpPr/>
          <p:nvPr/>
        </p:nvSpPr>
        <p:spPr>
          <a:xfrm>
            <a:off x="3502474" y="3882258"/>
            <a:ext cx="1478915" cy="928370"/>
          </a:xfrm>
          <a:prstGeom prst="hexagon">
            <a:avLst/>
          </a:prstGeom>
          <a:solidFill>
            <a:srgbClr val="FBA9F5"/>
          </a:solidFill>
          <a:ln w="25400">
            <a:solidFill>
              <a:srgbClr val="3F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outdoors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FFD492F-AF4A-1040-AB79-16D32609EF1F}"/>
              </a:ext>
            </a:extLst>
          </p:cNvPr>
          <p:cNvSpPr/>
          <p:nvPr/>
        </p:nvSpPr>
        <p:spPr>
          <a:xfrm>
            <a:off x="3551258" y="3956553"/>
            <a:ext cx="1375410" cy="779780"/>
          </a:xfrm>
          <a:prstGeom prst="ellipse">
            <a:avLst/>
          </a:prstGeom>
          <a:noFill/>
          <a:ln w="25400">
            <a:solidFill>
              <a:srgbClr val="3F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endParaRPr lang="aa-ET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F0C215C-3635-A14E-8B16-D571C8D51D47}"/>
              </a:ext>
            </a:extLst>
          </p:cNvPr>
          <p:cNvSpPr/>
          <p:nvPr/>
        </p:nvSpPr>
        <p:spPr>
          <a:xfrm>
            <a:off x="348176" y="5093414"/>
            <a:ext cx="5024316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800" dirty="0"/>
              <a:t>Single-clicking a concept will highlight the border in blue.</a:t>
            </a:r>
          </a:p>
          <a:p>
            <a:pPr algn="just">
              <a:spcAft>
                <a:spcPts val="800"/>
              </a:spcAf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="" xmlns:a16="http://schemas.microsoft.com/office/drawing/2014/main" id="{433FA68E-1F56-D84D-9971-8CBFCD53D8CA}"/>
              </a:ext>
            </a:extLst>
          </p:cNvPr>
          <p:cNvSpPr/>
          <p:nvPr/>
        </p:nvSpPr>
        <p:spPr>
          <a:xfrm>
            <a:off x="557498" y="1711370"/>
            <a:ext cx="53119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800" dirty="0"/>
              <a:t>To connect two concepts, Julia must single-click on both.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36" y="4577562"/>
            <a:ext cx="267370" cy="289651"/>
          </a:xfrm>
          <a:prstGeom prst="rect">
            <a:avLst/>
          </a:prstGeom>
        </p:spPr>
      </p:pic>
      <p:pic>
        <p:nvPicPr>
          <p:cNvPr id="17" name="Grafik 21">
            <a:extLst>
              <a:ext uri="{FF2B5EF4-FFF2-40B4-BE49-F238E27FC236}">
                <a16:creationId xmlns="" xmlns:a16="http://schemas.microsoft.com/office/drawing/2014/main" id="{35EC7249-FC35-0943-85CE-32AA0C0020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97" y="3647906"/>
            <a:ext cx="267370" cy="28965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59297F67-CDC4-1C46-83FA-F651917EFD81}"/>
              </a:ext>
            </a:extLst>
          </p:cNvPr>
          <p:cNvCxnSpPr>
            <a:cxnSpLocks/>
          </p:cNvCxnSpPr>
          <p:nvPr/>
        </p:nvCxnSpPr>
        <p:spPr>
          <a:xfrm flipV="1">
            <a:off x="5260142" y="2391508"/>
            <a:ext cx="3282073" cy="989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10B1F5B-42CD-E44A-8983-A49EF3D001B7}"/>
              </a:ext>
            </a:extLst>
          </p:cNvPr>
          <p:cNvSpPr txBox="1"/>
          <p:nvPr/>
        </p:nvSpPr>
        <p:spPr>
          <a:xfrm>
            <a:off x="6931858" y="3792732"/>
            <a:ext cx="491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Single-clicking on the second concept will lead to a double arrow appearing between the two concepts. </a:t>
            </a:r>
          </a:p>
        </p:txBody>
      </p:sp>
    </p:spTree>
    <p:extLst>
      <p:ext uri="{BB962C8B-B14F-4D97-AF65-F5344CB8AC3E}">
        <p14:creationId xmlns:p14="http://schemas.microsoft.com/office/powerpoint/2010/main" val="403761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603" y="489218"/>
            <a:ext cx="3000375" cy="2238375"/>
          </a:xfrm>
          <a:prstGeom prst="rect">
            <a:avLst/>
          </a:prstGeom>
        </p:spPr>
      </p:pic>
      <p:sp>
        <p:nvSpPr>
          <p:cNvPr id="17" name="TextBox 12">
            <a:extLst>
              <a:ext uri="{FF2B5EF4-FFF2-40B4-BE49-F238E27FC236}">
                <a16:creationId xmlns="" xmlns:a16="http://schemas.microsoft.com/office/drawing/2014/main" id="{F63D21CF-8B2D-1A42-BC39-448A54EBD69C}"/>
              </a:ext>
            </a:extLst>
          </p:cNvPr>
          <p:cNvSpPr txBox="1"/>
          <p:nvPr/>
        </p:nvSpPr>
        <p:spPr>
          <a:xfrm>
            <a:off x="238328" y="622711"/>
            <a:ext cx="11483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Let´s look at the different connector options. </a:t>
            </a:r>
          </a:p>
          <a:p>
            <a:r>
              <a:rPr lang="en-US" sz="2800" dirty="0"/>
              <a:t>If Julia double-clicks the link, the menu appears. </a:t>
            </a:r>
            <a:br>
              <a:rPr lang="en-US" sz="2800" dirty="0"/>
            </a:br>
            <a:endParaRPr lang="de-DE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3BFA18E-3434-A44C-B212-9F5952F341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76" t="3599" r="333" b="4464"/>
          <a:stretch/>
        </p:blipFill>
        <p:spPr>
          <a:xfrm>
            <a:off x="7513477" y="2843398"/>
            <a:ext cx="4270165" cy="33918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15D366D-2E48-8F41-AA41-55DB51722110}"/>
              </a:ext>
            </a:extLst>
          </p:cNvPr>
          <p:cNvSpPr txBox="1"/>
          <p:nvPr/>
        </p:nvSpPr>
        <p:spPr>
          <a:xfrm>
            <a:off x="277919" y="2056601"/>
            <a:ext cx="55423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default setting of a link is a two-way </a:t>
            </a:r>
            <a:r>
              <a:rPr lang="en-US" sz="2400" i="1" dirty="0"/>
              <a:t>solid</a:t>
            </a:r>
            <a:r>
              <a:rPr lang="en-US" sz="2400" dirty="0"/>
              <a:t> arrow.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 </a:t>
            </a:r>
            <a:r>
              <a:rPr lang="en-US" sz="2400" b="1" dirty="0"/>
              <a:t>solid arrow </a:t>
            </a:r>
            <a:r>
              <a:rPr lang="en-US" sz="2400" dirty="0"/>
              <a:t>indicates that </a:t>
            </a:r>
            <a:r>
              <a:rPr lang="en-US" sz="2400" b="1" dirty="0"/>
              <a:t>two concepts agree or support </a:t>
            </a:r>
            <a:r>
              <a:rPr lang="en-US" sz="2400" dirty="0"/>
              <a:t>one another. 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b="1" dirty="0"/>
              <a:t>dashed arrow </a:t>
            </a:r>
            <a:r>
              <a:rPr lang="en-US" sz="2400" dirty="0"/>
              <a:t>indicates that </a:t>
            </a:r>
            <a:r>
              <a:rPr lang="en-US" sz="2400" b="1" dirty="0"/>
              <a:t>two concepts conflict</a:t>
            </a:r>
            <a:r>
              <a:rPr lang="en-US" sz="2400" dirty="0"/>
              <a:t> with one another. </a:t>
            </a:r>
            <a:endParaRPr lang="de-DE" sz="2400" dirty="0"/>
          </a:p>
          <a:p>
            <a:endParaRPr lang="en-US" sz="2400" dirty="0"/>
          </a:p>
          <a:p>
            <a:r>
              <a:rPr lang="en-US" sz="2400" dirty="0"/>
              <a:t>Julia can indicate agreement or disagreement using the slider. </a:t>
            </a:r>
          </a:p>
        </p:txBody>
      </p:sp>
      <p:cxnSp>
        <p:nvCxnSpPr>
          <p:cNvPr id="24" name="Gerade Verbindung mit Pfeil 23"/>
          <p:cNvCxnSpPr>
            <a:cxnSpLocks/>
          </p:cNvCxnSpPr>
          <p:nvPr/>
        </p:nvCxnSpPr>
        <p:spPr>
          <a:xfrm flipV="1">
            <a:off x="4368800" y="4539345"/>
            <a:ext cx="5279759" cy="1236224"/>
          </a:xfrm>
          <a:prstGeom prst="straightConnector1">
            <a:avLst/>
          </a:prstGeom>
          <a:ln w="22225" cap="rnd">
            <a:round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</p:cNvCxnSpPr>
          <p:nvPr/>
        </p:nvCxnSpPr>
        <p:spPr>
          <a:xfrm>
            <a:off x="6894286" y="1608406"/>
            <a:ext cx="2867129" cy="7190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fik 24">
            <a:extLst>
              <a:ext uri="{FF2B5EF4-FFF2-40B4-BE49-F238E27FC236}">
                <a16:creationId xmlns="" xmlns:a16="http://schemas.microsoft.com/office/drawing/2014/main" id="{26EADC5F-E81C-E348-B261-99207C6A17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791" y="4394518"/>
            <a:ext cx="267370" cy="2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70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842" y="4037829"/>
            <a:ext cx="2924175" cy="2181225"/>
          </a:xfrm>
          <a:prstGeom prst="rect">
            <a:avLst/>
          </a:prstGeom>
        </p:spPr>
      </p:pic>
      <p:sp>
        <p:nvSpPr>
          <p:cNvPr id="17" name="TextBox 12">
            <a:extLst>
              <a:ext uri="{FF2B5EF4-FFF2-40B4-BE49-F238E27FC236}">
                <a16:creationId xmlns="" xmlns:a16="http://schemas.microsoft.com/office/drawing/2014/main" id="{F63D21CF-8B2D-1A42-BC39-448A54EBD69C}"/>
              </a:ext>
            </a:extLst>
          </p:cNvPr>
          <p:cNvSpPr txBox="1"/>
          <p:nvPr/>
        </p:nvSpPr>
        <p:spPr>
          <a:xfrm>
            <a:off x="314574" y="648203"/>
            <a:ext cx="49686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Julia can also change the arrow to indicate that the influence is one-sided.</a:t>
            </a:r>
          </a:p>
          <a:p>
            <a:endParaRPr lang="en-US" sz="2800" dirty="0"/>
          </a:p>
          <a:p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change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 smtClean="0"/>
              <a:t>direction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arrow</a:t>
            </a:r>
            <a:r>
              <a:rPr lang="de-DE" sz="2800" dirty="0"/>
              <a:t>, </a:t>
            </a:r>
            <a:r>
              <a:rPr lang="de-DE" sz="2800" dirty="0" err="1"/>
              <a:t>she</a:t>
            </a:r>
            <a:r>
              <a:rPr lang="de-DE" sz="2800" dirty="0"/>
              <a:t> </a:t>
            </a:r>
            <a:r>
              <a:rPr lang="de-DE" sz="2800" dirty="0" err="1"/>
              <a:t>needs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click</a:t>
            </a:r>
            <a:r>
              <a:rPr lang="de-DE" sz="2800" dirty="0"/>
              <a:t> </a:t>
            </a:r>
            <a:r>
              <a:rPr lang="de-DE" sz="2800" dirty="0" err="1" smtClean="0"/>
              <a:t>up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two</a:t>
            </a:r>
            <a:r>
              <a:rPr lang="de-DE" sz="2800" dirty="0" smtClean="0"/>
              <a:t> </a:t>
            </a:r>
            <a:r>
              <a:rPr lang="de-DE" sz="2800" dirty="0" err="1" smtClean="0"/>
              <a:t>times</a:t>
            </a:r>
            <a:r>
              <a:rPr lang="de-DE" sz="2800" dirty="0" smtClean="0"/>
              <a:t> </a:t>
            </a:r>
            <a:r>
              <a:rPr lang="de-DE" sz="2800" dirty="0"/>
              <a:t>on </a:t>
            </a:r>
            <a:r>
              <a:rPr lang="de-DE" sz="2800" dirty="0" err="1"/>
              <a:t>the</a:t>
            </a:r>
            <a:r>
              <a:rPr lang="de-DE" sz="2800" dirty="0"/>
              <a:t> single-</a:t>
            </a:r>
            <a:r>
              <a:rPr lang="de-DE" sz="2800" dirty="0" err="1"/>
              <a:t>arrow</a:t>
            </a:r>
            <a:r>
              <a:rPr lang="de-DE" sz="2800" dirty="0"/>
              <a:t> </a:t>
            </a:r>
            <a:r>
              <a:rPr lang="de-DE" sz="2800" dirty="0" err="1"/>
              <a:t>button</a:t>
            </a:r>
            <a:r>
              <a:rPr lang="de-DE" sz="2800" dirty="0"/>
              <a:t>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20C4D26-7C71-5D41-AF78-0ADDFDD34E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030" t="5493" r="1400" b="4632"/>
          <a:stretch/>
        </p:blipFill>
        <p:spPr>
          <a:xfrm>
            <a:off x="7658653" y="455383"/>
            <a:ext cx="3992555" cy="31545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5639AC63-1234-AE48-8508-22337D0CACB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283200" y="2417918"/>
            <a:ext cx="3190236" cy="747989"/>
          </a:xfrm>
          <a:prstGeom prst="straightConnector1">
            <a:avLst/>
          </a:prstGeom>
          <a:ln w="28575">
            <a:headEnd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255391" y="5366340"/>
            <a:ext cx="82180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For Julia, being “outdoors” has a one-sided supportive influence on going “shopping at the </a:t>
            </a:r>
            <a:r>
              <a:rPr lang="en-US" sz="2800" dirty="0" smtClean="0"/>
              <a:t>farmers’ </a:t>
            </a:r>
            <a:r>
              <a:rPr lang="en-US" sz="2800" dirty="0"/>
              <a:t>market”. </a:t>
            </a:r>
          </a:p>
        </p:txBody>
      </p:sp>
      <p:pic>
        <p:nvPicPr>
          <p:cNvPr id="9" name="Grafik 24">
            <a:extLst>
              <a:ext uri="{FF2B5EF4-FFF2-40B4-BE49-F238E27FC236}">
                <a16:creationId xmlns="" xmlns:a16="http://schemas.microsoft.com/office/drawing/2014/main" id="{26EADC5F-E81C-E348-B261-99207C6A17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427" y="3317203"/>
            <a:ext cx="267370" cy="2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2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953" y="2643166"/>
            <a:ext cx="5413016" cy="3977274"/>
          </a:xfrm>
          <a:prstGeom prst="rect">
            <a:avLst/>
          </a:prstGeom>
        </p:spPr>
      </p:pic>
      <p:sp>
        <p:nvSpPr>
          <p:cNvPr id="17" name="TextBox 12">
            <a:extLst>
              <a:ext uri="{FF2B5EF4-FFF2-40B4-BE49-F238E27FC236}">
                <a16:creationId xmlns="" xmlns:a16="http://schemas.microsoft.com/office/drawing/2014/main" id="{F63D21CF-8B2D-1A42-BC39-448A54EBD69C}"/>
              </a:ext>
            </a:extLst>
          </p:cNvPr>
          <p:cNvSpPr txBox="1"/>
          <p:nvPr/>
        </p:nvSpPr>
        <p:spPr>
          <a:xfrm>
            <a:off x="312694" y="890569"/>
            <a:ext cx="93927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Based on the thickness of the lines, we can see that for Julia, the influence of “regional” food on the decision to go to the </a:t>
            </a:r>
            <a:r>
              <a:rPr lang="en-US" sz="2800" dirty="0" smtClean="0"/>
              <a:t>farmers’ </a:t>
            </a:r>
            <a:r>
              <a:rPr lang="en-US" sz="2800" dirty="0"/>
              <a:t>market is stronger than the influence of “outdoors”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="" xmlns:a16="http://schemas.microsoft.com/office/drawing/2014/main" id="{9FE4B4AC-822E-714E-9258-75D323D75757}"/>
              </a:ext>
            </a:extLst>
          </p:cNvPr>
          <p:cNvSpPr/>
          <p:nvPr/>
        </p:nvSpPr>
        <p:spPr>
          <a:xfrm>
            <a:off x="9743520" y="2467627"/>
            <a:ext cx="2231361" cy="1305593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CBB6FBB-400B-5346-BBED-E6D517D6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94" y="3070975"/>
            <a:ext cx="3743340" cy="3019126"/>
          </a:xfrm>
          <a:prstGeom prst="rect">
            <a:avLst/>
          </a:prstGeom>
        </p:spPr>
      </p:pic>
      <p:pic>
        <p:nvPicPr>
          <p:cNvPr id="22" name="Grafik 24">
            <a:extLst>
              <a:ext uri="{FF2B5EF4-FFF2-40B4-BE49-F238E27FC236}">
                <a16:creationId xmlns="" xmlns:a16="http://schemas.microsoft.com/office/drawing/2014/main" id="{26EADC5F-E81C-E348-B261-99207C6A17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97" y="4486978"/>
            <a:ext cx="267370" cy="289651"/>
          </a:xfrm>
          <a:prstGeom prst="rect">
            <a:avLst/>
          </a:prstGeom>
        </p:spPr>
      </p:pic>
      <p:sp>
        <p:nvSpPr>
          <p:cNvPr id="20" name="TextBox 12">
            <a:extLst>
              <a:ext uri="{FF2B5EF4-FFF2-40B4-BE49-F238E27FC236}">
                <a16:creationId xmlns="" xmlns:a16="http://schemas.microsoft.com/office/drawing/2014/main" id="{F63D21CF-8B2D-1A42-BC39-448A54EBD69C}"/>
              </a:ext>
            </a:extLst>
          </p:cNvPr>
          <p:cNvSpPr txBox="1"/>
          <p:nvPr/>
        </p:nvSpPr>
        <p:spPr>
          <a:xfrm>
            <a:off x="4171910" y="4320826"/>
            <a:ext cx="293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She moves the slider to the right</a:t>
            </a:r>
          </a:p>
        </p:txBody>
      </p:sp>
      <p:sp>
        <p:nvSpPr>
          <p:cNvPr id="28" name="Rectangle 13">
            <a:extLst>
              <a:ext uri="{FF2B5EF4-FFF2-40B4-BE49-F238E27FC236}">
                <a16:creationId xmlns="" xmlns:a16="http://schemas.microsoft.com/office/drawing/2014/main" id="{0B1D1934-C84A-2A46-AE68-03B11A51A317}"/>
              </a:ext>
            </a:extLst>
          </p:cNvPr>
          <p:cNvSpPr/>
          <p:nvPr/>
        </p:nvSpPr>
        <p:spPr>
          <a:xfrm>
            <a:off x="5907313" y="5361354"/>
            <a:ext cx="1947149" cy="1195754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3">
            <a:extLst>
              <a:ext uri="{FF2B5EF4-FFF2-40B4-BE49-F238E27FC236}">
                <a16:creationId xmlns="" xmlns:a16="http://schemas.microsoft.com/office/drawing/2014/main" id="{0B1D1934-C84A-2A46-AE68-03B11A51A317}"/>
              </a:ext>
            </a:extLst>
          </p:cNvPr>
          <p:cNvSpPr/>
          <p:nvPr/>
        </p:nvSpPr>
        <p:spPr>
          <a:xfrm>
            <a:off x="7854462" y="4776629"/>
            <a:ext cx="3710507" cy="1577087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01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79" y="2385075"/>
            <a:ext cx="5734050" cy="4267200"/>
          </a:xfrm>
          <a:prstGeom prst="rect">
            <a:avLst/>
          </a:prstGeom>
        </p:spPr>
      </p:pic>
      <p:sp>
        <p:nvSpPr>
          <p:cNvPr id="17" name="TextBox 12">
            <a:extLst>
              <a:ext uri="{FF2B5EF4-FFF2-40B4-BE49-F238E27FC236}">
                <a16:creationId xmlns="" xmlns:a16="http://schemas.microsoft.com/office/drawing/2014/main" id="{F63D21CF-8B2D-1A42-BC39-448A54EBD69C}"/>
              </a:ext>
            </a:extLst>
          </p:cNvPr>
          <p:cNvSpPr txBox="1"/>
          <p:nvPr/>
        </p:nvSpPr>
        <p:spPr>
          <a:xfrm>
            <a:off x="236515" y="1080215"/>
            <a:ext cx="9527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comparison to the "regional" factor, “more expensive" food conflicts with “shopping at the </a:t>
            </a:r>
            <a:r>
              <a:rPr lang="en-US" sz="2800" dirty="0" smtClean="0"/>
              <a:t>farmers’ </a:t>
            </a:r>
            <a:r>
              <a:rPr lang="en-US" sz="2800" dirty="0"/>
              <a:t>market“ and is represented by a </a:t>
            </a:r>
            <a:r>
              <a:rPr lang="en-US" sz="2800" b="1" dirty="0"/>
              <a:t>dashed arrow</a:t>
            </a:r>
            <a:r>
              <a:rPr lang="en-US" sz="2800" dirty="0"/>
              <a:t>. 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="" xmlns:a16="http://schemas.microsoft.com/office/drawing/2014/main" id="{9FE4B4AC-822E-714E-9258-75D323D75757}"/>
              </a:ext>
            </a:extLst>
          </p:cNvPr>
          <p:cNvSpPr/>
          <p:nvPr/>
        </p:nvSpPr>
        <p:spPr>
          <a:xfrm>
            <a:off x="9763932" y="2968668"/>
            <a:ext cx="2286106" cy="478741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2B11CF7-2E08-374B-A385-959A0139B00E}"/>
              </a:ext>
            </a:extLst>
          </p:cNvPr>
          <p:cNvSpPr txBox="1"/>
          <p:nvPr/>
        </p:nvSpPr>
        <p:spPr>
          <a:xfrm>
            <a:off x="236515" y="3889526"/>
            <a:ext cx="46838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means: The more expensive the food, the less likely Julia is to go shopping at the </a:t>
            </a:r>
            <a:r>
              <a:rPr lang="en-US" sz="2800" dirty="0" smtClean="0"/>
              <a:t>farmers’ </a:t>
            </a:r>
            <a:r>
              <a:rPr lang="en-US" sz="2800" dirty="0"/>
              <a:t>market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1" name="Rectangle 13">
            <a:extLst>
              <a:ext uri="{FF2B5EF4-FFF2-40B4-BE49-F238E27FC236}">
                <a16:creationId xmlns="" xmlns:a16="http://schemas.microsoft.com/office/drawing/2014/main" id="{0FCA0D0A-BF8E-3745-89B9-F66E53CE38B2}"/>
              </a:ext>
            </a:extLst>
          </p:cNvPr>
          <p:cNvSpPr/>
          <p:nvPr/>
        </p:nvSpPr>
        <p:spPr>
          <a:xfrm>
            <a:off x="5392615" y="2385075"/>
            <a:ext cx="2443814" cy="1584586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="" xmlns:a16="http://schemas.microsoft.com/office/drawing/2014/main" id="{0FCA0D0A-BF8E-3745-89B9-F66E53CE38B2}"/>
              </a:ext>
            </a:extLst>
          </p:cNvPr>
          <p:cNvSpPr/>
          <p:nvPr/>
        </p:nvSpPr>
        <p:spPr>
          <a:xfrm>
            <a:off x="8967955" y="4639813"/>
            <a:ext cx="2443814" cy="1584586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0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7FE11A6-52F6-FF4B-AAAA-B02934EEABE1}"/>
              </a:ext>
            </a:extLst>
          </p:cNvPr>
          <p:cNvSpPr/>
          <p:nvPr/>
        </p:nvSpPr>
        <p:spPr>
          <a:xfrm>
            <a:off x="691064" y="1922746"/>
            <a:ext cx="1112937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Example </a:t>
            </a:r>
            <a:r>
              <a:rPr lang="en-US" sz="2800" u="sng" dirty="0" smtClean="0"/>
              <a:t>farmers’ market</a:t>
            </a:r>
            <a:r>
              <a:rPr lang="en-US" sz="2800" dirty="0" smtClean="0"/>
              <a:t>: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Julia regularly shops at the </a:t>
            </a:r>
            <a:r>
              <a:rPr lang="en-US" sz="2800" dirty="0" smtClean="0"/>
              <a:t>farmers’ </a:t>
            </a:r>
            <a:r>
              <a:rPr lang="en-US" sz="2800" dirty="0"/>
              <a:t>market and has many different thoughts and impressions about </a:t>
            </a:r>
            <a:r>
              <a:rPr lang="en-US" sz="2800" dirty="0" smtClean="0"/>
              <a:t>farmers’ </a:t>
            </a:r>
            <a:r>
              <a:rPr lang="en-US" sz="2800" dirty="0"/>
              <a:t>markets versus </a:t>
            </a:r>
            <a:r>
              <a:rPr lang="en-US" sz="2800" dirty="0" smtClean="0"/>
              <a:t>alternate grocery </a:t>
            </a:r>
            <a:r>
              <a:rPr lang="en-US" sz="2800" dirty="0"/>
              <a:t>stores. </a:t>
            </a:r>
          </a:p>
          <a:p>
            <a:endParaRPr lang="en-US" sz="2800" dirty="0"/>
          </a:p>
          <a:p>
            <a:r>
              <a:rPr lang="en-US" sz="2800" dirty="0"/>
              <a:t>Using the mind-mapping tool, Julia is able to draw the impressions and thoughts she has about “shopping at the </a:t>
            </a:r>
            <a:r>
              <a:rPr lang="en-US" sz="2800" dirty="0" smtClean="0"/>
              <a:t>farmers’ </a:t>
            </a:r>
            <a:r>
              <a:rPr lang="en-US" sz="2800" dirty="0"/>
              <a:t>market”. She is also able to evaluate and link her written impressions with each other. </a:t>
            </a:r>
          </a:p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791438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07" y="2785203"/>
            <a:ext cx="6723307" cy="3886505"/>
          </a:xfrm>
          <a:prstGeom prst="rect">
            <a:avLst/>
          </a:prstGeom>
        </p:spPr>
      </p:pic>
      <p:sp>
        <p:nvSpPr>
          <p:cNvPr id="17" name="TextBox 12">
            <a:extLst>
              <a:ext uri="{FF2B5EF4-FFF2-40B4-BE49-F238E27FC236}">
                <a16:creationId xmlns="" xmlns:a16="http://schemas.microsoft.com/office/drawing/2014/main" id="{F63D21CF-8B2D-1A42-BC39-448A54EBD69C}"/>
              </a:ext>
            </a:extLst>
          </p:cNvPr>
          <p:cNvSpPr txBox="1"/>
          <p:nvPr/>
        </p:nvSpPr>
        <p:spPr>
          <a:xfrm>
            <a:off x="399107" y="974582"/>
            <a:ext cx="91285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 that the type of connection is independent of the type of concept. A </a:t>
            </a:r>
            <a:r>
              <a:rPr lang="en-US" sz="2800" dirty="0">
                <a:solidFill>
                  <a:srgbClr val="FF0000"/>
                </a:solidFill>
              </a:rPr>
              <a:t>negative concept </a:t>
            </a:r>
            <a:r>
              <a:rPr lang="en-US" sz="2800" dirty="0"/>
              <a:t>can also be connected via a </a:t>
            </a:r>
            <a:r>
              <a:rPr lang="en-US" sz="2800" b="1" dirty="0"/>
              <a:t>solid </a:t>
            </a:r>
            <a:r>
              <a:rPr lang="en-US" sz="2800" b="1" dirty="0" smtClean="0"/>
              <a:t>arrow</a:t>
            </a:r>
            <a:r>
              <a:rPr lang="en-US" sz="2800" dirty="0" smtClean="0"/>
              <a:t>: </a:t>
            </a:r>
            <a:r>
              <a:rPr lang="en-US" sz="2800" dirty="0"/>
              <a:t>This means, as the market takes place outdoors, there is the risk of being exposed to bad weather.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="" xmlns:a16="http://schemas.microsoft.com/office/drawing/2014/main" id="{9FE4B4AC-822E-714E-9258-75D323D75757}"/>
              </a:ext>
            </a:extLst>
          </p:cNvPr>
          <p:cNvSpPr/>
          <p:nvPr/>
        </p:nvSpPr>
        <p:spPr>
          <a:xfrm>
            <a:off x="9691118" y="3355316"/>
            <a:ext cx="2286106" cy="478741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13">
            <a:extLst>
              <a:ext uri="{FF2B5EF4-FFF2-40B4-BE49-F238E27FC236}">
                <a16:creationId xmlns="" xmlns:a16="http://schemas.microsoft.com/office/drawing/2014/main" id="{EDCC95FA-1C0B-444A-866E-FD48304BC039}"/>
              </a:ext>
            </a:extLst>
          </p:cNvPr>
          <p:cNvSpPr/>
          <p:nvPr/>
        </p:nvSpPr>
        <p:spPr>
          <a:xfrm>
            <a:off x="1132111" y="2726454"/>
            <a:ext cx="5479703" cy="3939992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9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4D8FB4B-1E14-6C45-9B46-8259C1755824}"/>
              </a:ext>
            </a:extLst>
          </p:cNvPr>
          <p:cNvSpPr/>
          <p:nvPr/>
        </p:nvSpPr>
        <p:spPr>
          <a:xfrm>
            <a:off x="6117922" y="3018777"/>
            <a:ext cx="2567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aa-ET" sz="2400" dirty="0"/>
              <a:t>Ideas agree with </a:t>
            </a:r>
            <a:r>
              <a:rPr lang="en-US" sz="2400" dirty="0"/>
              <a:t>each other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CA0627E7-4F8C-654F-B27C-9FFED3514806}"/>
              </a:ext>
            </a:extLst>
          </p:cNvPr>
          <p:cNvCxnSpPr>
            <a:cxnSpLocks/>
          </p:cNvCxnSpPr>
          <p:nvPr/>
        </p:nvCxnSpPr>
        <p:spPr>
          <a:xfrm>
            <a:off x="6440400" y="2975187"/>
            <a:ext cx="15509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256F0748-F71C-A040-A86F-F429DDB56AEC}"/>
              </a:ext>
            </a:extLst>
          </p:cNvPr>
          <p:cNvCxnSpPr>
            <a:cxnSpLocks/>
          </p:cNvCxnSpPr>
          <p:nvPr/>
        </p:nvCxnSpPr>
        <p:spPr>
          <a:xfrm>
            <a:off x="4176529" y="2968652"/>
            <a:ext cx="1498557" cy="653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9">
            <a:extLst>
              <a:ext uri="{FF2B5EF4-FFF2-40B4-BE49-F238E27FC236}">
                <a16:creationId xmlns="" xmlns:a16="http://schemas.microsoft.com/office/drawing/2014/main" id="{D9F669F1-971E-F949-8994-654A62AFE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417" y="542549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aa-E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782B4DDB-50CD-E948-AA69-FF193B18E690}"/>
              </a:ext>
            </a:extLst>
          </p:cNvPr>
          <p:cNvSpPr/>
          <p:nvPr/>
        </p:nvSpPr>
        <p:spPr>
          <a:xfrm>
            <a:off x="350494" y="664979"/>
            <a:ext cx="11215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Here you can see again the connector types: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A4D8FB4B-1E14-6C45-9B46-8259C1755824}"/>
              </a:ext>
            </a:extLst>
          </p:cNvPr>
          <p:cNvSpPr/>
          <p:nvPr/>
        </p:nvSpPr>
        <p:spPr>
          <a:xfrm>
            <a:off x="3077026" y="3018777"/>
            <a:ext cx="27856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Ideas conflict </a:t>
            </a:r>
            <a:r>
              <a:rPr lang="en-US" sz="2400" dirty="0" smtClean="0"/>
              <a:t>with each other</a:t>
            </a:r>
            <a:endParaRPr lang="en-US" sz="2400" dirty="0"/>
          </a:p>
        </p:txBody>
      </p:sp>
      <p:sp>
        <p:nvSpPr>
          <p:cNvPr id="27" name="Rectangle 2">
            <a:extLst>
              <a:ext uri="{FF2B5EF4-FFF2-40B4-BE49-F238E27FC236}">
                <a16:creationId xmlns="" xmlns:a16="http://schemas.microsoft.com/office/drawing/2014/main" id="{A4D8FB4B-1E14-6C45-9B46-8259C1755824}"/>
              </a:ext>
            </a:extLst>
          </p:cNvPr>
          <p:cNvSpPr/>
          <p:nvPr/>
        </p:nvSpPr>
        <p:spPr>
          <a:xfrm>
            <a:off x="7401882" y="5517919"/>
            <a:ext cx="4108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aa-ET" sz="2400" dirty="0"/>
              <a:t>Creates a one-sided arrow &amp;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aa-ET" sz="2400" dirty="0"/>
              <a:t>changes the arrow’s direction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243092" y="3444180"/>
            <a:ext cx="3762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Examples: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70C0"/>
                </a:solidFill>
              </a:rPr>
              <a:t>When </a:t>
            </a:r>
            <a:r>
              <a:rPr lang="en-US" sz="2000" dirty="0">
                <a:solidFill>
                  <a:srgbClr val="0070C0"/>
                </a:solidFill>
              </a:rPr>
              <a:t>the weather is good I go to the </a:t>
            </a:r>
            <a:r>
              <a:rPr lang="en-US" sz="2000" dirty="0" smtClean="0">
                <a:solidFill>
                  <a:srgbClr val="0070C0"/>
                </a:solidFill>
              </a:rPr>
              <a:t>farmers’ </a:t>
            </a:r>
            <a:r>
              <a:rPr lang="en-US" sz="2000" dirty="0">
                <a:solidFill>
                  <a:srgbClr val="0070C0"/>
                </a:solidFill>
              </a:rPr>
              <a:t>market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- If “good weather” then </a:t>
            </a:r>
            <a:r>
              <a:rPr lang="en-US" sz="2000" dirty="0" smtClean="0">
                <a:solidFill>
                  <a:srgbClr val="0070C0"/>
                </a:solidFill>
              </a:rPr>
              <a:t>“farmers’ </a:t>
            </a:r>
            <a:r>
              <a:rPr lang="en-US" sz="2000" dirty="0">
                <a:solidFill>
                  <a:srgbClr val="0070C0"/>
                </a:solidFill>
              </a:rPr>
              <a:t>market"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35146" y="3444180"/>
            <a:ext cx="34760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Examples: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70C0"/>
                </a:solidFill>
              </a:rPr>
              <a:t>If </a:t>
            </a:r>
            <a:r>
              <a:rPr lang="en-US" sz="2000" dirty="0">
                <a:solidFill>
                  <a:srgbClr val="0070C0"/>
                </a:solidFill>
              </a:rPr>
              <a:t>the weather is bad, I don't go to the </a:t>
            </a:r>
            <a:r>
              <a:rPr lang="en-US" sz="2000" dirty="0" smtClean="0">
                <a:solidFill>
                  <a:srgbClr val="0070C0"/>
                </a:solidFill>
              </a:rPr>
              <a:t>farmers’ </a:t>
            </a:r>
            <a:r>
              <a:rPr lang="en-US" sz="2000" dirty="0">
                <a:solidFill>
                  <a:srgbClr val="0070C0"/>
                </a:solidFill>
              </a:rPr>
              <a:t>market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70C0"/>
                </a:solidFill>
              </a:rPr>
              <a:t>If “bad weather” </a:t>
            </a:r>
            <a:r>
              <a:rPr lang="en-US" sz="2000" dirty="0">
                <a:solidFill>
                  <a:srgbClr val="0070C0"/>
                </a:solidFill>
              </a:rPr>
              <a:t>then </a:t>
            </a:r>
            <a:r>
              <a:rPr lang="en-US" sz="2000" dirty="0" smtClean="0">
                <a:solidFill>
                  <a:srgbClr val="0070C0"/>
                </a:solidFill>
              </a:rPr>
              <a:t>no “farmers’ </a:t>
            </a:r>
            <a:r>
              <a:rPr lang="en-US" sz="2000" dirty="0">
                <a:solidFill>
                  <a:srgbClr val="0070C0"/>
                </a:solidFill>
              </a:rPr>
              <a:t>market"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93CF51B-E22D-014C-BFFB-7DE4D73A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696" y="1289667"/>
            <a:ext cx="4528608" cy="149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FAAA7-CD3D-BE4F-85E9-B1AF03B9E5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32" t="22104" r="4383"/>
          <a:stretch/>
        </p:blipFill>
        <p:spPr>
          <a:xfrm>
            <a:off x="5138057" y="5516011"/>
            <a:ext cx="1915886" cy="8309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A29FF84-0ED2-4445-BAD8-CD08F8D7BDF1}"/>
              </a:ext>
            </a:extLst>
          </p:cNvPr>
          <p:cNvSpPr txBox="1"/>
          <p:nvPr/>
        </p:nvSpPr>
        <p:spPr>
          <a:xfrm>
            <a:off x="726119" y="5501886"/>
            <a:ext cx="4325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Creates a two-sided arrow for concepts influencing each other</a:t>
            </a:r>
          </a:p>
        </p:txBody>
      </p:sp>
    </p:spTree>
    <p:extLst>
      <p:ext uri="{BB962C8B-B14F-4D97-AF65-F5344CB8AC3E}">
        <p14:creationId xmlns:p14="http://schemas.microsoft.com/office/powerpoint/2010/main" val="2394599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9" y="2625968"/>
            <a:ext cx="7029896" cy="3887421"/>
          </a:xfrm>
          <a:prstGeom prst="rect">
            <a:avLst/>
          </a:prstGeom>
        </p:spPr>
      </p:pic>
      <p:sp>
        <p:nvSpPr>
          <p:cNvPr id="6" name="TextBox 12">
            <a:extLst>
              <a:ext uri="{FF2B5EF4-FFF2-40B4-BE49-F238E27FC236}">
                <a16:creationId xmlns="" xmlns:a16="http://schemas.microsoft.com/office/drawing/2014/main" id="{F63D21CF-8B2D-1A42-BC39-448A54EBD69C}"/>
              </a:ext>
            </a:extLst>
          </p:cNvPr>
          <p:cNvSpPr txBox="1"/>
          <p:nvPr/>
        </p:nvSpPr>
        <p:spPr>
          <a:xfrm>
            <a:off x="1698173" y="545703"/>
            <a:ext cx="985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 Julia can only type up to </a:t>
            </a:r>
            <a:r>
              <a:rPr lang="en-US" sz="2800" b="1" dirty="0" smtClean="0"/>
              <a:t>three words </a:t>
            </a:r>
            <a:r>
              <a:rPr lang="en-US" sz="2800" dirty="0"/>
              <a:t>into the ‘Content’ textbox, she can also </a:t>
            </a:r>
            <a:r>
              <a:rPr lang="en-US" sz="2800" b="1" dirty="0"/>
              <a:t>comment</a:t>
            </a:r>
            <a:r>
              <a:rPr lang="en-US" sz="2800" dirty="0"/>
              <a:t> on each concept in her map by </a:t>
            </a:r>
          </a:p>
          <a:p>
            <a:r>
              <a:rPr lang="en-US" sz="2800" dirty="0"/>
              <a:t>double-clicking it and then typing into the ‘Comment’ textbox.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63D21CF-8B2D-1A42-BC39-448A54EBD69C}"/>
              </a:ext>
            </a:extLst>
          </p:cNvPr>
          <p:cNvSpPr txBox="1"/>
          <p:nvPr/>
        </p:nvSpPr>
        <p:spPr>
          <a:xfrm>
            <a:off x="7240465" y="3814454"/>
            <a:ext cx="4421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Julia types the following comment in the text box.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85" y="5036457"/>
            <a:ext cx="269567" cy="29203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BD09D3A7-D93E-F045-9DB1-D47F935E3F23}"/>
              </a:ext>
            </a:extLst>
          </p:cNvPr>
          <p:cNvCxnSpPr/>
          <p:nvPr/>
        </p:nvCxnSpPr>
        <p:spPr>
          <a:xfrm flipH="1">
            <a:off x="3813908" y="5036457"/>
            <a:ext cx="3167464" cy="9970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084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r="43468"/>
          <a:stretch/>
        </p:blipFill>
        <p:spPr>
          <a:xfrm>
            <a:off x="506808" y="2190017"/>
            <a:ext cx="3625137" cy="3960690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="" xmlns:a16="http://schemas.microsoft.com/office/drawing/2014/main" id="{F63D21CF-8B2D-1A42-BC39-448A54EBD69C}"/>
              </a:ext>
            </a:extLst>
          </p:cNvPr>
          <p:cNvSpPr txBox="1"/>
          <p:nvPr/>
        </p:nvSpPr>
        <p:spPr>
          <a:xfrm>
            <a:off x="4949190" y="735727"/>
            <a:ext cx="704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 smtClean="0"/>
              <a:t>You </a:t>
            </a:r>
            <a:r>
              <a:rPr lang="en-US" sz="2800" dirty="0"/>
              <a:t>can delete concepts and connectors by double-clicking them and clicking on the red trashcan-symbol. </a:t>
            </a:r>
          </a:p>
          <a:p>
            <a:endParaRPr lang="en-US" sz="2800" dirty="0"/>
          </a:p>
          <a:p>
            <a:r>
              <a:rPr lang="en-US" sz="2800" dirty="0"/>
              <a:t>On the next page, you can see Julia´s final map!</a:t>
            </a:r>
          </a:p>
        </p:txBody>
      </p:sp>
      <p:cxnSp>
        <p:nvCxnSpPr>
          <p:cNvPr id="4" name="Straight Arrow Connector 32">
            <a:extLst>
              <a:ext uri="{FF2B5EF4-FFF2-40B4-BE49-F238E27FC236}">
                <a16:creationId xmlns="" xmlns:a16="http://schemas.microsoft.com/office/drawing/2014/main" id="{CA0627E7-4F8C-654F-B27C-9FFED3514806}"/>
              </a:ext>
            </a:extLst>
          </p:cNvPr>
          <p:cNvCxnSpPr>
            <a:cxnSpLocks/>
          </p:cNvCxnSpPr>
          <p:nvPr/>
        </p:nvCxnSpPr>
        <p:spPr>
          <a:xfrm flipH="1">
            <a:off x="4001478" y="1820985"/>
            <a:ext cx="947712" cy="7190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276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752475"/>
            <a:ext cx="96583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85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467" y="1122601"/>
            <a:ext cx="3893071" cy="3086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E8AD549-0E2D-314D-B955-C7CE704BE3BF}"/>
              </a:ext>
            </a:extLst>
          </p:cNvPr>
          <p:cNvSpPr txBox="1"/>
          <p:nvPr/>
        </p:nvSpPr>
        <p:spPr>
          <a:xfrm>
            <a:off x="671830" y="645886"/>
            <a:ext cx="619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Julia needs help to draw her Cognitive-Affective-Map, she can click on the green </a:t>
            </a:r>
            <a:r>
              <a:rPr lang="en-US" sz="2400" dirty="0" smtClean="0"/>
              <a:t>question mark </a:t>
            </a:r>
            <a:r>
              <a:rPr lang="en-US" sz="2400" dirty="0"/>
              <a:t>symbol.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795EEDE2-A922-6044-94A7-BFA774366061}"/>
              </a:ext>
            </a:extLst>
          </p:cNvPr>
          <p:cNvCxnSpPr>
            <a:cxnSpLocks/>
          </p:cNvCxnSpPr>
          <p:nvPr/>
        </p:nvCxnSpPr>
        <p:spPr>
          <a:xfrm flipV="1">
            <a:off x="6096000" y="188686"/>
            <a:ext cx="4397829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6A3F00D-0354-7847-8832-DB1D1FC3C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" y="1989858"/>
            <a:ext cx="3405680" cy="4563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53BE2D9-B510-4147-8300-52AF6F1ECC5B}"/>
              </a:ext>
            </a:extLst>
          </p:cNvPr>
          <p:cNvSpPr txBox="1"/>
          <p:nvPr/>
        </p:nvSpPr>
        <p:spPr>
          <a:xfrm>
            <a:off x="5015691" y="4891141"/>
            <a:ext cx="6197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menu with quick references will appear, in which she can navigate by clicking on the topics she needs help for. </a:t>
            </a:r>
          </a:p>
          <a:p>
            <a:endParaRPr lang="en-US" dirty="0"/>
          </a:p>
        </p:txBody>
      </p:sp>
      <p:pic>
        <p:nvPicPr>
          <p:cNvPr id="12" name="Grafik 13">
            <a:extLst>
              <a:ext uri="{FF2B5EF4-FFF2-40B4-BE49-F238E27FC236}">
                <a16:creationId xmlns="" xmlns:a16="http://schemas.microsoft.com/office/drawing/2014/main" id="{79CDAC60-AC23-1140-8B63-C7319AABCB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17" y="1846215"/>
            <a:ext cx="269567" cy="292031"/>
          </a:xfrm>
          <a:prstGeom prst="rect">
            <a:avLst/>
          </a:prstGeom>
        </p:spPr>
      </p:pic>
      <p:pic>
        <p:nvPicPr>
          <p:cNvPr id="13" name="Grafik 13">
            <a:extLst>
              <a:ext uri="{FF2B5EF4-FFF2-40B4-BE49-F238E27FC236}">
                <a16:creationId xmlns="" xmlns:a16="http://schemas.microsoft.com/office/drawing/2014/main" id="{D6CFA2B1-E6C8-374B-A9C4-0145BCE9D0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408" y="304866"/>
            <a:ext cx="269567" cy="29203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4F870D49-13A3-484D-BC25-C02C0D0FE27F}"/>
              </a:ext>
            </a:extLst>
          </p:cNvPr>
          <p:cNvCxnSpPr>
            <a:cxnSpLocks/>
          </p:cNvCxnSpPr>
          <p:nvPr/>
        </p:nvCxnSpPr>
        <p:spPr>
          <a:xfrm flipH="1">
            <a:off x="4267200" y="2569029"/>
            <a:ext cx="3686629" cy="1306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43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D0AD339-084A-DE44-B7D7-CD68BF9007C3}"/>
              </a:ext>
            </a:extLst>
          </p:cNvPr>
          <p:cNvSpPr txBox="1"/>
          <p:nvPr/>
        </p:nvSpPr>
        <p:spPr>
          <a:xfrm>
            <a:off x="7532371" y="948690"/>
            <a:ext cx="4328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Julia has finished her Cognitive-Affective-Map she needs to click onto the little </a:t>
            </a:r>
            <a:r>
              <a:rPr lang="en-US" sz="2400" b="1" dirty="0"/>
              <a:t>disk symbol </a:t>
            </a:r>
            <a:r>
              <a:rPr lang="en-US" sz="2400" dirty="0"/>
              <a:t>to save it.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F16A74A7-BA02-5245-A9B7-3D18F4F6B971}"/>
              </a:ext>
            </a:extLst>
          </p:cNvPr>
          <p:cNvCxnSpPr>
            <a:cxnSpLocks/>
          </p:cNvCxnSpPr>
          <p:nvPr/>
        </p:nvCxnSpPr>
        <p:spPr>
          <a:xfrm flipV="1">
            <a:off x="10195560" y="359508"/>
            <a:ext cx="800686" cy="589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FAC8049-C61B-C843-B9AC-3348194906E6}"/>
              </a:ext>
            </a:extLst>
          </p:cNvPr>
          <p:cNvSpPr txBox="1"/>
          <p:nvPr/>
        </p:nvSpPr>
        <p:spPr>
          <a:xfrm>
            <a:off x="7532371" y="2926079"/>
            <a:ext cx="43281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Note</a:t>
            </a:r>
            <a:r>
              <a:rPr lang="en-US" sz="2400" dirty="0"/>
              <a:t>: She can only save her Map when she has </a:t>
            </a:r>
            <a:r>
              <a:rPr lang="en-US" sz="2400" b="1" dirty="0"/>
              <a:t>connected all concepts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Additionally, she needs to draw </a:t>
            </a:r>
            <a:r>
              <a:rPr lang="en-US" sz="2400" b="1" dirty="0"/>
              <a:t>at least </a:t>
            </a:r>
            <a:r>
              <a:rPr lang="en-US" sz="2400" b="1" dirty="0" smtClean="0"/>
              <a:t>20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concepts </a:t>
            </a:r>
            <a:r>
              <a:rPr lang="en-US" sz="2400" dirty="0"/>
              <a:t>to save her Map.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49" y="1375508"/>
            <a:ext cx="7118184" cy="394518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458" y="2051905"/>
            <a:ext cx="4953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7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74" y="3585064"/>
            <a:ext cx="2321884" cy="16022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887E5B7-902A-D048-8988-FBD283BD61BC}"/>
              </a:ext>
            </a:extLst>
          </p:cNvPr>
          <p:cNvSpPr/>
          <p:nvPr/>
        </p:nvSpPr>
        <p:spPr>
          <a:xfrm>
            <a:off x="314274" y="1940187"/>
            <a:ext cx="78051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To add ideas</a:t>
            </a:r>
            <a:r>
              <a:rPr lang="en-US" sz="2800" dirty="0"/>
              <a:t>, she simply clicks on the white background of the C.A.M.E.L. software</a:t>
            </a:r>
          </a:p>
          <a:p>
            <a:endParaRPr lang="en-US" sz="2800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31" y="4241356"/>
            <a:ext cx="267370" cy="28965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852360" y="3971959"/>
            <a:ext cx="89548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yellow box will appear. </a:t>
            </a:r>
          </a:p>
          <a:p>
            <a:r>
              <a:rPr lang="en-US" sz="2800" dirty="0"/>
              <a:t>By clicking again on a free space on the white background, Julia can add more concepts.</a:t>
            </a:r>
          </a:p>
        </p:txBody>
      </p:sp>
      <p:sp>
        <p:nvSpPr>
          <p:cNvPr id="30" name="Rectangle 13">
            <a:extLst>
              <a:ext uri="{FF2B5EF4-FFF2-40B4-BE49-F238E27FC236}">
                <a16:creationId xmlns="" xmlns:a16="http://schemas.microsoft.com/office/drawing/2014/main" id="{9FE4B4AC-822E-714E-9258-75D323D75757}"/>
              </a:ext>
            </a:extLst>
          </p:cNvPr>
          <p:cNvSpPr/>
          <p:nvPr/>
        </p:nvSpPr>
        <p:spPr>
          <a:xfrm>
            <a:off x="6095999" y="781737"/>
            <a:ext cx="5916461" cy="673100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13">
            <a:extLst>
              <a:ext uri="{FF2B5EF4-FFF2-40B4-BE49-F238E27FC236}">
                <a16:creationId xmlns="" xmlns:a16="http://schemas.microsoft.com/office/drawing/2014/main" id="{9FE4B4AC-822E-714E-9258-75D323D75757}"/>
              </a:ext>
            </a:extLst>
          </p:cNvPr>
          <p:cNvSpPr/>
          <p:nvPr/>
        </p:nvSpPr>
        <p:spPr>
          <a:xfrm>
            <a:off x="262769" y="820173"/>
            <a:ext cx="5179182" cy="673100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7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24" y="2431141"/>
            <a:ext cx="5029249" cy="36204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887E5B7-902A-D048-8988-FBD283BD61BC}"/>
              </a:ext>
            </a:extLst>
          </p:cNvPr>
          <p:cNvSpPr/>
          <p:nvPr/>
        </p:nvSpPr>
        <p:spPr>
          <a:xfrm>
            <a:off x="458653" y="1237543"/>
            <a:ext cx="78051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To change ideas</a:t>
            </a:r>
            <a:r>
              <a:rPr lang="en-US" sz="2800" dirty="0"/>
              <a:t>, Julia double clicks on the drawn concept.</a:t>
            </a: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82" y="4247774"/>
            <a:ext cx="208136" cy="22548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019073" y="2523131"/>
            <a:ext cx="54490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dialogue window pops up.</a:t>
            </a:r>
          </a:p>
          <a:p>
            <a:r>
              <a:rPr lang="en-US" sz="2800" dirty="0"/>
              <a:t>Here you can change the content, type and strength of the concept and add a comment. </a:t>
            </a:r>
          </a:p>
        </p:txBody>
      </p:sp>
    </p:spTree>
    <p:extLst>
      <p:ext uri="{BB962C8B-B14F-4D97-AF65-F5344CB8AC3E}">
        <p14:creationId xmlns:p14="http://schemas.microsoft.com/office/powerpoint/2010/main" val="120439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833" y="1613902"/>
            <a:ext cx="4781138" cy="37421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03331" y="699171"/>
            <a:ext cx="107120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Julia changed the </a:t>
            </a:r>
            <a:r>
              <a:rPr lang="en-US" sz="2800" b="1" dirty="0"/>
              <a:t>content</a:t>
            </a:r>
            <a:r>
              <a:rPr lang="en-US" sz="2800" dirty="0"/>
              <a:t> of the concept to </a:t>
            </a:r>
            <a:r>
              <a:rPr lang="en-US" sz="2800" dirty="0" smtClean="0"/>
              <a:t>“farmers’ market” </a:t>
            </a:r>
            <a:r>
              <a:rPr lang="en-US" sz="2800" dirty="0"/>
              <a:t>by simply writing within the content field: </a:t>
            </a:r>
          </a:p>
          <a:p>
            <a:endParaRPr lang="en-US" sz="2800" dirty="0"/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A887E5B7-902A-D048-8988-FBD283BD61BC}"/>
              </a:ext>
            </a:extLst>
          </p:cNvPr>
          <p:cNvSpPr/>
          <p:nvPr/>
        </p:nvSpPr>
        <p:spPr>
          <a:xfrm>
            <a:off x="511568" y="5434156"/>
            <a:ext cx="112696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800" dirty="0"/>
              <a:t>Julia can now include other concepts that are important to her decision to shop at the </a:t>
            </a:r>
            <a:r>
              <a:rPr lang="en-US" sz="2800" dirty="0" smtClean="0"/>
              <a:t>farmers’ </a:t>
            </a:r>
            <a:r>
              <a:rPr lang="en-US" sz="2800" dirty="0"/>
              <a:t>market.  </a:t>
            </a:r>
            <a:endParaRPr lang="aa-ET" sz="2800" dirty="0"/>
          </a:p>
        </p:txBody>
      </p:sp>
    </p:spTree>
    <p:extLst>
      <p:ext uri="{BB962C8B-B14F-4D97-AF65-F5344CB8AC3E}">
        <p14:creationId xmlns:p14="http://schemas.microsoft.com/office/powerpoint/2010/main" val="196927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452" y="664552"/>
            <a:ext cx="7410450" cy="459105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53" y="3854083"/>
            <a:ext cx="181015" cy="1961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760255" y="5430386"/>
            <a:ext cx="8954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Next, she notes that the </a:t>
            </a:r>
            <a:r>
              <a:rPr lang="en-US" sz="2800" dirty="0" smtClean="0"/>
              <a:t>farmers’ </a:t>
            </a:r>
            <a:r>
              <a:rPr lang="en-US" sz="2800" dirty="0"/>
              <a:t>market takes place outdoors</a:t>
            </a:r>
          </a:p>
        </p:txBody>
      </p:sp>
    </p:spTree>
    <p:extLst>
      <p:ext uri="{BB962C8B-B14F-4D97-AF65-F5344CB8AC3E}">
        <p14:creationId xmlns:p14="http://schemas.microsoft.com/office/powerpoint/2010/main" val="41179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1" y="1871784"/>
            <a:ext cx="5229225" cy="41148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04151" y="3784583"/>
            <a:ext cx="5691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Julia adds two more concepts.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4904055" y="2281187"/>
            <a:ext cx="4085925" cy="176194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485373" y="4307803"/>
            <a:ext cx="715398" cy="109262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2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994" y="2255420"/>
            <a:ext cx="5524500" cy="441007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95682" y="984843"/>
            <a:ext cx="57983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Yellow squares represent concepts that are neutral.</a:t>
            </a:r>
          </a:p>
        </p:txBody>
      </p:sp>
      <p:sp>
        <p:nvSpPr>
          <p:cNvPr id="2" name="Rechteck 1"/>
          <p:cNvSpPr/>
          <p:nvPr/>
        </p:nvSpPr>
        <p:spPr>
          <a:xfrm>
            <a:off x="476156" y="2520969"/>
            <a:ext cx="44616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/>
              <a:t>However, concepts can be positive, negative, neutral, or ambivalent. </a:t>
            </a:r>
          </a:p>
          <a:p>
            <a:r>
              <a:rPr lang="en-CA" sz="2800" dirty="0"/>
              <a:t>Double-click a concept and using the slider to adjust the emotion towards the concept</a:t>
            </a:r>
          </a:p>
        </p:txBody>
      </p:sp>
      <p:cxnSp>
        <p:nvCxnSpPr>
          <p:cNvPr id="16" name="Gerade Verbindung mit Pfeil 15"/>
          <p:cNvCxnSpPr>
            <a:cxnSpLocks/>
          </p:cNvCxnSpPr>
          <p:nvPr/>
        </p:nvCxnSpPr>
        <p:spPr>
          <a:xfrm flipV="1">
            <a:off x="5012107" y="4177364"/>
            <a:ext cx="1945278" cy="50893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109" y="3830459"/>
            <a:ext cx="222937" cy="24151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905" y="928931"/>
            <a:ext cx="13239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3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59947" y="696707"/>
            <a:ext cx="10871118" cy="1590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Julia feels positive about “regional food”. </a:t>
            </a:r>
          </a:p>
          <a:p>
            <a:pPr algn="just">
              <a:spcAft>
                <a:spcPts val="800"/>
              </a:spcAft>
            </a:pPr>
            <a:r>
              <a:rPr lang="en-US" sz="2800" dirty="0">
                <a:solidFill>
                  <a:srgbClr val="00CC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Positive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concepts are represented by </a:t>
            </a:r>
            <a:r>
              <a:rPr lang="en-US" sz="2800" dirty="0">
                <a:solidFill>
                  <a:srgbClr val="00CC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green ovals. </a:t>
            </a:r>
          </a:p>
          <a:p>
            <a:pPr algn="just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The concept turns green when the slide bar is moved further to the right.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433" y="2841908"/>
            <a:ext cx="1419225" cy="11144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756" y="2822859"/>
            <a:ext cx="1428750" cy="10382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565" y="2937159"/>
            <a:ext cx="1266825" cy="923925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6766660" y="3861082"/>
            <a:ext cx="20467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Very</a:t>
            </a:r>
            <a:b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positive</a:t>
            </a:r>
            <a:endParaRPr lang="aa-ET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4227779" y="3861083"/>
            <a:ext cx="21301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Intermediate positive</a:t>
            </a:r>
            <a:endParaRPr lang="aa-ET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558592" y="3861084"/>
            <a:ext cx="20467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Slightly</a:t>
            </a:r>
            <a:b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positive</a:t>
            </a:r>
            <a:endParaRPr lang="aa-ET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65437" y="5306013"/>
            <a:ext cx="11651691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The slide bar offers </a:t>
            </a:r>
            <a:r>
              <a:rPr lang="en-US" sz="2800" b="1" dirty="0">
                <a:ea typeface="Calibri" panose="020F0502020204030204" pitchFamily="34" charset="0"/>
                <a:cs typeface="Times New Roman" panose="02020603050405020304" pitchFamily="18" charset="0"/>
              </a:rPr>
              <a:t>three strengths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800" dirty="0">
                <a:solidFill>
                  <a:srgbClr val="00CC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positive evaluation. </a:t>
            </a:r>
          </a:p>
          <a:p>
            <a:pPr algn="just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The thicker the border, the more positive the concept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weighs!</a:t>
            </a:r>
            <a:endParaRPr lang="aa-ET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52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1087</Words>
  <Application>Microsoft Office PowerPoint</Application>
  <PresentationFormat>Breitbild</PresentationFormat>
  <Paragraphs>95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Lisa Reuter</dc:creator>
  <cp:lastModifiedBy>Microsoft-Konto</cp:lastModifiedBy>
  <cp:revision>113</cp:revision>
  <dcterms:created xsi:type="dcterms:W3CDTF">2020-04-12T18:21:34Z</dcterms:created>
  <dcterms:modified xsi:type="dcterms:W3CDTF">2021-12-15T07:30:22Z</dcterms:modified>
</cp:coreProperties>
</file>