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83" r:id="rId3"/>
    <p:sldId id="310" r:id="rId4"/>
    <p:sldId id="301" r:id="rId5"/>
    <p:sldId id="31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Ko" initials="Tim Ko" lastIdx="1" clrIdx="0">
    <p:extLst>
      <p:ext uri="{19B8F6BF-5375-455C-9EA6-DF929625EA0E}">
        <p15:presenceInfo xmlns:p15="http://schemas.microsoft.com/office/powerpoint/2012/main" userId="Tim 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6" autoAdjust="0"/>
    <p:restoredTop sz="94246" autoAdjust="0"/>
  </p:normalViewPr>
  <p:slideViewPr>
    <p:cSldViewPr snapToGrid="0">
      <p:cViewPr varScale="1">
        <p:scale>
          <a:sx n="82" d="100"/>
          <a:sy n="82" d="100"/>
        </p:scale>
        <p:origin x="176" y="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7909C-444F-4175-AB98-2EFB576E31A2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0BD0E-9443-447A-B3F9-59B0297E34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71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BC597-7DEC-48E4-BA3E-2620EE00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15CE82-5D0C-40BE-80F8-AB6B13E08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BD15E8-F06F-4FC8-8475-087DE8AA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C24C-7FB7-42F7-B0AA-DF2982399B75}" type="datetime1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16C970-2BF6-491C-9436-720EF263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5E093-0327-4C95-B8BF-EB6051AD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09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F5D18-E726-49AE-B908-5C1DC958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5A2D47-46E9-4F03-9C9B-E6CAB2A49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21FE7-D5D4-4AEB-990E-2E4B722D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C97B-A8D2-4214-899C-7D170932CC26}" type="datetime1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C0D72-24E9-45AF-9BED-EFA2DD70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969B6F-3593-4DC5-858A-6209AF7A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81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DD574F-2921-4404-81C3-DB6B61E91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E17F9B-7040-4FBB-B1D6-E4BADC99A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4BF27-4617-4711-AB69-852A5683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BC19-122B-4CDD-994D-F2833094EF2E}" type="datetime1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12FD6-E6DD-41F1-A8F7-31728F9F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15FEDA-7863-4450-BCCC-0EDECDDF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5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952BB-8289-4D58-ADA1-32D1FBBF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D40865-BC5A-4138-B3B3-4033CEEB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40A4F3-54DC-4A21-A799-DE5653C6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3D06-359F-4774-96E8-73359AEAD067}" type="datetime1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0EC01-6859-462C-AB60-67D43AC0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3D9E0-22CB-4559-A9A8-EB5CE768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74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667AD-8465-43AC-ACFF-AAA82387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CB812E-E722-4C7E-A2DA-98F2F482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3E217D-2ED8-4F4F-9F55-E4311AC4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15E1-8012-4F62-B9E1-17A6D4CC06DB}" type="datetime1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F04E4-3BE4-424C-9F25-61C668DA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6C209-2E5C-403A-865E-9318863C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0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CA63E-9E22-4269-A0A8-F764FE45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6E23C5-5F15-488C-9005-F9BC84255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AFCD32-E1F7-4C4A-BC33-C879BDAA5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0FA09E-84D1-4B77-85D0-B5C3E77C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3CC8-E211-4813-B1F5-95B2CF5E89E4}" type="datetime1">
              <a:rPr lang="de-DE" smtClean="0"/>
              <a:t>01.07.19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D25A9A-B48A-4DB9-9AF2-8ABB7127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8705B6-1087-4D29-9973-FB5A37AF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35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E87E8-CE90-4984-BDBE-D0E7111D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CF2B2B-CEC9-4B0E-8D95-F858DF90F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A22C89-9089-458A-B5B8-ADB8CFF69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592752-13A5-44DB-A8CE-4B6BEFC5E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AED3C9-8D63-4D4F-8EAB-67B73248D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8809D6-4A7F-47F1-BFCD-B7B5F091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EF45-DE02-4B4F-B45A-569FA5A55C3B}" type="datetime1">
              <a:rPr lang="de-DE" smtClean="0"/>
              <a:t>01.07.19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C25E5B-9323-4FC7-88AA-2D3AE2D0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2E4101-1568-44F5-859F-A8F838B0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08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BF43B-8CA8-4ABD-B1F6-6E30720D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7C6A9B-1A5E-4DF6-A9D0-FEAF6A2D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62E5-C7B0-4BC9-BEB2-57F49C8C0697}" type="datetime1">
              <a:rPr lang="de-DE" smtClean="0"/>
              <a:t>01.07.19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2C797F-3AE9-490C-B3D5-90A25395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3DE4C9-473F-4FAC-8B77-BE25EC73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7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73BE1E-EAF2-4FD8-9559-2E7952B4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38D1-7E45-4DFE-AEF6-28AAD350A8A6}" type="datetime1">
              <a:rPr lang="de-DE" smtClean="0"/>
              <a:t>01.07.19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587B6C-8B47-4E5A-B34B-CD7D0154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869F9D-AEB0-422E-9686-C05DEC9D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24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99441-8097-4C52-B4AB-2D28E9CE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297DA6-9D0B-46AC-8F34-76CBF751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FBAFAE-2108-414F-85A5-14BF6A8B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67FA8D-BFFB-43EB-BF20-C914BE87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1760-DA1C-401D-8BAE-12D988FAD043}" type="datetime1">
              <a:rPr lang="de-DE" smtClean="0"/>
              <a:t>01.07.19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E8EEA9-F898-49FB-9588-4EECB9A2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5E4A11-BF39-42D3-996A-FA9896D4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63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8BCBC-520A-44BA-85EA-DAF3B2B8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F16960-E490-4BF7-A61B-F6435402C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307146-74A6-4DDD-9187-7A71810D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45113F-9CBE-48EB-AA54-B07B142A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807F-8B17-46C2-BCB5-191E93B8BA4C}" type="datetime1">
              <a:rPr lang="de-DE" smtClean="0"/>
              <a:t>01.07.19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C2F488-16C4-4BE2-8504-27A1875A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087621-CCF8-4AB6-A71E-706CFEE6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56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9000"/>
                    </a14:imgEffect>
                    <a14:imgEffect>
                      <a14:colorTemperature colorTemp="7296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933F57-66B0-455E-B034-3DA12C5C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72133-A66F-490E-BA91-B0700F8B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F12BA-8B84-4D0F-AF53-E92B0705E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4F030-1F1D-4163-9886-EA23F5B2F7E4}" type="datetime1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C7B912-2AF5-49E8-B4DB-0BC544BD0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0B9C91-762C-44FC-9346-6EB20742A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8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000"/>
                    </a14:imgEffect>
                    <a14:imgEffect>
                      <a14:colorTemperature colorTemp="7296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114A1-F7DB-4C65-8673-5B98261E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755" y="646981"/>
            <a:ext cx="10746658" cy="30700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3100" b="1" dirty="0">
                <a:solidFill>
                  <a:schemeClr val="tx2">
                    <a:lumMod val="50000"/>
                  </a:schemeClr>
                </a:solidFill>
                <a:latin typeface="Source Sans Pro"/>
                <a:ea typeface="DengXian Light" panose="020B0503020204020204" pitchFamily="2" charset="-122"/>
                <a:cs typeface="Times New Roman" panose="02020603050405020304" pitchFamily="18" charset="0"/>
              </a:rPr>
              <a:t>Nichtlineare Modellierung in den </a:t>
            </a:r>
            <a:br>
              <a:rPr lang="de-DE" sz="3100" b="1" dirty="0">
                <a:solidFill>
                  <a:schemeClr val="tx2">
                    <a:lumMod val="50000"/>
                  </a:schemeClr>
                </a:solidFill>
                <a:latin typeface="Source Sans Pro"/>
                <a:ea typeface="DengXian Light" panose="020B0503020204020204" pitchFamily="2" charset="-122"/>
                <a:cs typeface="Times New Roman" panose="02020603050405020304" pitchFamily="18" charset="0"/>
              </a:rPr>
            </a:br>
            <a:r>
              <a:rPr lang="de-DE" sz="3100" b="1" dirty="0">
                <a:solidFill>
                  <a:schemeClr val="tx2">
                    <a:lumMod val="50000"/>
                  </a:schemeClr>
                </a:solidFill>
                <a:latin typeface="Source Sans Pro"/>
                <a:ea typeface="DengXian Light" panose="020B0503020204020204" pitchFamily="2" charset="-122"/>
                <a:cs typeface="Times New Roman" panose="02020603050405020304" pitchFamily="18" charset="0"/>
              </a:rPr>
              <a:t>Naturwissenschaften: </a:t>
            </a:r>
            <a:br>
              <a:rPr lang="de-DE" sz="3100" b="1" dirty="0">
                <a:solidFill>
                  <a:schemeClr val="tx2">
                    <a:lumMod val="50000"/>
                  </a:schemeClr>
                </a:solidFill>
                <a:latin typeface="Source Sans Pro"/>
                <a:ea typeface="DengXian Light" panose="020B0503020204020204" pitchFamily="2" charset="-122"/>
                <a:cs typeface="Times New Roman" panose="02020603050405020304" pitchFamily="18" charset="0"/>
              </a:rPr>
            </a:br>
            <a:br>
              <a:rPr lang="de-DE" sz="2200" b="1" dirty="0">
                <a:solidFill>
                  <a:schemeClr val="tx2">
                    <a:lumMod val="50000"/>
                  </a:schemeClr>
                </a:solidFill>
                <a:latin typeface="Source Sans Pro"/>
                <a:ea typeface="DengXian Light" panose="020B0503020204020204" pitchFamily="2" charset="-122"/>
                <a:cs typeface="Times New Roman" panose="02020603050405020304" pitchFamily="18" charset="0"/>
              </a:rPr>
            </a:br>
            <a:r>
              <a:rPr lang="de-DE" sz="6700" b="1" dirty="0">
                <a:solidFill>
                  <a:schemeClr val="tx2">
                    <a:lumMod val="50000"/>
                  </a:schemeClr>
                </a:solidFill>
                <a:latin typeface="Source Sans Pro"/>
                <a:ea typeface="DengXian Light" panose="020B0503020204020204" pitchFamily="2" charset="-122"/>
                <a:cs typeface="Times New Roman" panose="02020603050405020304" pitchFamily="18" charset="0"/>
              </a:rPr>
              <a:t>Elektrische Netzwerke</a:t>
            </a:r>
            <a:endParaRPr lang="de-DE" b="1" dirty="0">
              <a:solidFill>
                <a:schemeClr val="tx2">
                  <a:lumMod val="50000"/>
                </a:schemeClr>
              </a:solidFill>
              <a:latin typeface="Source Sans Pro"/>
              <a:ea typeface="DengXian Light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893B6C-EA8D-4046-B3C6-DA72DFCF6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0413" y="4454076"/>
            <a:ext cx="9144000" cy="1655762"/>
          </a:xfrm>
          <a:noFill/>
        </p:spPr>
        <p:txBody>
          <a:bodyPr>
            <a:normAutofit/>
          </a:bodyPr>
          <a:lstStyle/>
          <a:p>
            <a:pPr algn="r">
              <a:tabLst>
                <a:tab pos="7534275" algn="l"/>
              </a:tabLst>
            </a:pPr>
            <a:r>
              <a:rPr lang="de-DE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" panose="020B0604020202020204" pitchFamily="34" charset="0"/>
              </a:rPr>
              <a:t>Interdisziplinäres Praktikum, WWU Münster, SoSe19</a:t>
            </a:r>
          </a:p>
          <a:p>
            <a:pPr algn="r">
              <a:tabLst>
                <a:tab pos="7534275" algn="l"/>
              </a:tabLst>
            </a:pPr>
            <a:r>
              <a:rPr lang="de-DE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" panose="020B0604020202020204" pitchFamily="34" charset="0"/>
              </a:rPr>
              <a:t>Theoretische Physik</a:t>
            </a:r>
          </a:p>
          <a:p>
            <a:pPr algn="r">
              <a:tabLst>
                <a:tab pos="7534275" algn="l"/>
              </a:tabLst>
            </a:pPr>
            <a:r>
              <a:rPr lang="sv-SE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" panose="020B0604020202020204" pitchFamily="34" charset="0"/>
              </a:rPr>
              <a:t>Dr. Svetlana Gurevich, Fenna Stegemerten</a:t>
            </a:r>
            <a:endParaRPr lang="de-DE" sz="2000" dirty="0">
              <a:solidFill>
                <a:schemeClr val="tx2">
                  <a:lumMod val="60000"/>
                  <a:lumOff val="4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4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1AAFA96E-C4CF-47E3-87A3-4A00F1F88E77}"/>
              </a:ext>
            </a:extLst>
          </p:cNvPr>
          <p:cNvSpPr txBox="1">
            <a:spLocks/>
          </p:cNvSpPr>
          <p:nvPr/>
        </p:nvSpPr>
        <p:spPr>
          <a:xfrm>
            <a:off x="226142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Vergleich von Netzwerkkonzepten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8D21B4-2A35-4326-B117-0B88E43D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2</a:t>
            </a:fld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C9C08608-5312-D54B-9962-675DCAE155FC}"/>
              </a:ext>
            </a:extLst>
          </p:cNvPr>
          <p:cNvSpPr txBox="1">
            <a:spLocks/>
          </p:cNvSpPr>
          <p:nvPr/>
        </p:nvSpPr>
        <p:spPr>
          <a:xfrm>
            <a:off x="1099711" y="1606380"/>
            <a:ext cx="9700094" cy="3164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dirty="0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 Black" panose="020B0803030403020204" pitchFamily="34" charset="0"/>
              </a:rPr>
              <a:t>Was war der letzte Stand?</a:t>
            </a:r>
          </a:p>
        </p:txBody>
      </p:sp>
    </p:spTree>
    <p:extLst>
      <p:ext uri="{BB962C8B-B14F-4D97-AF65-F5344CB8AC3E}">
        <p14:creationId xmlns:p14="http://schemas.microsoft.com/office/powerpoint/2010/main" val="87492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F2949-02E3-FC4E-8365-3A342CAE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3</a:t>
            </a:fld>
            <a:endParaRPr lang="de-DE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CE192F11-62F9-194D-8DCB-C499C83A6834}"/>
              </a:ext>
            </a:extLst>
          </p:cNvPr>
          <p:cNvSpPr/>
          <p:nvPr/>
        </p:nvSpPr>
        <p:spPr>
          <a:xfrm>
            <a:off x="4507842" y="5528266"/>
            <a:ext cx="2263551" cy="644577"/>
          </a:xfrm>
          <a:prstGeom prst="roundRect">
            <a:avLst/>
          </a:prstGeom>
          <a:solidFill>
            <a:schemeClr val="bg2">
              <a:alpha val="53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Kuramoto</a:t>
            </a:r>
            <a:r>
              <a:rPr lang="de-DE" b="1" dirty="0"/>
              <a:t>-Modell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DB6AEB80-EDD6-8A48-9F8D-258667B7CC59}"/>
              </a:ext>
            </a:extLst>
          </p:cNvPr>
          <p:cNvSpPr/>
          <p:nvPr/>
        </p:nvSpPr>
        <p:spPr>
          <a:xfrm>
            <a:off x="4611658" y="2142225"/>
            <a:ext cx="2092992" cy="644577"/>
          </a:xfrm>
          <a:prstGeom prst="roundRect">
            <a:avLst/>
          </a:prstGeom>
          <a:solidFill>
            <a:schemeClr val="bg2">
              <a:alpha val="53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Runge-Kutta-4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FA09AF9D-15E7-BE4D-88FE-755F62D16028}"/>
              </a:ext>
            </a:extLst>
          </p:cNvPr>
          <p:cNvSpPr/>
          <p:nvPr/>
        </p:nvSpPr>
        <p:spPr>
          <a:xfrm>
            <a:off x="4593123" y="456443"/>
            <a:ext cx="2130062" cy="644577"/>
          </a:xfrm>
          <a:prstGeom prst="roundRect">
            <a:avLst/>
          </a:prstGeom>
          <a:solidFill>
            <a:schemeClr val="bg2">
              <a:alpha val="53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Synchronisation</a:t>
            </a: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BB51CB6B-1FA3-8D48-883E-64CAEF64A250}"/>
              </a:ext>
            </a:extLst>
          </p:cNvPr>
          <p:cNvSpPr/>
          <p:nvPr/>
        </p:nvSpPr>
        <p:spPr>
          <a:xfrm>
            <a:off x="7115009" y="5689409"/>
            <a:ext cx="2149796" cy="322289"/>
          </a:xfrm>
          <a:prstGeom prst="roundRect">
            <a:avLst/>
          </a:prstGeom>
          <a:solidFill>
            <a:schemeClr val="bg2">
              <a:alpha val="53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“</a:t>
            </a:r>
            <a:r>
              <a:rPr lang="de-DE" b="1" dirty="0" err="1"/>
              <a:t>Mean</a:t>
            </a:r>
            <a:r>
              <a:rPr lang="de-DE" b="1" dirty="0"/>
              <a:t> Field“ Fall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A4038577-1ABE-234C-BD60-DBBF42E6F32F}"/>
              </a:ext>
            </a:extLst>
          </p:cNvPr>
          <p:cNvSpPr/>
          <p:nvPr/>
        </p:nvSpPr>
        <p:spPr>
          <a:xfrm>
            <a:off x="4593123" y="3870840"/>
            <a:ext cx="2092992" cy="644577"/>
          </a:xfrm>
          <a:prstGeom prst="roundRect">
            <a:avLst/>
          </a:prstGeom>
          <a:solidFill>
            <a:schemeClr val="bg2">
              <a:alpha val="53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Graphentheorie</a:t>
            </a:r>
          </a:p>
        </p:txBody>
      </p:sp>
      <p:sp>
        <p:nvSpPr>
          <p:cNvPr id="21" name="Pfeil nach unten 20">
            <a:extLst>
              <a:ext uri="{FF2B5EF4-FFF2-40B4-BE49-F238E27FC236}">
                <a16:creationId xmlns:a16="http://schemas.microsoft.com/office/drawing/2014/main" id="{BE44F951-CFB6-AB47-9141-4C3EB3F6FB07}"/>
              </a:ext>
            </a:extLst>
          </p:cNvPr>
          <p:cNvSpPr/>
          <p:nvPr/>
        </p:nvSpPr>
        <p:spPr>
          <a:xfrm>
            <a:off x="5347734" y="1173903"/>
            <a:ext cx="620843" cy="852606"/>
          </a:xfrm>
          <a:prstGeom prst="down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unten 21">
            <a:extLst>
              <a:ext uri="{FF2B5EF4-FFF2-40B4-BE49-F238E27FC236}">
                <a16:creationId xmlns:a16="http://schemas.microsoft.com/office/drawing/2014/main" id="{8D448BBD-BCA1-A44F-9F36-2D91B2B5FD52}"/>
              </a:ext>
            </a:extLst>
          </p:cNvPr>
          <p:cNvSpPr/>
          <p:nvPr/>
        </p:nvSpPr>
        <p:spPr>
          <a:xfrm>
            <a:off x="5347734" y="2902518"/>
            <a:ext cx="620843" cy="852606"/>
          </a:xfrm>
          <a:prstGeom prst="down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unten 22">
            <a:extLst>
              <a:ext uri="{FF2B5EF4-FFF2-40B4-BE49-F238E27FC236}">
                <a16:creationId xmlns:a16="http://schemas.microsoft.com/office/drawing/2014/main" id="{2C279C34-A4BB-9E4F-9EA0-7A71A5BB565A}"/>
              </a:ext>
            </a:extLst>
          </p:cNvPr>
          <p:cNvSpPr/>
          <p:nvPr/>
        </p:nvSpPr>
        <p:spPr>
          <a:xfrm>
            <a:off x="5329197" y="4571028"/>
            <a:ext cx="620843" cy="852606"/>
          </a:xfrm>
          <a:prstGeom prst="down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Abgerundetes Rechteck 24">
                <a:extLst>
                  <a:ext uri="{FF2B5EF4-FFF2-40B4-BE49-F238E27FC236}">
                    <a16:creationId xmlns:a16="http://schemas.microsoft.com/office/drawing/2014/main" id="{30E91E35-CACB-6842-8D24-7706F8C3FCB3}"/>
                  </a:ext>
                </a:extLst>
              </p:cNvPr>
              <p:cNvSpPr/>
              <p:nvPr/>
            </p:nvSpPr>
            <p:spPr>
              <a:xfrm>
                <a:off x="1330615" y="5534578"/>
                <a:ext cx="2833611" cy="638265"/>
              </a:xfrm>
              <a:prstGeom prst="roundRect">
                <a:avLst/>
              </a:prstGeom>
              <a:solidFill>
                <a:schemeClr val="bg2">
                  <a:alpha val="53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𝒌𝒓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𝒔𝒊𝒏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b="1" dirty="0"/>
                  <a:t>)</a:t>
                </a:r>
              </a:p>
            </p:txBody>
          </p:sp>
        </mc:Choice>
        <mc:Fallback>
          <p:sp>
            <p:nvSpPr>
              <p:cNvPr id="25" name="Abgerundetes Rechteck 24">
                <a:extLst>
                  <a:ext uri="{FF2B5EF4-FFF2-40B4-BE49-F238E27FC236}">
                    <a16:creationId xmlns:a16="http://schemas.microsoft.com/office/drawing/2014/main" id="{30E91E35-CACB-6842-8D24-7706F8C3F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615" y="5534578"/>
                <a:ext cx="2833611" cy="63826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03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D320EF-253D-8049-8839-9DAAF3FA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4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F5A6DEB-1630-E04D-AF79-BAC53610986E}"/>
              </a:ext>
            </a:extLst>
          </p:cNvPr>
          <p:cNvSpPr txBox="1">
            <a:spLocks/>
          </p:cNvSpPr>
          <p:nvPr/>
        </p:nvSpPr>
        <p:spPr>
          <a:xfrm>
            <a:off x="2176343" y="173543"/>
            <a:ext cx="7599446" cy="10626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 Black" panose="020B0803030403020204" pitchFamily="34" charset="0"/>
              </a:rPr>
              <a:t>Erweiterung des </a:t>
            </a:r>
            <a:r>
              <a:rPr lang="de-DE" sz="3200" b="1" dirty="0" err="1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 Black" panose="020B0803030403020204" pitchFamily="34" charset="0"/>
              </a:rPr>
              <a:t>Kuramoto</a:t>
            </a:r>
            <a:r>
              <a:rPr lang="de-DE" sz="3200" b="1" dirty="0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 Black" panose="020B0803030403020204" pitchFamily="34" charset="0"/>
              </a:rPr>
              <a:t>-Modells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Abgerundetes Rechteck 5">
                <a:extLst>
                  <a:ext uri="{FF2B5EF4-FFF2-40B4-BE49-F238E27FC236}">
                    <a16:creationId xmlns:a16="http://schemas.microsoft.com/office/drawing/2014/main" id="{42EE332A-86B6-8948-AEF6-AFD2BF8BEBDF}"/>
                  </a:ext>
                </a:extLst>
              </p:cNvPr>
              <p:cNvSpPr/>
              <p:nvPr/>
            </p:nvSpPr>
            <p:spPr>
              <a:xfrm>
                <a:off x="4165236" y="1158298"/>
                <a:ext cx="3504957" cy="644577"/>
              </a:xfrm>
              <a:prstGeom prst="roundRect">
                <a:avLst/>
              </a:prstGeom>
              <a:solidFill>
                <a:schemeClr val="bg2">
                  <a:alpha val="53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Energieerhaltung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𝒕𝒓𝒂𝒏𝒔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𝒂𝒄𝒄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𝒅𝒊𝒔𝒔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6" name="Abgerundetes Rechteck 5">
                <a:extLst>
                  <a:ext uri="{FF2B5EF4-FFF2-40B4-BE49-F238E27FC236}">
                    <a16:creationId xmlns:a16="http://schemas.microsoft.com/office/drawing/2014/main" id="{42EE332A-86B6-8948-AEF6-AFD2BF8BE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36" y="1158298"/>
                <a:ext cx="3504957" cy="644577"/>
              </a:xfrm>
              <a:prstGeom prst="roundRect">
                <a:avLst/>
              </a:prstGeom>
              <a:blipFill>
                <a:blip r:embed="rId2"/>
                <a:stretch>
                  <a:fillRect t="-3774" b="-3774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Abgerundetes Rechteck 6">
                <a:extLst>
                  <a:ext uri="{FF2B5EF4-FFF2-40B4-BE49-F238E27FC236}">
                    <a16:creationId xmlns:a16="http://schemas.microsoft.com/office/drawing/2014/main" id="{0B10B9FC-26AF-C54B-89F0-7EB536A10C41}"/>
                  </a:ext>
                </a:extLst>
              </p:cNvPr>
              <p:cNvSpPr/>
              <p:nvPr/>
            </p:nvSpPr>
            <p:spPr>
              <a:xfrm>
                <a:off x="160639" y="2413944"/>
                <a:ext cx="3768810" cy="1209801"/>
              </a:xfrm>
              <a:prstGeom prst="roundRect">
                <a:avLst/>
              </a:prstGeom>
              <a:solidFill>
                <a:schemeClr val="bg2">
                  <a:alpha val="53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Austauschterm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𝒕𝒓𝒂𝒏𝒔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7" name="Abgerundetes Rechteck 6">
                <a:extLst>
                  <a:ext uri="{FF2B5EF4-FFF2-40B4-BE49-F238E27FC236}">
                    <a16:creationId xmlns:a16="http://schemas.microsoft.com/office/drawing/2014/main" id="{0B10B9FC-26AF-C54B-89F0-7EB536A10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39" y="2413944"/>
                <a:ext cx="3768810" cy="1209801"/>
              </a:xfrm>
              <a:prstGeom prst="roundRect">
                <a:avLst/>
              </a:prstGeom>
              <a:blipFill>
                <a:blip r:embed="rId3"/>
                <a:stretch>
                  <a:fillRect t="-46392" b="-10000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Abgerundetes Rechteck 7">
                <a:extLst>
                  <a:ext uri="{FF2B5EF4-FFF2-40B4-BE49-F238E27FC236}">
                    <a16:creationId xmlns:a16="http://schemas.microsoft.com/office/drawing/2014/main" id="{3C32C055-1E59-B841-B2F1-1EF6698C45B7}"/>
                  </a:ext>
                </a:extLst>
              </p:cNvPr>
              <p:cNvSpPr/>
              <p:nvPr/>
            </p:nvSpPr>
            <p:spPr>
              <a:xfrm>
                <a:off x="4490916" y="2404314"/>
                <a:ext cx="2970299" cy="1090484"/>
              </a:xfrm>
              <a:prstGeom prst="roundRect">
                <a:avLst/>
              </a:prstGeom>
              <a:solidFill>
                <a:schemeClr val="bg2">
                  <a:alpha val="53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Trägheitsterm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𝒂𝒄𝒄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f>
                        <m:fPr>
                          <m:ctrlP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sSup>
                        <m:sSupPr>
                          <m:ctrlP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DE" b="1" dirty="0"/>
                            <m:t>)</m:t>
                          </m:r>
                        </m:e>
                        <m:sup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8" name="Abgerundetes Rechteck 7">
                <a:extLst>
                  <a:ext uri="{FF2B5EF4-FFF2-40B4-BE49-F238E27FC236}">
                    <a16:creationId xmlns:a16="http://schemas.microsoft.com/office/drawing/2014/main" id="{3C32C055-1E59-B841-B2F1-1EF6698C4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916" y="2404314"/>
                <a:ext cx="2970299" cy="109048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Abgerundetes Rechteck 8">
                <a:extLst>
                  <a:ext uri="{FF2B5EF4-FFF2-40B4-BE49-F238E27FC236}">
                    <a16:creationId xmlns:a16="http://schemas.microsoft.com/office/drawing/2014/main" id="{D51EE1BA-AA0A-CF49-80CD-0CAEA2446087}"/>
                  </a:ext>
                </a:extLst>
              </p:cNvPr>
              <p:cNvSpPr/>
              <p:nvPr/>
            </p:nvSpPr>
            <p:spPr>
              <a:xfrm>
                <a:off x="8122406" y="2375367"/>
                <a:ext cx="2819474" cy="1101831"/>
              </a:xfrm>
              <a:prstGeom prst="roundRect">
                <a:avLst/>
              </a:prstGeom>
              <a:solidFill>
                <a:schemeClr val="bg2">
                  <a:alpha val="53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Dissipation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𝒅𝒊𝒔𝒔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sSup>
                        <m:sSupPr>
                          <m:ctrlP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de-D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acc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</m:e>
                        <m:sup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9" name="Abgerundetes Rechteck 8">
                <a:extLst>
                  <a:ext uri="{FF2B5EF4-FFF2-40B4-BE49-F238E27FC236}">
                    <a16:creationId xmlns:a16="http://schemas.microsoft.com/office/drawing/2014/main" id="{D51EE1BA-AA0A-CF49-80CD-0CAEA2446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406" y="2375367"/>
                <a:ext cx="2819474" cy="110183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Abgerundetes Rechteck 9">
                <a:extLst>
                  <a:ext uri="{FF2B5EF4-FFF2-40B4-BE49-F238E27FC236}">
                    <a16:creationId xmlns:a16="http://schemas.microsoft.com/office/drawing/2014/main" id="{1416B1E4-700E-E745-B6E8-D8D2A4255F74}"/>
                  </a:ext>
                </a:extLst>
              </p:cNvPr>
              <p:cNvSpPr/>
              <p:nvPr/>
            </p:nvSpPr>
            <p:spPr>
              <a:xfrm>
                <a:off x="3230360" y="5321887"/>
                <a:ext cx="5493510" cy="1262405"/>
              </a:xfrm>
              <a:prstGeom prst="roundRect">
                <a:avLst/>
              </a:prstGeom>
              <a:solidFill>
                <a:schemeClr val="bg2">
                  <a:alpha val="53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Erweitertes </a:t>
                </a:r>
                <a:r>
                  <a:rPr lang="de-DE" b="1" dirty="0" err="1"/>
                  <a:t>Kuramoto</a:t>
                </a:r>
                <a:r>
                  <a:rPr lang="de-DE" b="1" dirty="0"/>
                  <a:t>-Modell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𝜿</m:t>
                              </m:r>
                            </m:e>
                            <m:sub>
                              <m:r>
                                <a:rPr lang="de-DE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1" i="1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10" name="Abgerundetes Rechteck 9">
                <a:extLst>
                  <a:ext uri="{FF2B5EF4-FFF2-40B4-BE49-F238E27FC236}">
                    <a16:creationId xmlns:a16="http://schemas.microsoft.com/office/drawing/2014/main" id="{1416B1E4-700E-E745-B6E8-D8D2A4255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360" y="5321887"/>
                <a:ext cx="5493510" cy="1262405"/>
              </a:xfrm>
              <a:prstGeom prst="roundRect">
                <a:avLst/>
              </a:prstGeom>
              <a:blipFill>
                <a:blip r:embed="rId6"/>
                <a:stretch>
                  <a:fillRect t="-42574" b="-93069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2AABA43C-B020-0142-AA83-6EEE363EA65D}"/>
              </a:ext>
            </a:extLst>
          </p:cNvPr>
          <p:cNvSpPr/>
          <p:nvPr/>
        </p:nvSpPr>
        <p:spPr>
          <a:xfrm>
            <a:off x="4848874" y="4350385"/>
            <a:ext cx="2254384" cy="324296"/>
          </a:xfrm>
          <a:prstGeom prst="roundRect">
            <a:avLst/>
          </a:prstGeom>
          <a:solidFill>
            <a:schemeClr val="bg2">
              <a:alpha val="53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Kuramoto</a:t>
            </a:r>
            <a:r>
              <a:rPr lang="de-DE" b="1" dirty="0"/>
              <a:t>-Modell</a:t>
            </a:r>
          </a:p>
        </p:txBody>
      </p:sp>
      <p:sp>
        <p:nvSpPr>
          <p:cNvPr id="12" name="Pfeil nach unten 11">
            <a:extLst>
              <a:ext uri="{FF2B5EF4-FFF2-40B4-BE49-F238E27FC236}">
                <a16:creationId xmlns:a16="http://schemas.microsoft.com/office/drawing/2014/main" id="{08B5687D-4729-4949-94AD-73B39CF98E0B}"/>
              </a:ext>
            </a:extLst>
          </p:cNvPr>
          <p:cNvSpPr/>
          <p:nvPr/>
        </p:nvSpPr>
        <p:spPr>
          <a:xfrm>
            <a:off x="5670225" y="4764943"/>
            <a:ext cx="620843" cy="446634"/>
          </a:xfrm>
          <a:prstGeom prst="down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>
            <a:extLst>
              <a:ext uri="{FF2B5EF4-FFF2-40B4-BE49-F238E27FC236}">
                <a16:creationId xmlns:a16="http://schemas.microsoft.com/office/drawing/2014/main" id="{E1CD4D10-CC07-4240-99C2-DEEF55F6A8D3}"/>
              </a:ext>
            </a:extLst>
          </p:cNvPr>
          <p:cNvSpPr/>
          <p:nvPr/>
        </p:nvSpPr>
        <p:spPr>
          <a:xfrm rot="18505502">
            <a:off x="4111016" y="3354635"/>
            <a:ext cx="620843" cy="1111077"/>
          </a:xfrm>
          <a:prstGeom prst="down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unten 14">
            <a:extLst>
              <a:ext uri="{FF2B5EF4-FFF2-40B4-BE49-F238E27FC236}">
                <a16:creationId xmlns:a16="http://schemas.microsoft.com/office/drawing/2014/main" id="{3960A476-F906-DA4E-AD99-4B75B887A574}"/>
              </a:ext>
            </a:extLst>
          </p:cNvPr>
          <p:cNvSpPr/>
          <p:nvPr/>
        </p:nvSpPr>
        <p:spPr>
          <a:xfrm>
            <a:off x="5670224" y="3555857"/>
            <a:ext cx="620843" cy="704266"/>
          </a:xfrm>
          <a:prstGeom prst="down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unten 15">
            <a:extLst>
              <a:ext uri="{FF2B5EF4-FFF2-40B4-BE49-F238E27FC236}">
                <a16:creationId xmlns:a16="http://schemas.microsoft.com/office/drawing/2014/main" id="{A09C1CD7-C716-3645-A5AF-F4AF4F94ECE1}"/>
              </a:ext>
            </a:extLst>
          </p:cNvPr>
          <p:cNvSpPr/>
          <p:nvPr/>
        </p:nvSpPr>
        <p:spPr>
          <a:xfrm rot="3115930">
            <a:off x="7359772" y="3344874"/>
            <a:ext cx="620843" cy="1154053"/>
          </a:xfrm>
          <a:prstGeom prst="down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>
            <a:extLst>
              <a:ext uri="{FF2B5EF4-FFF2-40B4-BE49-F238E27FC236}">
                <a16:creationId xmlns:a16="http://schemas.microsoft.com/office/drawing/2014/main" id="{A61E8B9D-1BD4-F94D-8E9A-AD606B4AE8E0}"/>
              </a:ext>
            </a:extLst>
          </p:cNvPr>
          <p:cNvSpPr/>
          <p:nvPr/>
        </p:nvSpPr>
        <p:spPr>
          <a:xfrm>
            <a:off x="5670224" y="1879342"/>
            <a:ext cx="620843" cy="494271"/>
          </a:xfrm>
          <a:prstGeom prst="down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unten 17">
            <a:extLst>
              <a:ext uri="{FF2B5EF4-FFF2-40B4-BE49-F238E27FC236}">
                <a16:creationId xmlns:a16="http://schemas.microsoft.com/office/drawing/2014/main" id="{10B50759-C473-9A49-987A-F1D40EBA6282}"/>
              </a:ext>
            </a:extLst>
          </p:cNvPr>
          <p:cNvSpPr/>
          <p:nvPr/>
        </p:nvSpPr>
        <p:spPr>
          <a:xfrm rot="3115930">
            <a:off x="3570862" y="1724529"/>
            <a:ext cx="620843" cy="655133"/>
          </a:xfrm>
          <a:prstGeom prst="down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unten 18">
            <a:extLst>
              <a:ext uri="{FF2B5EF4-FFF2-40B4-BE49-F238E27FC236}">
                <a16:creationId xmlns:a16="http://schemas.microsoft.com/office/drawing/2014/main" id="{09F0BBF3-2F14-5141-B077-38AE1B9D8AAE}"/>
              </a:ext>
            </a:extLst>
          </p:cNvPr>
          <p:cNvSpPr/>
          <p:nvPr/>
        </p:nvSpPr>
        <p:spPr>
          <a:xfrm rot="18505502">
            <a:off x="7658209" y="1723251"/>
            <a:ext cx="620843" cy="685137"/>
          </a:xfrm>
          <a:prstGeom prst="down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Abgerundetes Rechteck 19">
                <a:extLst>
                  <a:ext uri="{FF2B5EF4-FFF2-40B4-BE49-F238E27FC236}">
                    <a16:creationId xmlns:a16="http://schemas.microsoft.com/office/drawing/2014/main" id="{2D57608A-ECD2-9E41-80C5-C54DF04FFED3}"/>
                  </a:ext>
                </a:extLst>
              </p:cNvPr>
              <p:cNvSpPr/>
              <p:nvPr/>
            </p:nvSpPr>
            <p:spPr>
              <a:xfrm>
                <a:off x="8835049" y="5497567"/>
                <a:ext cx="2607307" cy="683103"/>
              </a:xfrm>
              <a:prstGeom prst="roundRect">
                <a:avLst/>
              </a:prstGeom>
              <a:solidFill>
                <a:schemeClr val="bg2">
                  <a:alpha val="53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Bedingung: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  <m:r>
                      <a:rPr lang="de-DE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de-DE" b="1" dirty="0"/>
                  <a:t> </a:t>
                </a:r>
              </a:p>
            </p:txBody>
          </p:sp>
        </mc:Choice>
        <mc:Fallback>
          <p:sp>
            <p:nvSpPr>
              <p:cNvPr id="20" name="Abgerundetes Rechteck 19">
                <a:extLst>
                  <a:ext uri="{FF2B5EF4-FFF2-40B4-BE49-F238E27FC236}">
                    <a16:creationId xmlns:a16="http://schemas.microsoft.com/office/drawing/2014/main" id="{2D57608A-ECD2-9E41-80C5-C54DF04FF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049" y="5497567"/>
                <a:ext cx="2607307" cy="683103"/>
              </a:xfrm>
              <a:prstGeom prst="roundRect">
                <a:avLst/>
              </a:prstGeom>
              <a:blipFill>
                <a:blip r:embed="rId7"/>
                <a:stretch>
                  <a:fillRect t="-19643" b="-82143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60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1AAFA96E-C4CF-47E3-87A3-4A00F1F88E77}"/>
              </a:ext>
            </a:extLst>
          </p:cNvPr>
          <p:cNvSpPr txBox="1">
            <a:spLocks/>
          </p:cNvSpPr>
          <p:nvPr/>
        </p:nvSpPr>
        <p:spPr>
          <a:xfrm>
            <a:off x="226142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Vergleich von Netzwerkkonzepten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8D21B4-2A35-4326-B117-0B88E43D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5</a:t>
            </a:fld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C9C08608-5312-D54B-9962-675DCAE155FC}"/>
              </a:ext>
            </a:extLst>
          </p:cNvPr>
          <p:cNvSpPr txBox="1">
            <a:spLocks/>
          </p:cNvSpPr>
          <p:nvPr/>
        </p:nvSpPr>
        <p:spPr>
          <a:xfrm>
            <a:off x="3231247" y="204247"/>
            <a:ext cx="5503214" cy="1044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 Black" panose="020B0803030403020204" pitchFamily="34" charset="0"/>
              </a:rPr>
              <a:t>Lösen der Differentialgleichung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Abgerundetes Rechteck 4">
                <a:extLst>
                  <a:ext uri="{FF2B5EF4-FFF2-40B4-BE49-F238E27FC236}">
                    <a16:creationId xmlns:a16="http://schemas.microsoft.com/office/drawing/2014/main" id="{75CE0C55-6992-8B4B-B292-783FAFD9B0F5}"/>
                  </a:ext>
                </a:extLst>
              </p:cNvPr>
              <p:cNvSpPr/>
              <p:nvPr/>
            </p:nvSpPr>
            <p:spPr>
              <a:xfrm>
                <a:off x="3089733" y="1417152"/>
                <a:ext cx="5493510" cy="1262405"/>
              </a:xfrm>
              <a:prstGeom prst="roundRect">
                <a:avLst/>
              </a:prstGeom>
              <a:solidFill>
                <a:schemeClr val="bg2">
                  <a:alpha val="53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𝜿</m:t>
                              </m:r>
                            </m:e>
                            <m:sub>
                              <m:r>
                                <a:rPr lang="de-DE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1" i="1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5" name="Abgerundetes Rechteck 4">
                <a:extLst>
                  <a:ext uri="{FF2B5EF4-FFF2-40B4-BE49-F238E27FC236}">
                    <a16:creationId xmlns:a16="http://schemas.microsoft.com/office/drawing/2014/main" id="{75CE0C55-6992-8B4B-B292-783FAFD9B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733" y="1417152"/>
                <a:ext cx="5493510" cy="1262405"/>
              </a:xfrm>
              <a:prstGeom prst="roundRect">
                <a:avLst/>
              </a:prstGeom>
              <a:blipFill>
                <a:blip r:embed="rId2"/>
                <a:stretch>
                  <a:fillRect t="-54455" b="-82178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feil nach unten 5">
            <a:extLst>
              <a:ext uri="{FF2B5EF4-FFF2-40B4-BE49-F238E27FC236}">
                <a16:creationId xmlns:a16="http://schemas.microsoft.com/office/drawing/2014/main" id="{0C356576-DF4A-B848-B2D9-B417CE7D8A3C}"/>
              </a:ext>
            </a:extLst>
          </p:cNvPr>
          <p:cNvSpPr/>
          <p:nvPr/>
        </p:nvSpPr>
        <p:spPr>
          <a:xfrm>
            <a:off x="5526066" y="2743678"/>
            <a:ext cx="620843" cy="1605899"/>
          </a:xfrm>
          <a:prstGeom prst="down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Abgerundetes Rechteck 6">
                <a:extLst>
                  <a:ext uri="{FF2B5EF4-FFF2-40B4-BE49-F238E27FC236}">
                    <a16:creationId xmlns:a16="http://schemas.microsoft.com/office/drawing/2014/main" id="{148B3678-D198-354B-8A91-B2358E8623DF}"/>
                  </a:ext>
                </a:extLst>
              </p:cNvPr>
              <p:cNvSpPr/>
              <p:nvPr/>
            </p:nvSpPr>
            <p:spPr>
              <a:xfrm>
                <a:off x="945706" y="4745826"/>
                <a:ext cx="2607307" cy="683103"/>
              </a:xfrm>
              <a:prstGeom prst="roundRect">
                <a:avLst/>
              </a:prstGeom>
              <a:solidFill>
                <a:schemeClr val="bg2">
                  <a:alpha val="53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7" name="Abgerundetes Rechteck 6">
                <a:extLst>
                  <a:ext uri="{FF2B5EF4-FFF2-40B4-BE49-F238E27FC236}">
                    <a16:creationId xmlns:a16="http://schemas.microsoft.com/office/drawing/2014/main" id="{148B3678-D198-354B-8A91-B2358E862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06" y="4745826"/>
                <a:ext cx="2607307" cy="68310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Abgerundetes Rechteck 9">
                <a:extLst>
                  <a:ext uri="{FF2B5EF4-FFF2-40B4-BE49-F238E27FC236}">
                    <a16:creationId xmlns:a16="http://schemas.microsoft.com/office/drawing/2014/main" id="{6E22CD03-070E-D44C-A344-2930BB10101F}"/>
                  </a:ext>
                </a:extLst>
              </p:cNvPr>
              <p:cNvSpPr/>
              <p:nvPr/>
            </p:nvSpPr>
            <p:spPr>
              <a:xfrm>
                <a:off x="3890295" y="4456176"/>
                <a:ext cx="4513227" cy="1262405"/>
              </a:xfrm>
              <a:prstGeom prst="roundRect">
                <a:avLst/>
              </a:prstGeom>
              <a:solidFill>
                <a:schemeClr val="bg2">
                  <a:alpha val="53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𝜿</m:t>
                              </m:r>
                            </m:e>
                            <m:sub>
                              <m:r>
                                <a:rPr lang="de-DE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1" i="1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10" name="Abgerundetes Rechteck 9">
                <a:extLst>
                  <a:ext uri="{FF2B5EF4-FFF2-40B4-BE49-F238E27FC236}">
                    <a16:creationId xmlns:a16="http://schemas.microsoft.com/office/drawing/2014/main" id="{6E22CD03-070E-D44C-A344-2930BB101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295" y="4456176"/>
                <a:ext cx="4513227" cy="1262405"/>
              </a:xfrm>
              <a:prstGeom prst="roundRect">
                <a:avLst/>
              </a:prstGeom>
              <a:blipFill>
                <a:blip r:embed="rId4"/>
                <a:stretch>
                  <a:fillRect t="-53465" b="-82178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feil nach unten 10">
            <a:extLst>
              <a:ext uri="{FF2B5EF4-FFF2-40B4-BE49-F238E27FC236}">
                <a16:creationId xmlns:a16="http://schemas.microsoft.com/office/drawing/2014/main" id="{5DD4832A-662A-5A4C-A319-8C04BFD7ABBB}"/>
              </a:ext>
            </a:extLst>
          </p:cNvPr>
          <p:cNvSpPr/>
          <p:nvPr/>
        </p:nvSpPr>
        <p:spPr>
          <a:xfrm rot="16200000">
            <a:off x="8979578" y="1492815"/>
            <a:ext cx="620843" cy="1111077"/>
          </a:xfrm>
          <a:prstGeom prst="down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3BD1C0D8-D361-9143-BAD1-041E3021A5AF}"/>
              </a:ext>
            </a:extLst>
          </p:cNvPr>
          <p:cNvSpPr/>
          <p:nvPr/>
        </p:nvSpPr>
        <p:spPr>
          <a:xfrm>
            <a:off x="9982200" y="1737932"/>
            <a:ext cx="1264539" cy="699781"/>
          </a:xfrm>
          <a:prstGeom prst="roundRect">
            <a:avLst/>
          </a:prstGeom>
          <a:solidFill>
            <a:schemeClr val="bg2">
              <a:alpha val="53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Nicht lösbar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FDBB7214-8A9E-5A4F-8CDD-232914468F13}"/>
              </a:ext>
            </a:extLst>
          </p:cNvPr>
          <p:cNvSpPr/>
          <p:nvPr/>
        </p:nvSpPr>
        <p:spPr>
          <a:xfrm>
            <a:off x="6146909" y="3057377"/>
            <a:ext cx="2296885" cy="699078"/>
          </a:xfrm>
          <a:prstGeom prst="roundRect">
            <a:avLst/>
          </a:prstGeom>
          <a:solidFill>
            <a:schemeClr val="bg2">
              <a:alpha val="53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Aufteilen in 2 </a:t>
            </a:r>
            <a:r>
              <a:rPr lang="de-DE" b="1" dirty="0" err="1"/>
              <a:t>DGL‘s</a:t>
            </a:r>
            <a:r>
              <a:rPr lang="de-DE" b="1" dirty="0"/>
              <a:t> 1. Ordnung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FE69ACEA-6CBA-5C43-8619-1CD9F77D5C79}"/>
              </a:ext>
            </a:extLst>
          </p:cNvPr>
          <p:cNvSpPr/>
          <p:nvPr/>
        </p:nvSpPr>
        <p:spPr>
          <a:xfrm>
            <a:off x="9078086" y="4639227"/>
            <a:ext cx="2623762" cy="896305"/>
          </a:xfrm>
          <a:prstGeom prst="roundRect">
            <a:avLst/>
          </a:prstGeom>
          <a:solidFill>
            <a:schemeClr val="bg2">
              <a:alpha val="53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Vergleich mit „Räuber-Beute-Modell“</a:t>
            </a:r>
          </a:p>
        </p:txBody>
      </p:sp>
      <p:sp>
        <p:nvSpPr>
          <p:cNvPr id="15" name="Pfeil nach unten 14">
            <a:extLst>
              <a:ext uri="{FF2B5EF4-FFF2-40B4-BE49-F238E27FC236}">
                <a16:creationId xmlns:a16="http://schemas.microsoft.com/office/drawing/2014/main" id="{2B06DF08-E8F6-C142-B27B-A3B38FD01641}"/>
              </a:ext>
            </a:extLst>
          </p:cNvPr>
          <p:cNvSpPr/>
          <p:nvPr/>
        </p:nvSpPr>
        <p:spPr>
          <a:xfrm rot="16200000">
            <a:off x="8506785" y="4802222"/>
            <a:ext cx="545373" cy="494843"/>
          </a:xfrm>
          <a:prstGeom prst="down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86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150</Words>
  <Application>Microsoft Macintosh PowerPoint</Application>
  <PresentationFormat>Breitbild</PresentationFormat>
  <Paragraphs>38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5" baseType="lpstr">
      <vt:lpstr>DengXian Light</vt:lpstr>
      <vt:lpstr>Arial</vt:lpstr>
      <vt:lpstr>Calibri</vt:lpstr>
      <vt:lpstr>Calibri Light</vt:lpstr>
      <vt:lpstr>Cambria Math</vt:lpstr>
      <vt:lpstr>Source Sans Pro</vt:lpstr>
      <vt:lpstr>Source Sans Pro Black</vt:lpstr>
      <vt:lpstr>Source Sans Pro Light</vt:lpstr>
      <vt:lpstr>Times New Roman</vt:lpstr>
      <vt:lpstr>Office</vt:lpstr>
      <vt:lpstr>Nichtlineare Modellierung in den  Naturwissenschaften:   Elektrische Netzwerke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Karen Terveer</dc:creator>
  <cp:lastModifiedBy>h tert</cp:lastModifiedBy>
  <cp:revision>63</cp:revision>
  <dcterms:created xsi:type="dcterms:W3CDTF">2019-05-15T13:15:04Z</dcterms:created>
  <dcterms:modified xsi:type="dcterms:W3CDTF">2019-07-01T17:05:58Z</dcterms:modified>
</cp:coreProperties>
</file>