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2" r:id="rId2"/>
    <p:sldId id="264" r:id="rId3"/>
    <p:sldId id="265" r:id="rId4"/>
    <p:sldId id="266" r:id="rId5"/>
    <p:sldId id="268" r:id="rId6"/>
    <p:sldId id="267" r:id="rId7"/>
    <p:sldId id="269" r:id="rId8"/>
    <p:sldId id="28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8" autoAdjust="0"/>
    <p:restoredTop sz="94264" autoAdjust="0"/>
  </p:normalViewPr>
  <p:slideViewPr>
    <p:cSldViewPr snapToGrid="0">
      <p:cViewPr varScale="1">
        <p:scale>
          <a:sx n="93" d="100"/>
          <a:sy n="93" d="100"/>
        </p:scale>
        <p:origin x="84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909C-444F-4175-AB98-2EFB576E31A2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BD0E-9443-447A-B3F9-59B0297E3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1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C597-7DEC-48E4-BA3E-2620EE00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5CE82-5D0C-40BE-80F8-AB6B13E0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D15E8-F06F-4FC8-8475-087DE8A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23AE-A6CC-4B2F-B407-51476350CCD4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6C970-2BF6-491C-9436-720EF26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E093-0327-4C95-B8BF-EB6051A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F5D18-E726-49AE-B908-5C1DC958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A2D47-46E9-4F03-9C9B-E6CAB2A4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21FE7-D5D4-4AEB-990E-2E4B722D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1F7-8DBF-4D3C-8C65-2395FA44E47B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C0D72-24E9-45AF-9BED-EFA2DD7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69B6F-3593-4DC5-858A-6209AF7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1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D574F-2921-4404-81C3-DB6B61E9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E17F9B-7040-4FBB-B1D6-E4BADC99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4BF27-4617-4711-AB69-852A5683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3F3E-6D9C-456F-A420-BA0F4CCA77FC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12FD6-E6DD-41F1-A8F7-31728F9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5FEDA-7863-4450-BCCC-0EDECDDF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952BB-8289-4D58-ADA1-32D1FBBF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40865-BC5A-4138-B3B3-4033CEEB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0A4F3-54DC-4A21-A799-DE5653C6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4E63-C3F3-4E42-8F8C-C187D26AC388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0EC01-6859-462C-AB60-67D43AC0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3D9E0-22CB-4559-A9A8-EB5CE768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7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667AD-8465-43AC-ACFF-AAA82387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B812E-E722-4C7E-A2DA-98F2F482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3E217D-2ED8-4F4F-9F55-E4311AC4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13B5-4B30-4DFD-8413-059F8EB2F966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F04E4-3BE4-424C-9F25-61C668D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6C209-2E5C-403A-865E-9318863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A63E-9E22-4269-A0A8-F764FE4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E23C5-5F15-488C-9005-F9BC84255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FCD32-E1F7-4C4A-BC33-C879BDAA5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FA09E-84D1-4B77-85D0-B5C3E77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FEC-C103-4A2A-B06C-EE07D5848252}" type="datetime1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25A9A-B48A-4DB9-9AF2-8ABB712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8705B6-1087-4D29-9973-FB5A37AF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E87E8-CE90-4984-BDBE-D0E7111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CF2B2B-CEC9-4B0E-8D95-F858DF90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A22C89-9089-458A-B5B8-ADB8CFF6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592752-13A5-44DB-A8CE-4B6BEFC5E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AED3C9-8D63-4D4F-8EAB-67B73248D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8809D6-4A7F-47F1-BFCD-B7B5F09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D225-33C5-4336-A480-B175D2E8074D}" type="datetime1">
              <a:rPr lang="de-DE" smtClean="0"/>
              <a:t>18.05.2019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C25E5B-9323-4FC7-88AA-2D3AE2D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2E4101-1568-44F5-859F-A8F838B0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BF43B-8CA8-4ABD-B1F6-6E30720D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7C6A9B-1A5E-4DF6-A9D0-FEAF6A2D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019-54E1-43AD-8291-056239101941}" type="datetime1">
              <a:rPr lang="de-DE" smtClean="0"/>
              <a:t>18.05.2019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2C797F-3AE9-490C-B3D5-90A25395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3DE4C9-473F-4FAC-8B77-BE25EC7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73BE1E-EAF2-4FD8-9559-2E7952B4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50A8-4BAA-42AD-B98B-D1687D9D4E7A}" type="datetime1">
              <a:rPr lang="de-DE" smtClean="0"/>
              <a:t>18.05.2019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587B6C-8B47-4E5A-B34B-CD7D0154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869F9D-AEB0-422E-9686-C05DEC9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99441-8097-4C52-B4AB-2D28E9CE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97DA6-9D0B-46AC-8F34-76CBF751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FBAFAE-2108-414F-85A5-14BF6A8B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67FA8D-BFFB-43EB-BF20-C914BE87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3A92-6E6C-4143-A53A-8CFAA01FDCB1}" type="datetime1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8EEA9-F898-49FB-9588-4EECB9A2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E4A11-BF39-42D3-996A-FA9896D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8BCBC-520A-44BA-85EA-DAF3B2B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F16960-E490-4BF7-A61B-F6435402C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307146-74A6-4DDD-9187-7A71810D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5113F-9CBE-48EB-AA54-B07B142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6C44-99AC-4E29-8CB6-612426206ED5}" type="datetime1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C2F488-16C4-4BE2-8504-27A1875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87621-CCF8-4AB6-A71E-706CFE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33F57-66B0-455E-B034-3DA12C5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72133-A66F-490E-BA91-B0700F8B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F12BA-8B84-4D0F-AF53-E92B0705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B95A-330E-4E24-BDA3-EF53F9D85A96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7B912-2AF5-49E8-B4DB-0BC544B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B9C91-762C-44FC-9346-6EB20742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9921922" y="341193"/>
            <a:ext cx="18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7B81D-C4FE-4079-87C7-4BFAD57B4B26}"/>
              </a:ext>
            </a:extLst>
          </p:cNvPr>
          <p:cNvSpPr/>
          <p:nvPr/>
        </p:nvSpPr>
        <p:spPr>
          <a:xfrm>
            <a:off x="1452556" y="2705725"/>
            <a:ext cx="92868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Wie lösen wir diese Differentialgleichung?</a:t>
            </a:r>
          </a:p>
        </p:txBody>
      </p:sp>
    </p:spTree>
    <p:extLst>
      <p:ext uri="{BB962C8B-B14F-4D97-AF65-F5344CB8AC3E}">
        <p14:creationId xmlns:p14="http://schemas.microsoft.com/office/powerpoint/2010/main" val="13420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7CEAE-DD56-4997-9B8F-E2053061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397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Runge-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Kutta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-Verfahren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A893DA-832B-4DBA-B8E4-C7140E514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850" y="2342103"/>
                <a:ext cx="10515600" cy="4199985"/>
              </a:xfrm>
            </p:spPr>
            <p:txBody>
              <a:bodyPr>
                <a:normAutofit/>
              </a:bodyPr>
              <a:lstStyle/>
              <a:p>
                <a:r>
                  <a:rPr lang="de-DE" sz="3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Numerisches Verfahren zur Lösung einer DGL der Form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32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accPr>
                      <m:e>
                        <m:r>
                          <a:rPr lang="de-DE" sz="32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𝑥</m:t>
                        </m:r>
                      </m:e>
                    </m:acc>
                    <m:r>
                      <a:rPr lang="de-DE" sz="32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</m:t>
                    </m:r>
                    <m:r>
                      <a:rPr lang="de-DE" sz="32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𝑓</m:t>
                    </m:r>
                    <m:r>
                      <a:rPr lang="de-DE" sz="32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de-DE" sz="32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𝑥</m:t>
                    </m:r>
                    <m:r>
                      <a:rPr lang="de-DE" sz="32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,</m:t>
                    </m:r>
                    <m:r>
                      <a:rPr lang="de-DE" sz="32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𝑡</m:t>
                    </m:r>
                    <m:r>
                      <a:rPr lang="de-DE" sz="32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de-DE" sz="3200" dirty="0"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de-DE" sz="3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mit</a:t>
                </a:r>
              </a:p>
              <a:p>
                <a:pPr lvl="1"/>
                <a:r>
                  <a:rPr lang="de-DE" sz="2800" dirty="0"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Anfangsbedingung</a:t>
                </a:r>
                <a:r>
                  <a:rPr lang="de-DE" sz="2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b="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de-DE" sz="2800" b="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𝑥</m:t>
                    </m:r>
                    <m:r>
                      <a:rPr lang="de-DE" sz="2800" b="0" i="1" baseline="-2500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0</m:t>
                    </m:r>
                    <m:r>
                      <a:rPr lang="de-DE" sz="2800" b="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,</m:t>
                    </m:r>
                    <m:r>
                      <a:rPr lang="de-DE" sz="2800" b="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𝑡</m:t>
                    </m:r>
                    <m:r>
                      <a:rPr lang="de-DE" sz="2800" b="0" i="1" baseline="-2500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0</m:t>
                    </m:r>
                    <m:r>
                      <a:rPr lang="de-DE" sz="2800" b="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de-DE" sz="2800" dirty="0">
                  <a:latin typeface="Source Sans Pro Light" panose="020B0604020202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de-DE" sz="2800" dirty="0"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Schrittweite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h</m:t>
                    </m:r>
                  </m:oMath>
                </a14:m>
                <a:endParaRPr lang="de-DE" sz="2800" dirty="0">
                  <a:latin typeface="Source Sans Pro Light" panose="020B0604020202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de-DE" sz="2800" dirty="0"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Fehlerordnung in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𝒪</m:t>
                    </m:r>
                    <m:r>
                      <a:rPr lang="de-DE" sz="28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h</m:t>
                    </m:r>
                    <m:r>
                      <a:rPr lang="de-DE" sz="2800" b="0" i="1" baseline="3000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de-DE" sz="2800" dirty="0">
                  <a:latin typeface="Source Sans Pro Light" panose="020B0604020202020204" pitchFamily="34" charset="0"/>
                  <a:ea typeface="Source Sans Pro" panose="020B0503030403020204" pitchFamily="34" charset="0"/>
                </a:endParaRPr>
              </a:p>
              <a:p>
                <a:pPr lvl="1"/>
                <a:endParaRPr lang="de-DE" sz="2800" dirty="0">
                  <a:latin typeface="Source Sans Pro Light" panose="020B0604020202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A893DA-832B-4DBA-B8E4-C7140E514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850" y="2342103"/>
                <a:ext cx="10515600" cy="4199985"/>
              </a:xfrm>
              <a:blipFill>
                <a:blip r:embed="rId2"/>
                <a:stretch>
                  <a:fillRect l="-1333" t="-3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C6BB987-C30E-4362-A266-56BFB4C22F52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</p:spTree>
    <p:extLst>
      <p:ext uri="{BB962C8B-B14F-4D97-AF65-F5344CB8AC3E}">
        <p14:creationId xmlns:p14="http://schemas.microsoft.com/office/powerpoint/2010/main" val="92098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7583"/>
                <a:ext cx="10515600" cy="451326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de-DE" sz="32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Wähle Ansatz:</a:t>
                </a:r>
                <a:endParaRPr lang="de-DE" sz="16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0"/>
                <a:endParaRPr lang="de-DE" dirty="0">
                  <a:solidFill>
                    <a:prstClr val="black"/>
                  </a:solidFill>
                  <a:latin typeface="Source Sans Pro Light" panose="020B0604020202020204" pitchFamily="34" charset="0"/>
                  <a:ea typeface="Source Sans Pro" panose="020B050303040302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h</m:t>
                      </m:r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>
                  <a:solidFill>
                    <a:prstClr val="black"/>
                  </a:solidFill>
                  <a:latin typeface="Source Sans Pro Light" panose="020B0604020202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mit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Source Sans Pro Light" panose="020B0403030403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Source Sans Pro Light" panose="020B040303040302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Source Sans Pro Light" panose="020B0403030403020204" pitchFamily="34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Source Sans Pro Light" panose="020B0403030403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Source Sans Pro Light" panose="020B0403030403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Source Sans Pro Light" panose="020B0403030403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</m:e>
                    </m:d>
                  </m:oMath>
                </a14:m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	</a:t>
                </a:r>
              </a:p>
              <a:p>
                <a:pPr marL="0" indent="0" algn="r">
                  <a:buNone/>
                </a:pP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	Was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 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7583"/>
                <a:ext cx="10515600" cy="4513264"/>
              </a:xfrm>
              <a:blipFill>
                <a:blip r:embed="rId2"/>
                <a:stretch>
                  <a:fillRect l="-1507" t="-2834" r="-11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7325474" y="1679271"/>
            <a:ext cx="424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</a:t>
            </a:r>
            <a:r>
              <a:rPr lang="de-DE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Stufe des Verfahrens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8AE95BE-7405-484F-9B3B-E8BCBE3A6F4A}"/>
              </a:ext>
            </a:extLst>
          </p:cNvPr>
          <p:cNvCxnSpPr>
            <a:cxnSpLocks/>
          </p:cNvCxnSpPr>
          <p:nvPr/>
        </p:nvCxnSpPr>
        <p:spPr>
          <a:xfrm flipH="1">
            <a:off x="7222733" y="2054831"/>
            <a:ext cx="446925" cy="328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E83EB67-B9BB-4BEF-8083-895000609033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Runge-</a:t>
            </a:r>
            <a:r>
              <a:rPr lang="de-DE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Kutta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321" y="1722490"/>
                <a:ext cx="10515600" cy="4103147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Taylorentwicklung der Steigung zwischen zwei Funktionswerten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x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t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 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x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t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bis Ordnung m</a:t>
                </a:r>
                <a:endParaRPr lang="de-DE" sz="20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endParaRPr lang="de-DE" sz="2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Koeffizientenvergleich mit Ansatz</a:t>
                </a:r>
                <a:endParaRPr lang="de-DE" sz="2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2"/>
                <a:endParaRPr lang="de-DE" sz="2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algn="r">
                  <a:buFont typeface="Wingdings" panose="05000000000000000000" pitchFamily="2" charset="2"/>
                  <a:buChar char="Ø"/>
                </a:pPr>
                <a:r>
                  <a:rPr lang="de-DE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Butcher</a:t>
                </a: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-Tabellen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321" y="1722490"/>
                <a:ext cx="10515600" cy="4103147"/>
              </a:xfrm>
              <a:blipFill>
                <a:blip r:embed="rId2"/>
                <a:stretch>
                  <a:fillRect l="-1043" t="-2675" r="-11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FB5FD0-8A4F-4483-94C1-4E2AC8F6CEA1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Runge-</a:t>
            </a:r>
            <a:r>
              <a:rPr lang="de-DE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Kutta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4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EC95-CF72-421F-89FA-D7D8E32E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699"/>
            <a:ext cx="10515600" cy="410314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lvl="1"/>
            <a:endParaRPr lang="de-DE" sz="2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Runge-</a:t>
            </a:r>
            <a:r>
              <a:rPr lang="de-DE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Kutta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F3D38F5-0240-4EB9-BADF-3B66CEDA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48176"/>
              </p:ext>
            </p:extLst>
          </p:nvPr>
        </p:nvGraphicFramePr>
        <p:xfrm>
          <a:off x="6032401" y="1917699"/>
          <a:ext cx="3493310" cy="242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662">
                  <a:extLst>
                    <a:ext uri="{9D8B030D-6E8A-4147-A177-3AD203B41FA5}">
                      <a16:colId xmlns:a16="http://schemas.microsoft.com/office/drawing/2014/main" val="3401653176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3507707043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2585706215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209817122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571773044"/>
                    </a:ext>
                  </a:extLst>
                </a:gridCol>
              </a:tblGrid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826883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434224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314032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712385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53283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7FF27B9-BAFD-402B-903F-45A848357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57564"/>
              </p:ext>
            </p:extLst>
          </p:nvPr>
        </p:nvGraphicFramePr>
        <p:xfrm>
          <a:off x="1688646" y="1917699"/>
          <a:ext cx="3493310" cy="242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662">
                  <a:extLst>
                    <a:ext uri="{9D8B030D-6E8A-4147-A177-3AD203B41FA5}">
                      <a16:colId xmlns:a16="http://schemas.microsoft.com/office/drawing/2014/main" val="3401653176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3507707043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2585706215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209817122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571773044"/>
                    </a:ext>
                  </a:extLst>
                </a:gridCol>
              </a:tblGrid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r>
                        <a:rPr lang="de-DE" sz="2400" baseline="-25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826883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r>
                        <a:rPr lang="de-DE" sz="2400" baseline="-25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r>
                        <a:rPr lang="de-DE" sz="2400" baseline="-25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21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434224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314032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r>
                        <a:rPr lang="de-DE" sz="2400" baseline="-25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r>
                        <a:rPr lang="de-DE" sz="2400" baseline="-25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m1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r>
                        <a:rPr lang="de-DE" sz="2400" baseline="-25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m2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712385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</a:t>
                      </a:r>
                      <a:r>
                        <a:rPr lang="de-DE" sz="2400" baseline="-25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</a:t>
                      </a:r>
                      <a:r>
                        <a:rPr lang="de-DE" sz="2400" baseline="-25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</a:t>
                      </a:r>
                      <a:r>
                        <a:rPr lang="de-DE" sz="2400" baseline="-25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53283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103EFD82-B740-4CC0-ABE4-110B2269B6F5}"/>
              </a:ext>
            </a:extLst>
          </p:cNvPr>
          <p:cNvSpPr txBox="1"/>
          <p:nvPr/>
        </p:nvSpPr>
        <p:spPr>
          <a:xfrm>
            <a:off x="7465695" y="4490825"/>
            <a:ext cx="127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4. Stufe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246995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547"/>
                <a:ext cx="10515600" cy="41031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1. Stufe: Eulerverfahren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 (Fehlerordnung: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𝒪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)</a:t>
                </a:r>
              </a:p>
              <a:p>
                <a:pPr lvl="1"/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2. Stufe: </a:t>
                </a:r>
                <a:r>
                  <a:rPr lang="de-DE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Heunverfahren</a:t>
                </a:r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 [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)]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   (→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𝒪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h</m:t>
                    </m:r>
                    <m:r>
                      <a:rPr lang="de-DE" i="1" baseline="3000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)</a:t>
                </a:r>
              </a:p>
              <a:p>
                <a:pPr lvl="1"/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4. Stufe: Runge-Kutta-4: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6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⋅(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  (→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𝒪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h</m:t>
                    </m:r>
                    <m:r>
                      <a:rPr lang="de-DE" b="0" i="1" baseline="3000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)</a:t>
                </a:r>
              </a:p>
              <a:p>
                <a:pPr lvl="1" algn="r"/>
                <a:endParaRPr lang="de-DE" sz="20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1" algn="r"/>
                <a:r>
                  <a:rPr lang="de-DE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naryPr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𝑗</m:t>
                        </m:r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𝑡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𝛼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)</a:t>
                </a:r>
              </a:p>
              <a:p>
                <a:pPr lvl="1"/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547"/>
                <a:ext cx="10515600" cy="4103147"/>
              </a:xfrm>
              <a:blipFill>
                <a:blip r:embed="rId2"/>
                <a:stretch>
                  <a:fillRect l="-928" t="-3120" r="-522" b="-101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Runge-</a:t>
            </a:r>
            <a:r>
              <a:rPr lang="de-DE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Kutta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7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Runge-</a:t>
            </a:r>
            <a:r>
              <a:rPr lang="de-DE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Kutta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14" name="Inhaltsplatzhalter 1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3817E6C9-359A-460F-A75F-C467FFE64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65" y="1007665"/>
            <a:ext cx="4842669" cy="4842669"/>
          </a:xfr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B2B22EE-A493-4E5E-8548-31F0F07D14BF}"/>
              </a:ext>
            </a:extLst>
          </p:cNvPr>
          <p:cNvSpPr/>
          <p:nvPr/>
        </p:nvSpPr>
        <p:spPr>
          <a:xfrm>
            <a:off x="6725267" y="6234311"/>
            <a:ext cx="5173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Quelle: wikipedia.org/</a:t>
            </a:r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wiki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/</a:t>
            </a:r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Klassisches_Runge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</a:t>
            </a:r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Kutta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-Verfahren</a:t>
            </a:r>
          </a:p>
        </p:txBody>
      </p:sp>
    </p:spTree>
    <p:extLst>
      <p:ext uri="{BB962C8B-B14F-4D97-AF65-F5344CB8AC3E}">
        <p14:creationId xmlns:p14="http://schemas.microsoft.com/office/powerpoint/2010/main" val="9382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274"/>
                <a:ext cx="10515600" cy="4852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36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Warum Runge-</a:t>
                </a:r>
                <a:r>
                  <a:rPr lang="de-DE" sz="3600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Kutta</a:t>
                </a:r>
                <a:r>
                  <a:rPr lang="de-DE" sz="36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-Verfahren 4. Stufe?</a:t>
                </a:r>
              </a:p>
              <a:p>
                <a:pPr marL="0" indent="0">
                  <a:buNone/>
                </a:pPr>
                <a:endParaRPr lang="de-DE" sz="1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marL="0" indent="0">
                  <a:buNone/>
                </a:pPr>
                <a:endParaRPr lang="de-DE" sz="1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b="1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Butcher</a:t>
                </a:r>
                <a:r>
                  <a:rPr lang="de-DE" b="1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-Barriere</a:t>
                </a: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: RK5 →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𝒪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h</m:t>
                    </m:r>
                    <m:r>
                      <a:rPr lang="de-DE" i="1" baseline="3000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Besser: RK4 mit geringer Schrittweite h</a:t>
                </a:r>
              </a:p>
              <a:p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(Ach ja: Quellen:</a:t>
                </a:r>
              </a:p>
              <a:p>
                <a:pPr lvl="2"/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https://de.wikipedia.org/wiki/Runge-Kutta-Verfahren</a:t>
                </a:r>
              </a:p>
              <a:p>
                <a:pPr lvl="2"/>
                <a:r>
                  <a:rPr lang="de-DE" sz="21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https://www.uni-muenster.de/AMM/num/Vorlesungen/Numerik2_SS06/RKV.ps</a:t>
                </a:r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)</a:t>
                </a:r>
                <a:endParaRPr lang="de-DE" sz="21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274"/>
                <a:ext cx="10515600" cy="4852971"/>
              </a:xfrm>
              <a:blipFill>
                <a:blip r:embed="rId2"/>
                <a:stretch>
                  <a:fillRect l="-1797" t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FB5FD0-8A4F-4483-94C1-4E2AC8F6CEA1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Runge-</a:t>
            </a:r>
            <a:r>
              <a:rPr lang="de-DE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Kutta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309</Words>
  <Application>Microsoft Office PowerPoint</Application>
  <PresentationFormat>Breitbild</PresentationFormat>
  <Paragraphs>83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Source Sans Pro</vt:lpstr>
      <vt:lpstr>Source Sans Pro Black</vt:lpstr>
      <vt:lpstr>Source Sans Pro Light</vt:lpstr>
      <vt:lpstr>Wingdings</vt:lpstr>
      <vt:lpstr>Office</vt:lpstr>
      <vt:lpstr>PowerPoint-Präsentation</vt:lpstr>
      <vt:lpstr>Runge-Kutta-Verfahren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Karen Terveer</dc:creator>
  <cp:lastModifiedBy>Benedikt Willers</cp:lastModifiedBy>
  <cp:revision>30</cp:revision>
  <dcterms:created xsi:type="dcterms:W3CDTF">2019-05-15T13:15:04Z</dcterms:created>
  <dcterms:modified xsi:type="dcterms:W3CDTF">2019-05-18T23:26:27Z</dcterms:modified>
</cp:coreProperties>
</file>