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Diekmann" initials="JD" lastIdx="1" clrIdx="0">
    <p:extLst>
      <p:ext uri="{19B8F6BF-5375-455C-9EA6-DF929625EA0E}">
        <p15:presenceInfo xmlns:p15="http://schemas.microsoft.com/office/powerpoint/2012/main" userId="Jan Diek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30T19:02:53.39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C5CD0-257A-4721-8659-06714CA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B3DD80-9C12-47AB-9487-6DD62E551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775058-0B37-41C5-A914-F45A78DC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1F1-F4D7-41B7-BE06-63C52E306B0A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83395C-83A1-4DA3-8527-8577F47C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C4C6DF-0A63-4E2A-9991-398776E3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DF41-D938-44F8-A41A-F317A7C33A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55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570A2-2FC8-45B5-8CBE-05499C65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E2522F-7A56-4FCD-B13C-D5DEA84CD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B3D9B-1901-4F0E-BA9A-205F3B93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1F1-F4D7-41B7-BE06-63C52E306B0A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59CEC1-E849-44AB-9004-C33EA01C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BA26E4-196E-4C2D-9307-DC12504E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DF41-D938-44F8-A41A-F317A7C33A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14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18C79C-8720-463F-9C68-61DD8B3AE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16C78D-9CC5-4D3E-B95E-542C012C6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E4D0B1-C2B7-4294-9EF9-2FBD9AC6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1F1-F4D7-41B7-BE06-63C52E306B0A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4E3183-C558-4F4B-B2E7-869DB22D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DF4D6F-5154-43D5-877F-A4301498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DF41-D938-44F8-A41A-F317A7C33A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89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2F377-A8CB-4979-8695-8D492F00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116F93-6E88-463F-936E-8BA0CC8D3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815578-579A-466B-832F-B615D205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1F1-F4D7-41B7-BE06-63C52E306B0A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6711DD-FA91-4269-9336-5A9AB2AD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91FF14-ED00-4F33-8AB9-363F59B8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DF41-D938-44F8-A41A-F317A7C33A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77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3B7EC-2B3E-40FB-8EE9-5987A681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25F31C-039F-416B-9B9C-0CC7036C6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B7EB84-844A-4FFE-BBCD-0DD7F2FA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1F1-F4D7-41B7-BE06-63C52E306B0A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0141B1-40AF-426D-A744-13B43CD2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C9B451-C140-40B1-8B49-21AD4F06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DF41-D938-44F8-A41A-F317A7C33A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38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23550-967D-4856-83D5-555AACF3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8EFBA4-29D0-4EEB-85C5-D2594A77F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E8AD45-3993-4223-A6D9-9A775EEE7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A9302F-ABDC-41FC-B7E0-896E3A85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1F1-F4D7-41B7-BE06-63C52E306B0A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DB82DF-0C49-48A1-BC5A-1B4338C0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E44004-7A63-41D9-8DAC-29D4C7D2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DF41-D938-44F8-A41A-F317A7C33A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20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6799A-97C2-4DAA-9690-4BDCE43B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E99AE9-A1A6-4E47-A0BF-D960E8D3C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D4F743-7E58-43A8-B758-3735C713B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39EE23-2A51-4E60-A09C-2A61282E9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890689-BD2A-4E6D-B52E-C2AC2632F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039CA3-2361-48A8-9E93-7B532286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1F1-F4D7-41B7-BE06-63C52E306B0A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D2F064-9114-4D17-9938-D47163D2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49687F-D96D-4B45-8743-D03BACD2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DF41-D938-44F8-A41A-F317A7C33A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65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CF5907-150A-4B17-B3DE-15D7B453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D7AE8F-CB2D-43A3-8A6A-FC913F82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1F1-F4D7-41B7-BE06-63C52E306B0A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C0FEF1-AFD7-442B-8D3B-677058D6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11B414-10C5-4F19-A12E-88E987FC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DF41-D938-44F8-A41A-F317A7C33A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45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9A7454-B323-4974-8B40-3AA6B505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1F1-F4D7-41B7-BE06-63C52E306B0A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2227D2-6B7B-4957-A1E1-43A71B6B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85C499-2F2A-4DE8-BF7C-7B009CB3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DF41-D938-44F8-A41A-F317A7C33A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48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12574-C951-47D7-98DB-112960A7B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53147-97F0-4EDB-AB4F-91E8DD8F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1D712E-D694-4E03-B24F-0C21D7D54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1D7781-E48C-4115-80FF-DE7D4BED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1F1-F4D7-41B7-BE06-63C52E306B0A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939D6A-C6B2-4A0B-A182-1CE47E47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937DAF-6486-4BB6-A2A6-84B54361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DF41-D938-44F8-A41A-F317A7C33A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85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7AC33-FAA7-4EFF-BD6D-2901D9AF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9E5507-5FFA-45B1-B080-3C82B7733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A8C612-99FF-418D-935F-0A4EF0114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454EE3-6521-43A8-8F8B-2BE7664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1F1-F4D7-41B7-BE06-63C52E306B0A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F2C493-6959-4163-A466-A040CC2F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FDF312-79E1-4F89-966C-A1024C81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DF41-D938-44F8-A41A-F317A7C33A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14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6676E5-B789-44F1-ACEC-B8931697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CE0034-E239-4D54-9954-81BCA6394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846630-9B0F-490E-A538-ECAA78CF8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E1F1-F4D7-41B7-BE06-63C52E306B0A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94397-F4FB-4C0C-9938-AA5B0D711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8643F9-C929-475E-A357-8E5FB1124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DF41-D938-44F8-A41A-F317A7C33A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34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2896D-EF82-451E-B2E9-AC1545AEB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Erneuerbare Energien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339E20-3340-4D73-A98E-A443E4650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Source Sans Pro "/>
              </a:rPr>
              <a:t>Synchronisation bei zeitabhängigen Leistungen</a:t>
            </a:r>
          </a:p>
        </p:txBody>
      </p:sp>
    </p:spTree>
    <p:extLst>
      <p:ext uri="{BB962C8B-B14F-4D97-AF65-F5344CB8AC3E}">
        <p14:creationId xmlns:p14="http://schemas.microsoft.com/office/powerpoint/2010/main" val="259291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370F5-178E-4CD5-B881-DDF46081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5" y="773039"/>
            <a:ext cx="10226964" cy="1325563"/>
          </a:xfrm>
        </p:spPr>
        <p:txBody>
          <a:bodyPr/>
          <a:lstStyle/>
          <a:p>
            <a:r>
              <a:rPr lang="de-DE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DE773-C6A3-4C18-9630-1D97389D0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090" y="2098602"/>
            <a:ext cx="9386455" cy="4351338"/>
          </a:xfrm>
        </p:spPr>
        <p:txBody>
          <a:bodyPr/>
          <a:lstStyle/>
          <a:p>
            <a:pPr lvl="0"/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Ziel der Untersuchung: </a:t>
            </a:r>
          </a:p>
          <a:p>
            <a:pPr lvl="1"/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Effekte zeitlich veränderlicher Leistungen</a:t>
            </a:r>
          </a:p>
          <a:p>
            <a:pPr lvl="0"/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Desynchronisation?</a:t>
            </a:r>
          </a:p>
          <a:p>
            <a:pPr lvl="0"/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erneute Synchronisation?</a:t>
            </a:r>
          </a:p>
          <a:p>
            <a:pPr lvl="0"/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</a:t>
            </a: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Kuramoto</a:t>
            </a: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-Gleichung mit zeitabhängigen Leistungen</a:t>
            </a:r>
          </a:p>
          <a:p>
            <a:endParaRPr lang="de-DE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6B2DFC-C863-4C90-A61F-84326219FA0A}"/>
              </a:ext>
            </a:extLst>
          </p:cNvPr>
          <p:cNvSpPr txBox="1">
            <a:spLocks/>
          </p:cNvSpPr>
          <p:nvPr/>
        </p:nvSpPr>
        <p:spPr>
          <a:xfrm>
            <a:off x="243075" y="6176963"/>
            <a:ext cx="38378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Dynamik von Energienetzen – Erneuerbare Energien</a:t>
            </a:r>
          </a:p>
        </p:txBody>
      </p:sp>
    </p:spTree>
    <p:extLst>
      <p:ext uri="{BB962C8B-B14F-4D97-AF65-F5344CB8AC3E}">
        <p14:creationId xmlns:p14="http://schemas.microsoft.com/office/powerpoint/2010/main" val="359619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BE7B1-6410-4F81-B151-53FB8D9F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353"/>
            <a:ext cx="10515600" cy="1325563"/>
          </a:xfrm>
        </p:spPr>
        <p:txBody>
          <a:bodyPr/>
          <a:lstStyle/>
          <a:p>
            <a:r>
              <a:rPr lang="de-DE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Erweitertes </a:t>
            </a:r>
            <a:r>
              <a:rPr lang="de-DE" dirty="0" err="1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Kuramoto</a:t>
            </a:r>
            <a:r>
              <a:rPr lang="de-DE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-Modell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E20941D-3575-48BF-9257-6C6AA33FE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14764" y="2623127"/>
                <a:ext cx="9839036" cy="3553835"/>
              </a:xfrm>
            </p:spPr>
            <p:txBody>
              <a:bodyPr/>
              <a:lstStyle/>
              <a:p>
                <a:pPr lvl="0"/>
                <a:endParaRPr lang="de-DE" dirty="0">
                  <a:latin typeface="Source Sans Pro "/>
                </a:endParaRPr>
              </a:p>
              <a:p>
                <a:pPr lvl="0"/>
                <a:endParaRPr lang="de-DE" dirty="0">
                  <a:latin typeface="Source Sans Pro "/>
                </a:endParaRPr>
              </a:p>
              <a:p>
                <a:pPr lvl="0"/>
                <a:endParaRPr lang="de-DE" dirty="0">
                  <a:latin typeface="Source Sans Pro 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Source Sans Pro 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Source Sans Pro "/>
                          </a:rPr>
                          <m:t>𝑃</m:t>
                        </m:r>
                      </m:e>
                      <m:sub>
                        <m:r>
                          <a:rPr lang="de-DE" i="1" smtClean="0">
                            <a:latin typeface="Source Sans Pro "/>
                          </a:rPr>
                          <m:t>𝑗</m:t>
                        </m:r>
                      </m:sub>
                    </m:sSub>
                    <m:r>
                      <a:rPr lang="de-DE" i="0" smtClean="0">
                        <a:latin typeface="Source Sans Pro "/>
                      </a:rPr>
                      <m:t>=</m:t>
                    </m:r>
                    <m:sSub>
                      <m:sSubPr>
                        <m:ctrlPr>
                          <a:rPr lang="de-DE" i="1" smtClean="0">
                            <a:latin typeface="Source Sans Pro 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Source Sans Pro "/>
                          </a:rPr>
                          <m:t>𝑃</m:t>
                        </m:r>
                      </m:e>
                      <m:sub>
                        <m:r>
                          <a:rPr lang="de-DE" i="1" smtClean="0">
                            <a:latin typeface="Source Sans Pro 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de-DE" i="1" smtClean="0">
                            <a:latin typeface="Source Sans Pro "/>
                          </a:rPr>
                        </m:ctrlPr>
                      </m:dPr>
                      <m:e>
                        <m:r>
                          <a:rPr lang="de-DE" i="1" smtClean="0">
                            <a:latin typeface="Source Sans Pro "/>
                          </a:rPr>
                          <m:t>𝑡</m:t>
                        </m:r>
                      </m:e>
                    </m:d>
                  </m:oMath>
                </a14:m>
                <a:endParaRPr lang="de-DE" dirty="0">
                  <a:latin typeface="Source Sans Pro "/>
                </a:endParaRPr>
              </a:p>
              <a:p>
                <a:pPr lvl="0"/>
                <a:r>
                  <a:rPr lang="de-DE" dirty="0">
                    <a:latin typeface="Source Sans Pro "/>
                  </a:rPr>
                  <a:t>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Source Sans Pro 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i="1" dirty="0">
                            <a:latin typeface="Source Sans Pro 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de-DE" i="1" dirty="0">
                            <a:latin typeface="Source Sans Pro 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de-DE" b="0" i="1" dirty="0" smtClean="0">
                        <a:latin typeface="Source Sans Pro 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de-DE" dirty="0">
                    <a:latin typeface="Source Sans Pro "/>
                    <a:sym typeface="Wingdings" panose="05000000000000000000" pitchFamily="2" charset="2"/>
                  </a:rPr>
                  <a:t>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Source Sans Pro "/>
                          </a:rPr>
                        </m:ctrlPr>
                      </m:sSubPr>
                      <m:e>
                        <m:r>
                          <a:rPr lang="de-DE" i="1" dirty="0">
                            <a:latin typeface="Source Sans Pro "/>
                          </a:rPr>
                          <m:t>𝑃</m:t>
                        </m:r>
                      </m:e>
                      <m:sub>
                        <m:r>
                          <a:rPr lang="de-DE" i="1" dirty="0">
                            <a:latin typeface="Source Sans Pro "/>
                          </a:rPr>
                          <m:t>𝑡𝑗</m:t>
                        </m:r>
                      </m:sub>
                    </m:sSub>
                  </m:oMath>
                </a14:m>
                <a:endParaRPr lang="de-DE" dirty="0">
                  <a:latin typeface="Source Sans Pro "/>
                </a:endParaRPr>
              </a:p>
              <a:p>
                <a:pPr lvl="0"/>
                <a:r>
                  <a:rPr lang="de-DE" dirty="0">
                    <a:latin typeface="Source Sans Pro "/>
                  </a:rPr>
                  <a:t>zeitabhängige Funktionen für jeden Eintrag</a:t>
                </a:r>
              </a:p>
              <a:p>
                <a:pPr lvl="0"/>
                <a:endParaRPr lang="de-DE" dirty="0">
                  <a:latin typeface="Source Sans Pro 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E20941D-3575-48BF-9257-6C6AA33FE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4764" y="2623127"/>
                <a:ext cx="9839036" cy="3553835"/>
              </a:xfrm>
              <a:blipFill>
                <a:blip r:embed="rId3"/>
                <a:stretch>
                  <a:fillRect l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185860D-856C-4DDF-A608-91AA557EEBEF}"/>
                  </a:ext>
                </a:extLst>
              </p:cNvPr>
              <p:cNvSpPr txBox="1"/>
              <p:nvPr/>
            </p:nvSpPr>
            <p:spPr>
              <a:xfrm>
                <a:off x="2094309" y="2192892"/>
                <a:ext cx="8216702" cy="1236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p>
                              <m:r>
                                <a:rPr lang="de-DE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3200" i="0"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de-DE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3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32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i="0">
                              <a:latin typeface="Cambria Math" panose="02040503050406030204" pitchFamily="18" charset="0"/>
                            </a:rPr>
                            <m:t>ⅆ</m:t>
                          </m:r>
                        </m:num>
                        <m:den>
                          <m:r>
                            <a:rPr lang="de-DE" sz="320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3200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32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32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de-DE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3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32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de-DE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185860D-856C-4DDF-A608-91AA557EE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309" y="2192892"/>
                <a:ext cx="8216702" cy="1236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A02CCD8-4CCD-43D4-8F79-1BCBEE7DA4DA}"/>
              </a:ext>
            </a:extLst>
          </p:cNvPr>
          <p:cNvSpPr txBox="1">
            <a:spLocks/>
          </p:cNvSpPr>
          <p:nvPr/>
        </p:nvSpPr>
        <p:spPr>
          <a:xfrm>
            <a:off x="243075" y="6176963"/>
            <a:ext cx="38378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Dynamik von Energienetzen – Erneuerbare Energien</a:t>
            </a:r>
          </a:p>
        </p:txBody>
      </p:sp>
    </p:spTree>
    <p:extLst>
      <p:ext uri="{BB962C8B-B14F-4D97-AF65-F5344CB8AC3E}">
        <p14:creationId xmlns:p14="http://schemas.microsoft.com/office/powerpoint/2010/main" val="80279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B7596-A12A-443F-B10B-19CAC2672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878"/>
            <a:ext cx="10515600" cy="1325563"/>
          </a:xfrm>
        </p:spPr>
        <p:txBody>
          <a:bodyPr/>
          <a:lstStyle/>
          <a:p>
            <a:r>
              <a:rPr lang="de-DE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Erweitertes </a:t>
            </a:r>
            <a:r>
              <a:rPr lang="de-DE" dirty="0" err="1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Kuramoto</a:t>
            </a:r>
            <a:r>
              <a:rPr lang="de-DE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-Modell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4A36B-9E70-448B-8708-8D18ECB79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691" y="1825625"/>
            <a:ext cx="10180782" cy="4351338"/>
          </a:xfrm>
        </p:spPr>
        <p:txBody>
          <a:bodyPr/>
          <a:lstStyle/>
          <a:p>
            <a:pPr lvl="0"/>
            <a:endParaRPr lang="de-DE" dirty="0">
              <a:latin typeface="Source Sans Pro "/>
            </a:endParaRPr>
          </a:p>
          <a:p>
            <a:pPr marL="0" lvl="0" indent="0">
              <a:buNone/>
            </a:pPr>
            <a:endParaRPr lang="de-DE" dirty="0">
              <a:latin typeface="Source Sans Pro "/>
            </a:endParaRPr>
          </a:p>
          <a:p>
            <a:pPr lvl="0"/>
            <a:endParaRPr lang="de-DE" dirty="0">
              <a:latin typeface="Source Sans Pro "/>
            </a:endParaRPr>
          </a:p>
          <a:p>
            <a:pPr marL="0" lvl="0" indent="0">
              <a:buNone/>
            </a:pPr>
            <a:endParaRPr lang="de-DE" dirty="0">
              <a:latin typeface="Source Sans Pro "/>
            </a:endParaRPr>
          </a:p>
          <a:p>
            <a:pPr lvl="0"/>
            <a:endParaRPr lang="de-DE" dirty="0">
              <a:latin typeface="Source Sans Pro "/>
            </a:endParaRPr>
          </a:p>
          <a:p>
            <a:pPr lvl="0"/>
            <a:r>
              <a:rPr lang="de-DE" dirty="0">
                <a:latin typeface="Source Sans Pro "/>
              </a:rPr>
              <a:t>Anpassung RK4 </a:t>
            </a:r>
          </a:p>
          <a:p>
            <a:pPr lvl="0"/>
            <a:r>
              <a:rPr lang="de-DE" dirty="0">
                <a:latin typeface="Source Sans Pro "/>
              </a:rPr>
              <a:t>Implizit </a:t>
            </a:r>
            <a:r>
              <a:rPr lang="de-DE" dirty="0">
                <a:latin typeface="Source Sans Pro "/>
                <a:sym typeface="Wingdings" panose="05000000000000000000" pitchFamily="2" charset="2"/>
              </a:rPr>
              <a:t> Explizit zeitabhängig</a:t>
            </a:r>
            <a:endParaRPr lang="de-DE" dirty="0">
              <a:latin typeface="Source Sans Pro "/>
            </a:endParaRPr>
          </a:p>
          <a:p>
            <a:pPr lvl="0"/>
            <a:r>
              <a:rPr lang="de-DE" dirty="0">
                <a:latin typeface="Source Sans Pro "/>
              </a:rPr>
              <a:t>Einführung Speicher </a:t>
            </a:r>
            <a:r>
              <a:rPr lang="de-DE" dirty="0">
                <a:latin typeface="Source Sans Pro "/>
                <a:sym typeface="Wingdings" panose="05000000000000000000" pitchFamily="2" charset="2"/>
              </a:rPr>
              <a:t></a:t>
            </a:r>
            <a:r>
              <a:rPr lang="de-DE" dirty="0">
                <a:latin typeface="Source Sans Pro "/>
              </a:rPr>
              <a:t> Modell physikalisch</a:t>
            </a:r>
          </a:p>
          <a:p>
            <a:endParaRPr lang="de-DE" dirty="0">
              <a:latin typeface="Source Sans Pro 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F1F2350-8C17-438C-A654-904F720FC884}"/>
                  </a:ext>
                </a:extLst>
              </p:cNvPr>
              <p:cNvSpPr txBox="1"/>
              <p:nvPr/>
            </p:nvSpPr>
            <p:spPr>
              <a:xfrm>
                <a:off x="3793836" y="1950703"/>
                <a:ext cx="30064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F1F2350-8C17-438C-A654-904F720FC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836" y="1950703"/>
                <a:ext cx="3006436" cy="276999"/>
              </a:xfrm>
              <a:prstGeom prst="rect">
                <a:avLst/>
              </a:prstGeom>
              <a:blipFill>
                <a:blip r:embed="rId3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99F3351-1CFF-4CAC-A3F2-DA4AB1DEF0C5}"/>
                  </a:ext>
                </a:extLst>
              </p:cNvPr>
              <p:cNvSpPr txBox="1"/>
              <p:nvPr/>
            </p:nvSpPr>
            <p:spPr>
              <a:xfrm flipH="1">
                <a:off x="4304112" y="2372225"/>
                <a:ext cx="3224442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99F3351-1CFF-4CAC-A3F2-DA4AB1DEF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04112" y="2372225"/>
                <a:ext cx="3224442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6FBAFFD-D847-4B99-AFAC-D73F64338C6D}"/>
                  </a:ext>
                </a:extLst>
              </p:cNvPr>
              <p:cNvSpPr txBox="1"/>
              <p:nvPr/>
            </p:nvSpPr>
            <p:spPr>
              <a:xfrm flipH="1">
                <a:off x="4464272" y="3057498"/>
                <a:ext cx="2904121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6FBAFFD-D847-4B99-AFAC-D73F64338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64272" y="3057498"/>
                <a:ext cx="2904121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02B5BF9-26FD-434A-B6DA-90A0CDD8F00C}"/>
                  </a:ext>
                </a:extLst>
              </p:cNvPr>
              <p:cNvSpPr txBox="1"/>
              <p:nvPr/>
            </p:nvSpPr>
            <p:spPr>
              <a:xfrm flipH="1">
                <a:off x="4063774" y="3823560"/>
                <a:ext cx="35462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02B5BF9-26FD-434A-B6DA-90A0CDD8F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63774" y="3823560"/>
                <a:ext cx="3546288" cy="276999"/>
              </a:xfrm>
              <a:prstGeom prst="rect">
                <a:avLst/>
              </a:prstGeom>
              <a:blipFill>
                <a:blip r:embed="rId6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BC60AACC-7777-4221-A6DA-79CDF2B23338}"/>
              </a:ext>
            </a:extLst>
          </p:cNvPr>
          <p:cNvSpPr txBox="1">
            <a:spLocks/>
          </p:cNvSpPr>
          <p:nvPr/>
        </p:nvSpPr>
        <p:spPr>
          <a:xfrm>
            <a:off x="243075" y="6176963"/>
            <a:ext cx="38378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Dynamik von Energienetzen – Erneuerbare Energien</a:t>
            </a:r>
          </a:p>
        </p:txBody>
      </p:sp>
    </p:spTree>
    <p:extLst>
      <p:ext uri="{BB962C8B-B14F-4D97-AF65-F5344CB8AC3E}">
        <p14:creationId xmlns:p14="http://schemas.microsoft.com/office/powerpoint/2010/main" val="208401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76BB050-88DB-4E8D-B6C9-C50826EA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440" y="1359622"/>
            <a:ext cx="5652796" cy="1325563"/>
          </a:xfrm>
        </p:spPr>
        <p:txBody>
          <a:bodyPr/>
          <a:lstStyle/>
          <a:p>
            <a:r>
              <a:rPr lang="de-DE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Unser Netzwerk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F6D50E0-583B-45FF-8E5F-2856766CCB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25"/>
            <a:ext cx="5825620" cy="6332450"/>
          </a:xfr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098F42-AD3B-4D36-A3BE-C7E839FBD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685185"/>
            <a:ext cx="5652796" cy="4351338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Source Sans Pro "/>
              </a:rPr>
              <a:t>Hypothetisches Stromnetzwerk für Deutschland</a:t>
            </a:r>
          </a:p>
          <a:p>
            <a:r>
              <a:rPr lang="de-DE" sz="2400" dirty="0">
                <a:latin typeface="Source Sans Pro "/>
              </a:rPr>
              <a:t>Weniger Knoten für geringere Rechenzeit</a:t>
            </a:r>
          </a:p>
          <a:p>
            <a:r>
              <a:rPr lang="de-DE" sz="2400" dirty="0">
                <a:latin typeface="Source Sans Pro "/>
              </a:rPr>
              <a:t>Zeitlich veränderliche Leistung</a:t>
            </a:r>
          </a:p>
          <a:p>
            <a:r>
              <a:rPr lang="de-DE" sz="2400" dirty="0">
                <a:latin typeface="Source Sans Pro "/>
              </a:rPr>
              <a:t>Wasserspeicher </a:t>
            </a:r>
            <a:r>
              <a:rPr lang="de-DE" sz="2400" dirty="0">
                <a:latin typeface="Source Sans Pro "/>
                <a:sym typeface="Wingdings" panose="05000000000000000000" pitchFamily="2" charset="2"/>
              </a:rPr>
              <a:t> Energieerhaltung</a:t>
            </a:r>
            <a:endParaRPr lang="de-DE" sz="2400" dirty="0">
              <a:latin typeface="Source Sans Pro "/>
            </a:endParaRP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1827D163-5BB9-46B8-80E9-01D9BCD85382}"/>
              </a:ext>
            </a:extLst>
          </p:cNvPr>
          <p:cNvSpPr txBox="1">
            <a:spLocks/>
          </p:cNvSpPr>
          <p:nvPr/>
        </p:nvSpPr>
        <p:spPr>
          <a:xfrm>
            <a:off x="243075" y="6176963"/>
            <a:ext cx="38378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Dynamik von Energienetzen – Erneuerbare Energien</a:t>
            </a:r>
          </a:p>
        </p:txBody>
      </p:sp>
    </p:spTree>
    <p:extLst>
      <p:ext uri="{BB962C8B-B14F-4D97-AF65-F5344CB8AC3E}">
        <p14:creationId xmlns:p14="http://schemas.microsoft.com/office/powerpoint/2010/main" val="237835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F6D50E0-583B-45FF-8E5F-2856766CCB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8" y="213845"/>
            <a:ext cx="5734238" cy="6233118"/>
          </a:xfr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098F42-AD3B-4D36-A3BE-C7E839FBD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0059"/>
            <a:ext cx="5181600" cy="5916904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F43CDDB0-EC88-478E-AAA7-3E54E76A3290}"/>
              </a:ext>
            </a:extLst>
          </p:cNvPr>
          <p:cNvGrpSpPr/>
          <p:nvPr/>
        </p:nvGrpSpPr>
        <p:grpSpPr>
          <a:xfrm>
            <a:off x="5520261" y="348607"/>
            <a:ext cx="6115011" cy="6368356"/>
            <a:chOff x="5520261" y="348607"/>
            <a:chExt cx="6115011" cy="6368356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A9C7EAEE-20F6-45EC-A858-6245578A4997}"/>
                </a:ext>
              </a:extLst>
            </p:cNvPr>
            <p:cNvGrpSpPr/>
            <p:nvPr/>
          </p:nvGrpSpPr>
          <p:grpSpPr>
            <a:xfrm>
              <a:off x="5522755" y="351585"/>
              <a:ext cx="2374346" cy="1080000"/>
              <a:chOff x="5522755" y="351585"/>
              <a:chExt cx="2374346" cy="1080000"/>
            </a:xfrm>
          </p:grpSpPr>
          <p:pic>
            <p:nvPicPr>
              <p:cNvPr id="21" name="Grafik 20" descr="Ein Bild, das Objekt enthält.&#10;&#10;Automatisch generierte Beschreibung">
                <a:extLst>
                  <a:ext uri="{FF2B5EF4-FFF2-40B4-BE49-F238E27FC236}">
                    <a16:creationId xmlns:a16="http://schemas.microsoft.com/office/drawing/2014/main" id="{76F380C6-1ADF-4DA6-8AC7-811732827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2755" y="351585"/>
                <a:ext cx="994091" cy="1080000"/>
              </a:xfrm>
              <a:prstGeom prst="rect">
                <a:avLst/>
              </a:prstGeom>
            </p:spPr>
          </p:pic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D5812E1-F1E2-44FF-A090-6ED9BFDBEED0}"/>
                  </a:ext>
                </a:extLst>
              </p:cNvPr>
              <p:cNvSpPr txBox="1"/>
              <p:nvPr/>
            </p:nvSpPr>
            <p:spPr>
              <a:xfrm>
                <a:off x="6693452" y="706919"/>
                <a:ext cx="1203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Großstadt</a:t>
                </a: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EA71E7FB-DB94-46B1-AEC3-1F24CDD4E4D6}"/>
                </a:ext>
              </a:extLst>
            </p:cNvPr>
            <p:cNvGrpSpPr/>
            <p:nvPr/>
          </p:nvGrpSpPr>
          <p:grpSpPr>
            <a:xfrm>
              <a:off x="5522754" y="1523111"/>
              <a:ext cx="2394270" cy="1080000"/>
              <a:chOff x="5522754" y="1523111"/>
              <a:chExt cx="2394270" cy="1080000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78686267-2291-4053-848F-330A039C6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2754" y="1523111"/>
                <a:ext cx="994091" cy="1080000"/>
              </a:xfrm>
              <a:prstGeom prst="rect">
                <a:avLst/>
              </a:prstGeom>
            </p:spPr>
          </p:pic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FE113E8-0649-42E9-9D88-F6103F9C855F}"/>
                  </a:ext>
                </a:extLst>
              </p:cNvPr>
              <p:cNvSpPr txBox="1"/>
              <p:nvPr/>
            </p:nvSpPr>
            <p:spPr>
              <a:xfrm>
                <a:off x="6713375" y="1878445"/>
                <a:ext cx="1203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Kleinstadt</a:t>
                </a:r>
              </a:p>
            </p:txBody>
          </p: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CCB91DBA-38CE-4184-AEAF-70E551B45258}"/>
                </a:ext>
              </a:extLst>
            </p:cNvPr>
            <p:cNvGrpSpPr/>
            <p:nvPr/>
          </p:nvGrpSpPr>
          <p:grpSpPr>
            <a:xfrm>
              <a:off x="5520783" y="2739092"/>
              <a:ext cx="2208264" cy="1080000"/>
              <a:chOff x="5520783" y="2739092"/>
              <a:chExt cx="2208264" cy="1080000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03A435CA-264C-4BA0-BEE6-CBE5832801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0783" y="2739092"/>
                <a:ext cx="996062" cy="1080000"/>
              </a:xfrm>
              <a:prstGeom prst="rect">
                <a:avLst/>
              </a:prstGeom>
            </p:spPr>
          </p:pic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3DB9DC5-1719-4777-990B-565B2E0897AD}"/>
                  </a:ext>
                </a:extLst>
              </p:cNvPr>
              <p:cNvSpPr txBox="1"/>
              <p:nvPr/>
            </p:nvSpPr>
            <p:spPr>
              <a:xfrm>
                <a:off x="6716676" y="3094426"/>
                <a:ext cx="1012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Münster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2CF6F55F-A249-4968-9F7D-EB415E68AB8B}"/>
                </a:ext>
              </a:extLst>
            </p:cNvPr>
            <p:cNvGrpSpPr/>
            <p:nvPr/>
          </p:nvGrpSpPr>
          <p:grpSpPr>
            <a:xfrm>
              <a:off x="5520261" y="4326164"/>
              <a:ext cx="2346411" cy="1080000"/>
              <a:chOff x="5520261" y="4326164"/>
              <a:chExt cx="2346411" cy="1080000"/>
            </a:xfrm>
          </p:grpSpPr>
          <p:pic>
            <p:nvPicPr>
              <p:cNvPr id="16" name="Grafik 15" descr="Ein Bild, das Objekt enthält.&#10;&#10;Automatisch generierte Beschreibung">
                <a:extLst>
                  <a:ext uri="{FF2B5EF4-FFF2-40B4-BE49-F238E27FC236}">
                    <a16:creationId xmlns:a16="http://schemas.microsoft.com/office/drawing/2014/main" id="{7BC8B7D4-E50B-445F-8776-9CFAB730BB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0261" y="4326164"/>
                <a:ext cx="996584" cy="1080000"/>
              </a:xfrm>
              <a:prstGeom prst="rect">
                <a:avLst/>
              </a:prstGeom>
            </p:spPr>
          </p:pic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1376188-0EA8-44CE-A930-19FA33E30F28}"/>
                  </a:ext>
                </a:extLst>
              </p:cNvPr>
              <p:cNvSpPr txBox="1"/>
              <p:nvPr/>
            </p:nvSpPr>
            <p:spPr>
              <a:xfrm>
                <a:off x="6663023" y="4681498"/>
                <a:ext cx="1203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Solarpark</a:t>
                </a:r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722D164E-193A-4AE9-BBEB-5A26A6DD4485}"/>
                </a:ext>
              </a:extLst>
            </p:cNvPr>
            <p:cNvGrpSpPr/>
            <p:nvPr/>
          </p:nvGrpSpPr>
          <p:grpSpPr>
            <a:xfrm>
              <a:off x="5520261" y="5636963"/>
              <a:ext cx="2376840" cy="1080000"/>
              <a:chOff x="5520261" y="5636963"/>
              <a:chExt cx="2376840" cy="1080000"/>
            </a:xfrm>
          </p:grpSpPr>
          <p:pic>
            <p:nvPicPr>
              <p:cNvPr id="20" name="Grafik 19">
                <a:extLst>
                  <a:ext uri="{FF2B5EF4-FFF2-40B4-BE49-F238E27FC236}">
                    <a16:creationId xmlns:a16="http://schemas.microsoft.com/office/drawing/2014/main" id="{609E7EE2-7AF5-4D93-8C72-B2A418BF6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0261" y="5636963"/>
                <a:ext cx="994091" cy="1080000"/>
              </a:xfrm>
              <a:prstGeom prst="rect">
                <a:avLst/>
              </a:prstGeom>
            </p:spPr>
          </p:pic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82A968A4-F334-4DEA-94D8-B21188B89E82}"/>
                  </a:ext>
                </a:extLst>
              </p:cNvPr>
              <p:cNvSpPr txBox="1"/>
              <p:nvPr/>
            </p:nvSpPr>
            <p:spPr>
              <a:xfrm>
                <a:off x="6693452" y="6077631"/>
                <a:ext cx="1203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Windkraft</a:t>
                </a: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7013A862-E5D7-4F5D-807D-09FC7565466C}"/>
                </a:ext>
              </a:extLst>
            </p:cNvPr>
            <p:cNvGrpSpPr/>
            <p:nvPr/>
          </p:nvGrpSpPr>
          <p:grpSpPr>
            <a:xfrm>
              <a:off x="8763000" y="348607"/>
              <a:ext cx="2872272" cy="1080000"/>
              <a:chOff x="8763000" y="348607"/>
              <a:chExt cx="2872272" cy="1080000"/>
            </a:xfrm>
          </p:grpSpPr>
          <p:pic>
            <p:nvPicPr>
              <p:cNvPr id="12" name="Grafik 11" descr="Ein Bild, das Licht enthält.&#10;&#10;Automatisch generierte Beschreibung">
                <a:extLst>
                  <a:ext uri="{FF2B5EF4-FFF2-40B4-BE49-F238E27FC236}">
                    <a16:creationId xmlns:a16="http://schemas.microsoft.com/office/drawing/2014/main" id="{5F30961D-7A0C-40B7-981F-90F5AD4F35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3000" y="348607"/>
                <a:ext cx="994091" cy="1080000"/>
              </a:xfrm>
              <a:prstGeom prst="rect">
                <a:avLst/>
              </a:prstGeom>
            </p:spPr>
          </p:pic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485FC73A-9EEC-480C-B55B-C3370A0C99E7}"/>
                  </a:ext>
                </a:extLst>
              </p:cNvPr>
              <p:cNvSpPr txBox="1"/>
              <p:nvPr/>
            </p:nvSpPr>
            <p:spPr>
              <a:xfrm>
                <a:off x="9937101" y="706919"/>
                <a:ext cx="1698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Kohlekraftwerk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858CFE95-62F7-4CCE-9B2F-F24E102FB6C3}"/>
                </a:ext>
              </a:extLst>
            </p:cNvPr>
            <p:cNvGrpSpPr/>
            <p:nvPr/>
          </p:nvGrpSpPr>
          <p:grpSpPr>
            <a:xfrm>
              <a:off x="8763000" y="1538464"/>
              <a:ext cx="2872272" cy="1080000"/>
              <a:chOff x="8763000" y="1538464"/>
              <a:chExt cx="2872272" cy="1080000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C820C09D-30ED-47A3-8FC7-CB924F408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3000" y="1538464"/>
                <a:ext cx="994091" cy="1080000"/>
              </a:xfrm>
              <a:prstGeom prst="rect">
                <a:avLst/>
              </a:prstGeom>
            </p:spPr>
          </p:pic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08511AF-CBF4-439E-A5B7-1E2C7ED64EBD}"/>
                  </a:ext>
                </a:extLst>
              </p:cNvPr>
              <p:cNvSpPr txBox="1"/>
              <p:nvPr/>
            </p:nvSpPr>
            <p:spPr>
              <a:xfrm>
                <a:off x="9937101" y="1893798"/>
                <a:ext cx="1698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Atomkraftwerk</a:t>
                </a:r>
              </a:p>
            </p:txBody>
          </p: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DF1518BD-8870-4406-AB0F-614F26301C25}"/>
                </a:ext>
              </a:extLst>
            </p:cNvPr>
            <p:cNvGrpSpPr/>
            <p:nvPr/>
          </p:nvGrpSpPr>
          <p:grpSpPr>
            <a:xfrm>
              <a:off x="8762999" y="4326164"/>
              <a:ext cx="2832761" cy="1080000"/>
              <a:chOff x="8762999" y="4326164"/>
              <a:chExt cx="2832761" cy="1080000"/>
            </a:xfrm>
          </p:grpSpPr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3991BB19-C768-438D-945D-186C405A6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2999" y="4326164"/>
                <a:ext cx="994091" cy="1080000"/>
              </a:xfrm>
              <a:prstGeom prst="rect">
                <a:avLst/>
              </a:prstGeom>
            </p:spPr>
          </p:pic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F1AE37CC-1A0D-4B6E-BC76-BDFD54256753}"/>
                  </a:ext>
                </a:extLst>
              </p:cNvPr>
              <p:cNvSpPr txBox="1"/>
              <p:nvPr/>
            </p:nvSpPr>
            <p:spPr>
              <a:xfrm>
                <a:off x="9937101" y="4681498"/>
                <a:ext cx="165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Wasserspeicher</a:t>
                </a:r>
              </a:p>
            </p:txBody>
          </p:sp>
        </p:grpSp>
      </p:grpSp>
      <p:sp>
        <p:nvSpPr>
          <p:cNvPr id="40" name="Fußzeilenplatzhalter 3">
            <a:extLst>
              <a:ext uri="{FF2B5EF4-FFF2-40B4-BE49-F238E27FC236}">
                <a16:creationId xmlns:a16="http://schemas.microsoft.com/office/drawing/2014/main" id="{90D689A1-14F8-44C9-80FD-4C7C366B24A3}"/>
              </a:ext>
            </a:extLst>
          </p:cNvPr>
          <p:cNvSpPr txBox="1">
            <a:spLocks/>
          </p:cNvSpPr>
          <p:nvPr/>
        </p:nvSpPr>
        <p:spPr>
          <a:xfrm>
            <a:off x="243075" y="6176963"/>
            <a:ext cx="38378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Dynamik von Energienetzen – Erneuerbare Energien</a:t>
            </a:r>
          </a:p>
        </p:txBody>
      </p:sp>
    </p:spTree>
    <p:extLst>
      <p:ext uri="{BB962C8B-B14F-4D97-AF65-F5344CB8AC3E}">
        <p14:creationId xmlns:p14="http://schemas.microsoft.com/office/powerpoint/2010/main" val="251079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A0F42-62FE-4825-AB18-7CDAAD0D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EC27B0B-EACF-4C45-94EA-4DB5FA10E9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Video kommt hier hin, Datei ist  jedoch zu groß </a:t>
            </a:r>
            <a:r>
              <a:rPr lang="de-DE"/>
              <a:t>für GitHub</a:t>
            </a:r>
          </a:p>
        </p:txBody>
      </p:sp>
    </p:spTree>
    <p:extLst>
      <p:ext uri="{BB962C8B-B14F-4D97-AF65-F5344CB8AC3E}">
        <p14:creationId xmlns:p14="http://schemas.microsoft.com/office/powerpoint/2010/main" val="37420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22999-7331-4078-9E0D-A0573A75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36" y="753052"/>
            <a:ext cx="10515600" cy="1325563"/>
          </a:xfrm>
        </p:spPr>
        <p:txBody>
          <a:bodyPr/>
          <a:lstStyle/>
          <a:p>
            <a:r>
              <a:rPr lang="de-DE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A17C73-03EF-40C8-89D5-C695E0B0D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060" y="2340695"/>
            <a:ext cx="6132945" cy="4351338"/>
          </a:xfrm>
        </p:spPr>
        <p:txBody>
          <a:bodyPr>
            <a:normAutofit/>
          </a:bodyPr>
          <a:lstStyle/>
          <a:p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Desynchronisationsgründe:</a:t>
            </a:r>
          </a:p>
          <a:p>
            <a:pPr lvl="1"/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Leistungsveränderung</a:t>
            </a:r>
          </a:p>
          <a:p>
            <a:pPr lvl="1"/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Position</a:t>
            </a:r>
          </a:p>
          <a:p>
            <a:pPr lvl="1"/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Anzahl gleichzeitiger Änderungen</a:t>
            </a:r>
          </a:p>
          <a:p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Vorbeugungen:</a:t>
            </a:r>
          </a:p>
          <a:p>
            <a:pPr lvl="1"/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Vorausplanung  Kompensation</a:t>
            </a:r>
          </a:p>
          <a:p>
            <a:pPr lvl="1"/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Erzeugerverteilung </a:t>
            </a:r>
          </a:p>
          <a:p>
            <a:endParaRPr lang="de-DE" dirty="0">
              <a:latin typeface="Source Sans Pro" panose="020B0503030403020204" pitchFamily="34" charset="0"/>
              <a:ea typeface="Source Sans Pro" panose="020B0503030403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0E5942-973D-40E6-951D-DCBAF83CFACC}"/>
              </a:ext>
            </a:extLst>
          </p:cNvPr>
          <p:cNvSpPr txBox="1">
            <a:spLocks/>
          </p:cNvSpPr>
          <p:nvPr/>
        </p:nvSpPr>
        <p:spPr>
          <a:xfrm>
            <a:off x="243075" y="6176963"/>
            <a:ext cx="38378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Dynamik von Energienetzen – Erneuerbare Energien</a:t>
            </a:r>
          </a:p>
        </p:txBody>
      </p:sp>
    </p:spTree>
    <p:extLst>
      <p:ext uri="{BB962C8B-B14F-4D97-AF65-F5344CB8AC3E}">
        <p14:creationId xmlns:p14="http://schemas.microsoft.com/office/powerpoint/2010/main" val="51821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FAD4954-D51D-4C33-A4DA-8F64597A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D9AADD-5E0A-4E22-986A-EE5386FD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Kapazität des Speichers? Welche Art des Speichers?</a:t>
            </a:r>
          </a:p>
          <a:p>
            <a:r>
              <a:rPr lang="de-DE" dirty="0"/>
              <a:t>Realistisch? (Speicher, Leistungsverlauf AKW, Verhältnisse)</a:t>
            </a:r>
          </a:p>
          <a:p>
            <a:r>
              <a:rPr lang="de-DE" dirty="0"/>
              <a:t>Smart-Grid</a:t>
            </a:r>
          </a:p>
          <a:p>
            <a:r>
              <a:rPr lang="de-DE" dirty="0"/>
              <a:t>Kombination beider Modelle:</a:t>
            </a:r>
          </a:p>
          <a:p>
            <a:pPr lvl="1"/>
            <a:r>
              <a:rPr lang="de-DE" dirty="0"/>
              <a:t>zeitabhängige Leistungen + zeitabhängige Kopplung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571478-7FA7-497D-8ADE-05B3C311E64D}"/>
              </a:ext>
            </a:extLst>
          </p:cNvPr>
          <p:cNvSpPr txBox="1">
            <a:spLocks/>
          </p:cNvSpPr>
          <p:nvPr/>
        </p:nvSpPr>
        <p:spPr>
          <a:xfrm>
            <a:off x="243075" y="6176963"/>
            <a:ext cx="38378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Dynamik von Energienetzen – Erneuerbare Energien</a:t>
            </a:r>
          </a:p>
        </p:txBody>
      </p:sp>
    </p:spTree>
    <p:extLst>
      <p:ext uri="{BB962C8B-B14F-4D97-AF65-F5344CB8AC3E}">
        <p14:creationId xmlns:p14="http://schemas.microsoft.com/office/powerpoint/2010/main" val="198366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Breitbild</PresentationFormat>
  <Paragraphs>64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Source Sans Pro</vt:lpstr>
      <vt:lpstr>Source Sans Pro </vt:lpstr>
      <vt:lpstr>Source Sans Pro Black</vt:lpstr>
      <vt:lpstr>Source Sans Pro Light</vt:lpstr>
      <vt:lpstr>Office</vt:lpstr>
      <vt:lpstr>Erneuerbare Energien</vt:lpstr>
      <vt:lpstr>Motivation</vt:lpstr>
      <vt:lpstr>Erweitertes Kuramoto-Modell</vt:lpstr>
      <vt:lpstr>Erweitertes Kuramoto-Modell</vt:lpstr>
      <vt:lpstr>Unser Netzwerk</vt:lpstr>
      <vt:lpstr>PowerPoint-Präsentation</vt:lpstr>
      <vt:lpstr>PowerPoint-Präsentation</vt:lpstr>
      <vt:lpstr>Fazit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Erneuerbare Energien</dc:title>
  <dc:creator>Karen Terveer</dc:creator>
  <cp:lastModifiedBy>Karen Terveer</cp:lastModifiedBy>
  <cp:revision>3</cp:revision>
  <dcterms:created xsi:type="dcterms:W3CDTF">2019-07-02T21:14:56Z</dcterms:created>
  <dcterms:modified xsi:type="dcterms:W3CDTF">2019-07-02T21:38:27Z</dcterms:modified>
</cp:coreProperties>
</file>