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79" r:id="rId10"/>
    <p:sldId id="280" r:id="rId11"/>
    <p:sldId id="281" r:id="rId12"/>
    <p:sldId id="28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8" autoAdjust="0"/>
    <p:restoredTop sz="94264" autoAdjust="0"/>
  </p:normalViewPr>
  <p:slideViewPr>
    <p:cSldViewPr snapToGrid="0">
      <p:cViewPr>
        <p:scale>
          <a:sx n="47" d="100"/>
          <a:sy n="47" d="100"/>
        </p:scale>
        <p:origin x="15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909C-444F-4175-AB98-2EFB576E31A2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0BD0E-9443-447A-B3F9-59B0297E3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1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C597-7DEC-48E4-BA3E-2620EE00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15CE82-5D0C-40BE-80F8-AB6B13E0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D15E8-F06F-4FC8-8475-087DE8A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23AE-A6CC-4B2F-B407-51476350CCD4}" type="datetime1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6C970-2BF6-491C-9436-720EF26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E093-0327-4C95-B8BF-EB6051AD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9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F5D18-E726-49AE-B908-5C1DC958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5A2D47-46E9-4F03-9C9B-E6CAB2A4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21FE7-D5D4-4AEB-990E-2E4B722D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1F7-8DBF-4D3C-8C65-2395FA44E47B}" type="datetime1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C0D72-24E9-45AF-9BED-EFA2DD7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69B6F-3593-4DC5-858A-6209AF7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81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D574F-2921-4404-81C3-DB6B61E9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E17F9B-7040-4FBB-B1D6-E4BADC99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4BF27-4617-4711-AB69-852A5683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3F3E-6D9C-456F-A420-BA0F4CCA77FC}" type="datetime1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12FD6-E6DD-41F1-A8F7-31728F9F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5FEDA-7863-4450-BCCC-0EDECDDF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952BB-8289-4D58-ADA1-32D1FBBF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40865-BC5A-4138-B3B3-4033CEEB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0A4F3-54DC-4A21-A799-DE5653C6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4E63-C3F3-4E42-8F8C-C187D26AC388}" type="datetime1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0EC01-6859-462C-AB60-67D43AC0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3D9E0-22CB-4559-A9A8-EB5CE768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7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667AD-8465-43AC-ACFF-AAA82387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B812E-E722-4C7E-A2DA-98F2F482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3E217D-2ED8-4F4F-9F55-E4311AC4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13B5-4B30-4DFD-8413-059F8EB2F966}" type="datetime1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F04E4-3BE4-424C-9F25-61C668DA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6C209-2E5C-403A-865E-9318863C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A63E-9E22-4269-A0A8-F764FE45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E23C5-5F15-488C-9005-F9BC84255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FCD32-E1F7-4C4A-BC33-C879BDAA5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0FA09E-84D1-4B77-85D0-B5C3E77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FEC-C103-4A2A-B06C-EE07D5848252}" type="datetime1">
              <a:rPr lang="de-DE" smtClean="0"/>
              <a:t>15.05.2019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25A9A-B48A-4DB9-9AF2-8ABB712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8705B6-1087-4D29-9973-FB5A37AF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E87E8-CE90-4984-BDBE-D0E7111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CF2B2B-CEC9-4B0E-8D95-F858DF90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A22C89-9089-458A-B5B8-ADB8CFF6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592752-13A5-44DB-A8CE-4B6BEFC5E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AED3C9-8D63-4D4F-8EAB-67B73248D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8809D6-4A7F-47F1-BFCD-B7B5F09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D225-33C5-4336-A480-B175D2E8074D}" type="datetime1">
              <a:rPr lang="de-DE" smtClean="0"/>
              <a:t>15.05.2019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C25E5B-9323-4FC7-88AA-2D3AE2D0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2E4101-1568-44F5-859F-A8F838B0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8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BF43B-8CA8-4ABD-B1F6-6E30720D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7C6A9B-1A5E-4DF6-A9D0-FEAF6A2D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019-54E1-43AD-8291-056239101941}" type="datetime1">
              <a:rPr lang="de-DE" smtClean="0"/>
              <a:t>15.05.2019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2C797F-3AE9-490C-B3D5-90A25395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3DE4C9-473F-4FAC-8B77-BE25EC7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73BE1E-EAF2-4FD8-9559-2E7952B4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50A8-4BAA-42AD-B98B-D1687D9D4E7A}" type="datetime1">
              <a:rPr lang="de-DE" smtClean="0"/>
              <a:t>15.05.2019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587B6C-8B47-4E5A-B34B-CD7D0154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869F9D-AEB0-422E-9686-C05DEC9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99441-8097-4C52-B4AB-2D28E9CE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97DA6-9D0B-46AC-8F34-76CBF751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FBAFAE-2108-414F-85A5-14BF6A8B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67FA8D-BFFB-43EB-BF20-C914BE87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3A92-6E6C-4143-A53A-8CFAA01FDCB1}" type="datetime1">
              <a:rPr lang="de-DE" smtClean="0"/>
              <a:t>15.05.2019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8EEA9-F898-49FB-9588-4EECB9A2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E4A11-BF39-42D3-996A-FA9896D4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6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8BCBC-520A-44BA-85EA-DAF3B2B8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F16960-E490-4BF7-A61B-F6435402C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307146-74A6-4DDD-9187-7A71810D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5113F-9CBE-48EB-AA54-B07B142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6C44-99AC-4E29-8CB6-612426206ED5}" type="datetime1">
              <a:rPr lang="de-DE" smtClean="0"/>
              <a:t>15.05.2019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C2F488-16C4-4BE2-8504-27A1875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87621-CCF8-4AB6-A71E-706CFEE6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5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933F57-66B0-455E-B034-3DA12C5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72133-A66F-490E-BA91-B0700F8B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F12BA-8B84-4D0F-AF53-E92B0705E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B95A-330E-4E24-BDA3-EF53F9D85A96}" type="datetime1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C7B912-2AF5-49E8-B4DB-0BC544B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B9C91-762C-44FC-9346-6EB20742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.wikipedia.org/wiki/Datei:ElectricityUCTE.sv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.wikipedia.org/wiki/Datei:HVDC_Europe_annotated.sv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.wikipedia.org/wiki/Datei:HVDC_Europe_annotated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v5eBf2KwF8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114A1-F7DB-4C65-8673-5B98261E1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chemeClr val="tx2">
                    <a:lumMod val="50000"/>
                  </a:schemeClr>
                </a:solidFill>
                <a:latin typeface="Source Sans Pro Black" panose="020B0604020202020204" pitchFamily="34" charset="0"/>
                <a:ea typeface="DengXian Light" panose="020B0503020204020204" pitchFamily="2" charset="-122"/>
                <a:cs typeface="Cordia New" panose="020B0304020202020204" pitchFamily="34" charset="-34"/>
              </a:rPr>
              <a:t>Elektrische Netzwerke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893B6C-EA8D-4046-B3C6-DA72DFCF6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algn="r">
              <a:tabLst>
                <a:tab pos="7534275" algn="l"/>
              </a:tabLst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Nichtlineare Modellierung SS19</a:t>
            </a:r>
          </a:p>
        </p:txBody>
      </p:sp>
    </p:spTree>
    <p:extLst>
      <p:ext uri="{BB962C8B-B14F-4D97-AF65-F5344CB8AC3E}">
        <p14:creationId xmlns:p14="http://schemas.microsoft.com/office/powerpoint/2010/main" val="112054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2460" y="1596788"/>
                <a:ext cx="5542865" cy="4580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limUpp>
                        <m:limUpp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r>
                        <m:rPr>
                          <m:sty m:val="p"/>
                        </m:rPr>
                        <a:rPr lang="de-D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sz="1800" dirty="0"/>
              </a:p>
              <a:p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mittlere Phase </a:t>
                </a:r>
              </a:p>
              <a:p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Phase des i-</a:t>
                </a:r>
                <a:r>
                  <a:rPr lang="de-DE" sz="2400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ten</a:t>
                </a:r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Oszillators</a:t>
                </a:r>
              </a:p>
              <a:p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der rote Vektor entspricht der rechten Seite der Gleichung</a:t>
                </a:r>
              </a:p>
              <a:p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er hat die Länge r</a:t>
                </a:r>
              </a:p>
              <a:p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bei voller Synchronisation ist r = 1</a:t>
                </a:r>
                <a:endParaRPr lang="ar-AE" sz="2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marL="0" indent="0">
                  <a:buNone/>
                </a:pPr>
                <a:endParaRPr lang="de-DE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2460" y="1596788"/>
                <a:ext cx="5542865" cy="4580175"/>
              </a:xfrm>
              <a:blipFill>
                <a:blip r:embed="rId2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9921922" y="341193"/>
            <a:ext cx="18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Synchronisation</a:t>
            </a:r>
          </a:p>
        </p:txBody>
      </p:sp>
      <p:pic>
        <p:nvPicPr>
          <p:cNvPr id="7" name="Ordnungsparameter.pdf" descr="Ordnungsparameter.pdf">
            <a:extLst>
              <a:ext uri="{FF2B5EF4-FFF2-40B4-BE49-F238E27FC236}">
                <a16:creationId xmlns:a16="http://schemas.microsoft.com/office/drawing/2014/main" id="{C8A29E8D-E7AE-4065-9991-E3B38F25D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6213" t="9042" r="8377" b="7149"/>
          <a:stretch>
            <a:fillRect/>
          </a:stretch>
        </p:blipFill>
        <p:spPr>
          <a:xfrm>
            <a:off x="7219665" y="1759574"/>
            <a:ext cx="4223582" cy="41444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347B81D-C4FE-4079-87C7-4BFAD57B4B26}"/>
              </a:ext>
            </a:extLst>
          </p:cNvPr>
          <p:cNvSpPr/>
          <p:nvPr/>
        </p:nvSpPr>
        <p:spPr>
          <a:xfrm>
            <a:off x="962581" y="939275"/>
            <a:ext cx="561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Ein Maß für die 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275275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3474" y="1748765"/>
                <a:ext cx="10208526" cy="4580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ar-A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ar-AE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ar-AE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/>
                  <a:t> 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„Jeder-mit-jedem-Kopplung“</a:t>
                </a:r>
                <a:endParaRPr lang="ar-AE" sz="2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marL="0" indent="0">
                  <a:buNone/>
                </a:pPr>
                <a:endParaRPr lang="de-DE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Änderung des i-</a:t>
                </a:r>
                <a:r>
                  <a:rPr lang="de-DE" sz="2400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ten</a:t>
                </a:r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Oszillators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natürliche Frequenz des i-</a:t>
                </a:r>
                <a:r>
                  <a:rPr lang="de-DE" sz="2400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ten</a:t>
                </a:r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Oszillators</a:t>
                </a:r>
              </a:p>
              <a:p>
                <a:pPr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Maß für die Synchronisation</a:t>
                </a:r>
              </a:p>
              <a:p>
                <a:pPr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mittlere Phase</a:t>
                </a:r>
              </a:p>
              <a:p>
                <a:pPr marL="0" indent="0">
                  <a:buNone/>
                </a:pPr>
                <a:endParaRPr lang="de-DE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3474" y="1748765"/>
                <a:ext cx="10208526" cy="4580175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9921922" y="341193"/>
            <a:ext cx="18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Synchronisation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47B81D-C4FE-4079-87C7-4BFAD57B4B26}"/>
              </a:ext>
            </a:extLst>
          </p:cNvPr>
          <p:cNvSpPr/>
          <p:nvPr/>
        </p:nvSpPr>
        <p:spPr>
          <a:xfrm>
            <a:off x="962581" y="1331695"/>
            <a:ext cx="3207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Kuramoto</a:t>
            </a:r>
            <a:r>
              <a:rPr lang="de-DE" sz="3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-Modell</a:t>
            </a:r>
          </a:p>
        </p:txBody>
      </p:sp>
    </p:spTree>
    <p:extLst>
      <p:ext uri="{BB962C8B-B14F-4D97-AF65-F5344CB8AC3E}">
        <p14:creationId xmlns:p14="http://schemas.microsoft.com/office/powerpoint/2010/main" val="196387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9921922" y="341193"/>
            <a:ext cx="18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Synchronisation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47B81D-C4FE-4079-87C7-4BFAD57B4B26}"/>
              </a:ext>
            </a:extLst>
          </p:cNvPr>
          <p:cNvSpPr/>
          <p:nvPr/>
        </p:nvSpPr>
        <p:spPr>
          <a:xfrm>
            <a:off x="1452556" y="2705725"/>
            <a:ext cx="92868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Wie lösen wir diese Differentialgleichung?</a:t>
            </a:r>
          </a:p>
        </p:txBody>
      </p:sp>
    </p:spTree>
    <p:extLst>
      <p:ext uri="{BB962C8B-B14F-4D97-AF65-F5344CB8AC3E}">
        <p14:creationId xmlns:p14="http://schemas.microsoft.com/office/powerpoint/2010/main" val="134207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7CEAE-DD56-4997-9B8F-E2053061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397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Das Runge-Kutta-4 Verfahren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A893DA-832B-4DBA-B8E4-C7140E514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850" y="2342103"/>
                <a:ext cx="10515600" cy="41999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3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Was wollen wir machen?</a:t>
                </a:r>
              </a:p>
              <a:p>
                <a:pPr marL="0" indent="0">
                  <a:buNone/>
                </a:pPr>
                <a:endParaRPr lang="de-DE" sz="16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de-DE" dirty="0">
                    <a:latin typeface="Source Sans Pro Light" panose="020B0604020202020204" pitchFamily="34" charset="0"/>
                    <a:ea typeface="Source Sans Pro" panose="020B0503030403020204" pitchFamily="34" charset="0"/>
                  </a:rPr>
                  <a:t>Lösen einer DGL 1. Ordnung: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𝑥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de-DE" dirty="0">
                  <a:latin typeface="Source Sans Pro Light" panose="020B0604020202020204" pitchFamily="34" charset="0"/>
                  <a:ea typeface="Source Sans Pro" panose="020B0503030403020204" pitchFamily="34" charset="0"/>
                </a:endParaRPr>
              </a:p>
              <a:p>
                <a:r>
                  <a:rPr lang="de-DE" dirty="0">
                    <a:latin typeface="Source Sans Pro Light" panose="020B0604020202020204" pitchFamily="34" charset="0"/>
                    <a:ea typeface="Source Sans Pro" panose="020B0503030403020204" pitchFamily="34" charset="0"/>
                  </a:rPr>
                  <a:t>Numerisch, mit Schrittweite h</a:t>
                </a:r>
              </a:p>
              <a:p>
                <a:r>
                  <a:rPr lang="de-DE" dirty="0">
                    <a:latin typeface="Source Sans Pro Light" panose="020B0604020202020204" pitchFamily="34" charset="0"/>
                    <a:ea typeface="Source Sans Pro" panose="020B0503030403020204" pitchFamily="34" charset="0"/>
                  </a:rPr>
                  <a:t>Möglichst geringer Fehler</a:t>
                </a:r>
              </a:p>
              <a:p>
                <a:r>
                  <a:rPr lang="de-DE" dirty="0">
                    <a:latin typeface="Source Sans Pro Light" panose="020B0604020202020204" pitchFamily="34" charset="0"/>
                    <a:ea typeface="Source Sans Pro" panose="020B0503030403020204" pitchFamily="34" charset="0"/>
                  </a:rPr>
                  <a:t>Angemessener Rechenaufwand</a:t>
                </a:r>
              </a:p>
              <a:p>
                <a:endParaRPr lang="de-DE" sz="32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A893DA-832B-4DBA-B8E4-C7140E514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850" y="2342103"/>
                <a:ext cx="10515600" cy="4199985"/>
              </a:xfrm>
              <a:blipFill>
                <a:blip r:embed="rId2"/>
                <a:stretch>
                  <a:fillRect l="-1449" t="-30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C6BB987-C30E-4362-A266-56BFB4C22F52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</p:spTree>
    <p:extLst>
      <p:ext uri="{BB962C8B-B14F-4D97-AF65-F5344CB8AC3E}">
        <p14:creationId xmlns:p14="http://schemas.microsoft.com/office/powerpoint/2010/main" val="92098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7583"/>
                <a:ext cx="10515600" cy="4513264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de-DE" sz="32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Wie wollen wir das erreichen?</a:t>
                </a:r>
              </a:p>
              <a:p>
                <a:pPr marL="0" lvl="0" indent="0">
                  <a:buNone/>
                </a:pPr>
                <a:endParaRPr lang="de-DE" sz="16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0"/>
                <a:r>
                  <a:rPr lang="de-DE" dirty="0">
                    <a:solidFill>
                      <a:prstClr val="black"/>
                    </a:solidFill>
                    <a:latin typeface="Source Sans Pro Light" panose="020B0604020202020204" pitchFamily="34" charset="0"/>
                    <a:ea typeface="Source Sans Pro" panose="020B0503030403020204" pitchFamily="34" charset="0"/>
                  </a:rPr>
                  <a:t>Ansatz: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h</m:t>
                      </m:r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>
                  <a:solidFill>
                    <a:prstClr val="black"/>
                  </a:solidFill>
                  <a:latin typeface="Source Sans Pro Light" panose="020B0604020202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mit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	</a:t>
                </a:r>
              </a:p>
              <a:p>
                <a:pPr algn="r">
                  <a:buFont typeface="Wingdings" panose="05000000000000000000" pitchFamily="2" charset="2"/>
                  <a:buChar char="Ø"/>
                </a:pPr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	was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 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7583"/>
                <a:ext cx="10515600" cy="4513264"/>
              </a:xfrm>
              <a:blipFill>
                <a:blip r:embed="rId2"/>
                <a:stretch>
                  <a:fillRect l="-1507" t="-3779" r="-11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Runge-Kutta-4</a:t>
            </a:r>
          </a:p>
        </p:txBody>
      </p:sp>
    </p:spTree>
    <p:extLst>
      <p:ext uri="{BB962C8B-B14F-4D97-AF65-F5344CB8AC3E}">
        <p14:creationId xmlns:p14="http://schemas.microsoft.com/office/powerpoint/2010/main" val="174565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699"/>
                <a:ext cx="10515600" cy="4103147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Steigung zwischen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h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bis zur Ordnung m Taylor-Entwickeln</a:t>
                </a:r>
              </a:p>
              <a:p>
                <a:pPr lvl="2"/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Fehlerordnung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𝒪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h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𝑚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1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endParaRPr lang="de-DE" sz="2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lvl="2"/>
                <a:endParaRPr lang="de-DE" sz="2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Ansatz Taylor-Entwickeln</a:t>
                </a:r>
              </a:p>
              <a:p>
                <a:pPr lvl="2"/>
                <a:r>
                  <a:rPr lang="de-DE" sz="24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Koeffizientenvergleich (Ab 2. Ordnung unbestimmtes Gleichungssystem)</a:t>
                </a:r>
              </a:p>
              <a:p>
                <a:pPr lvl="2"/>
                <a:endParaRPr lang="de-DE" sz="2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algn="r">
                  <a:buFont typeface="Wingdings" panose="05000000000000000000" pitchFamily="2" charset="2"/>
                  <a:buChar char="Ø"/>
                </a:pPr>
                <a:r>
                  <a:rPr lang="de-DE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Butcher</a:t>
                </a:r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-Tabellen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699"/>
                <a:ext cx="10515600" cy="4103147"/>
              </a:xfrm>
              <a:blipFill>
                <a:blip r:embed="rId2"/>
                <a:stretch>
                  <a:fillRect l="-1043" t="-2675" r="-11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Runge-Kutta-4</a:t>
            </a:r>
          </a:p>
        </p:txBody>
      </p:sp>
    </p:spTree>
    <p:extLst>
      <p:ext uri="{BB962C8B-B14F-4D97-AF65-F5344CB8AC3E}">
        <p14:creationId xmlns:p14="http://schemas.microsoft.com/office/powerpoint/2010/main" val="271064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699"/>
                <a:ext cx="10515600" cy="4103147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1. Ordnung: Eulerverfahren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2. Ordnung: </a:t>
                </a:r>
                <a:r>
                  <a:rPr lang="de-DE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Heunverfahren</a:t>
                </a:r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h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 [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)]</m:t>
                    </m:r>
                  </m:oMath>
                </a14:m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4. Ordnung: Runge-Kutta-4: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h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6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⋅(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lvl="1" algn="r"/>
                <a:endParaRPr lang="de-DE" sz="20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lvl="1" algn="r"/>
                <a:r>
                  <a:rPr lang="de-DE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𝑓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naryPr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𝑗</m:t>
                        </m:r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=1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,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𝑡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+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𝛼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h</m:t>
                    </m:r>
                    <m:r>
                      <a:rPr lang="de-DE" sz="20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)</a:t>
                </a:r>
              </a:p>
              <a:p>
                <a:pPr lvl="1"/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699"/>
                <a:ext cx="10515600" cy="4103147"/>
              </a:xfrm>
              <a:blipFill>
                <a:blip r:embed="rId2"/>
                <a:stretch>
                  <a:fillRect l="-1043" t="-2675" r="-580" b="-75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Runge-Kutta-4</a:t>
            </a:r>
          </a:p>
        </p:txBody>
      </p:sp>
    </p:spTree>
    <p:extLst>
      <p:ext uri="{BB962C8B-B14F-4D97-AF65-F5344CB8AC3E}">
        <p14:creationId xmlns:p14="http://schemas.microsoft.com/office/powerpoint/2010/main" val="111527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EC95-CF72-421F-89FA-D7D8E32E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699"/>
            <a:ext cx="10515600" cy="4103147"/>
          </a:xfrm>
        </p:spPr>
        <p:txBody>
          <a:bodyPr>
            <a:normAutofit/>
          </a:bodyPr>
          <a:lstStyle/>
          <a:p>
            <a:pPr lvl="1"/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Koeffizienten: </a:t>
            </a:r>
            <a:r>
              <a:rPr lang="de-DE" sz="28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Butcher</a:t>
            </a:r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-Tabelle</a:t>
            </a:r>
          </a:p>
          <a:p>
            <a:pPr lvl="1"/>
            <a:endParaRPr lang="de-DE" sz="2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lvl="1"/>
            <a:endParaRPr lang="de-DE" sz="2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Runge-Kutta-4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F3D38F5-0240-4EB9-BADF-3B66CEDA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73919"/>
              </p:ext>
            </p:extLst>
          </p:nvPr>
        </p:nvGraphicFramePr>
        <p:xfrm>
          <a:off x="3910788" y="2753500"/>
          <a:ext cx="3493310" cy="242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662">
                  <a:extLst>
                    <a:ext uri="{9D8B030D-6E8A-4147-A177-3AD203B41FA5}">
                      <a16:colId xmlns:a16="http://schemas.microsoft.com/office/drawing/2014/main" val="3401653176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3507707043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2585706215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209817122"/>
                    </a:ext>
                  </a:extLst>
                </a:gridCol>
                <a:gridCol w="698662">
                  <a:extLst>
                    <a:ext uri="{9D8B030D-6E8A-4147-A177-3AD203B41FA5}">
                      <a16:colId xmlns:a16="http://schemas.microsoft.com/office/drawing/2014/main" val="571773044"/>
                    </a:ext>
                  </a:extLst>
                </a:gridCol>
              </a:tblGrid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7826883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434224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314032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712385"/>
                  </a:ext>
                </a:extLst>
              </a:tr>
              <a:tr h="485620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1/6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253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95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52699"/>
                <a:ext cx="10515600" cy="410314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sz="28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Warum 4. Ordnung?</a:t>
                </a:r>
              </a:p>
              <a:p>
                <a:pPr lvl="1"/>
                <a:endParaRPr lang="de-DE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lvl="2"/>
                <a:r>
                  <a:rPr lang="de-DE" sz="2800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Butcher</a:t>
                </a:r>
                <a:r>
                  <a:rPr lang="de-DE" sz="28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-Barriere: für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m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≥5</m:t>
                    </m:r>
                  </m:oMath>
                </a14:m>
                <a:r>
                  <a:rPr lang="de-DE" sz="28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zu großer Rechenaufwand im Verhältnis zur Genauigkeit.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52699"/>
                <a:ext cx="10515600" cy="4103147"/>
              </a:xfrm>
              <a:blipFill>
                <a:blip r:embed="rId2"/>
                <a:stretch>
                  <a:fillRect t="-26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Runge-Kutta-4</a:t>
            </a:r>
          </a:p>
        </p:txBody>
      </p:sp>
    </p:spTree>
    <p:extLst>
      <p:ext uri="{BB962C8B-B14F-4D97-AF65-F5344CB8AC3E}">
        <p14:creationId xmlns:p14="http://schemas.microsoft.com/office/powerpoint/2010/main" val="9382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7CEAE-DD56-4997-9B8F-E2053061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1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Graphentheorie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893DA-832B-4DBA-B8E4-C7140E51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73" y="1641475"/>
            <a:ext cx="10958750" cy="4421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Ermöglicht vereinfachte abstrahierte Darstellung komplexer Netzwerke</a:t>
            </a:r>
          </a:p>
          <a:p>
            <a:pPr marL="0" indent="0">
              <a:buNone/>
            </a:pPr>
            <a:endParaRPr lang="de-DE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de-DE" dirty="0">
                <a:latin typeface="Source Sans Pro Light" panose="020B0604020202020204" pitchFamily="34" charset="0"/>
                <a:ea typeface="Source Sans Pro" panose="020B0503030403020204" pitchFamily="34" charset="0"/>
              </a:rPr>
              <a:t>Reale Positionen und Abstände irrelevant</a:t>
            </a:r>
          </a:p>
          <a:p>
            <a:r>
              <a:rPr lang="de-DE" dirty="0">
                <a:latin typeface="Source Sans Pro Light" panose="020B0604020202020204" pitchFamily="34" charset="0"/>
                <a:ea typeface="Source Sans Pro" panose="020B0503030403020204" pitchFamily="34" charset="0"/>
              </a:rPr>
              <a:t>Grundelemente sind: Knoten und Kanten</a:t>
            </a:r>
          </a:p>
          <a:p>
            <a:r>
              <a:rPr lang="de-DE" dirty="0">
                <a:latin typeface="Source Sans Pro Light" panose="020B0604020202020204" pitchFamily="34" charset="0"/>
                <a:ea typeface="Source Sans Pro" panose="020B0503030403020204" pitchFamily="34" charset="0"/>
              </a:rPr>
              <a:t>Ein paar Grundbegriffe:</a:t>
            </a:r>
            <a:endParaRPr lang="de-DE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Zusammenhängend</a:t>
            </a:r>
          </a:p>
          <a:p>
            <a:pPr lvl="1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Vollständig</a:t>
            </a:r>
          </a:p>
          <a:p>
            <a:pPr lvl="1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Schlicht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C6BB987-C30E-4362-A266-56BFB4C22F52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3B9DF637-5A7D-4274-A1CF-E918B449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28" y="4059993"/>
            <a:ext cx="3030435" cy="270038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E76117F-2AEB-47F0-A28B-785CEC915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/>
          <a:stretch/>
        </p:blipFill>
        <p:spPr bwMode="auto">
          <a:xfrm>
            <a:off x="7835088" y="2189203"/>
            <a:ext cx="3265877" cy="247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86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7CEAE-DD56-4997-9B8F-E2053061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Motivation/Hintergrund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893DA-832B-4DBA-B8E4-C7140E51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0"/>
            <a:ext cx="10515600" cy="33194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Wie funktionieren Stromnetze?</a:t>
            </a:r>
          </a:p>
          <a:p>
            <a:pPr marL="0" indent="0">
              <a:buNone/>
            </a:pPr>
            <a:endParaRPr lang="de-DE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r"/>
            <a:r>
              <a:rPr lang="de-DE" sz="3200" dirty="0">
                <a:latin typeface="Source Sans Pro Light" panose="020B0604020202020204" pitchFamily="34" charset="0"/>
                <a:ea typeface="Source Sans Pro" panose="020B0503030403020204" pitchFamily="34" charset="0"/>
              </a:rPr>
              <a:t>Stromnetze werden hauptsächlich aktiv durch größere Kraftwerke kontrolliert/organisiert:</a:t>
            </a:r>
          </a:p>
          <a:p>
            <a:endParaRPr lang="de-DE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C6BB987-C30E-4362-A266-56BFB4C22F52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</p:spTree>
    <p:extLst>
      <p:ext uri="{BB962C8B-B14F-4D97-AF65-F5344CB8AC3E}">
        <p14:creationId xmlns:p14="http://schemas.microsoft.com/office/powerpoint/2010/main" val="36605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414" y="1553960"/>
                <a:ext cx="8496300" cy="4103147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de-DE" sz="3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Darstellung der Kopplung in </a:t>
                </a:r>
                <a:r>
                  <a:rPr lang="de-DE" sz="32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Adjazenzmatrix</a:t>
                </a:r>
                <a:endParaRPr lang="de-DE" sz="32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457200" lvl="1" indent="0">
                  <a:buNone/>
                </a:pPr>
                <a:endParaRPr lang="de-DE" sz="32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de-DE" sz="28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Zeigt die Anzahl der Verbindungen zwischen zwei beliebigen Punkten</a:t>
                </a:r>
              </a:p>
              <a:p>
                <a:pPr lvl="1"/>
                <a:r>
                  <a:rPr lang="de-DE" sz="28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Zeigt den Grad jedes Knotens:</a:t>
                </a:r>
              </a:p>
              <a:p>
                <a:pPr marL="457200" lvl="1" indent="0">
                  <a:buNone/>
                </a:pPr>
                <a:endParaRPr lang="de-DE" sz="1400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marL="914400" lvl="2" indent="0">
                  <a:buNone/>
                </a:pPr>
                <a:r>
                  <a:rPr lang="de-DE" b="0" dirty="0">
                    <a:ea typeface="Source Sans Pro Light" panose="020B0403030403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𝐺𝑟𝑎𝑑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Source Sans Pro Light" panose="020B0403030403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 Light" panose="020B040303040302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Source Sans Pro Light" panose="020B0403030403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 </a:t>
                </a:r>
              </a:p>
              <a:p>
                <a:pPr marL="914400" lvl="2" indent="0">
                  <a:buNone/>
                </a:pPr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  <a:p>
                <a:pPr lvl="1"/>
                <a:r>
                  <a:rPr lang="de-DE" sz="2800" dirty="0">
                    <a:solidFill>
                      <a:prstClr val="black"/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Kann uns die Kopplung für das </a:t>
                </a:r>
                <a:r>
                  <a:rPr lang="de-DE" sz="2800" dirty="0" err="1">
                    <a:solidFill>
                      <a:prstClr val="black"/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Kuramoto</a:t>
                </a:r>
                <a:r>
                  <a:rPr lang="de-DE" sz="2800" dirty="0">
                    <a:solidFill>
                      <a:prstClr val="black"/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-Modell angeben</a:t>
                </a:r>
              </a:p>
              <a:p>
                <a:pPr marL="914400" lvl="2" indent="0">
                  <a:buNone/>
                </a:pPr>
                <a:endParaRPr lang="de-DE" dirty="0">
                  <a:latin typeface="Source Sans Pro Light" panose="020B0403030403020204" pitchFamily="34" charset="0"/>
                  <a:ea typeface="Source Sans Pro Light" panose="020B04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414" y="1553960"/>
                <a:ext cx="8496300" cy="4103147"/>
              </a:xfrm>
              <a:blipFill>
                <a:blip r:embed="rId2"/>
                <a:stretch>
                  <a:fillRect t="-41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Graphentheorie</a:t>
            </a:r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04508593-53AC-4794-8EF9-19A9FC1F4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914" y="3605534"/>
            <a:ext cx="2750586" cy="257142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1F6BB88-A195-46A2-B6DA-EA3FF323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3417" y="1553960"/>
            <a:ext cx="2533728" cy="236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86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7CEAE-DD56-4997-9B8F-E2053061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974724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Ausblick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893DA-832B-4DBA-B8E4-C7140E51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6289"/>
            <a:ext cx="10958750" cy="4421711"/>
          </a:xfrm>
        </p:spPr>
        <p:txBody>
          <a:bodyPr>
            <a:norm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Synchronisation auch in Stromnetzen zwischen Versorgern und Verbrauchern</a:t>
            </a:r>
          </a:p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aktuell aktiv geregelt, anfällig für Störungen</a:t>
            </a:r>
          </a:p>
          <a:p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algn="r">
              <a:buFont typeface="Wingdings" panose="05000000000000000000" pitchFamily="2" charset="2"/>
              <a:buChar char="Ø"/>
            </a:pP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Beispiele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C6BB987-C30E-4362-A266-56BFB4C22F52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</p:spTree>
    <p:extLst>
      <p:ext uri="{BB962C8B-B14F-4D97-AF65-F5344CB8AC3E}">
        <p14:creationId xmlns:p14="http://schemas.microsoft.com/office/powerpoint/2010/main" val="117475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EC95-CF72-421F-89FA-D7D8E32E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570" y="1708339"/>
            <a:ext cx="8496300" cy="4103147"/>
          </a:xfrm>
        </p:spPr>
        <p:txBody>
          <a:bodyPr>
            <a:normAutofit/>
          </a:bodyPr>
          <a:lstStyle/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28.9.2003 Ausfall italienischer Raum durch Kurzschluss in Schweiz </a:t>
            </a:r>
          </a:p>
          <a:p>
            <a:pPr marL="0" lvl="0" indent="0">
              <a:buNone/>
            </a:pPr>
            <a:endParaRPr lang="de-DE" sz="11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 Italien nicht schnell genug Lasten entfernt 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Kettenreaktion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italienische Verbindung zu Nachbarn hin überlastet und abgeschaltet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  <a:sym typeface="Wingdings" panose="05000000000000000000" pitchFamily="2" charset="2"/>
              </a:rPr>
              <a:t> </a:t>
            </a: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Eigenversorgung zu schwach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Stromausfall</a:t>
            </a:r>
          </a:p>
          <a:p>
            <a:pPr marL="914400" lvl="2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474036" y="356259"/>
            <a:ext cx="128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41247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EC95-CF72-421F-89FA-D7D8E32E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53" y="1769579"/>
            <a:ext cx="10901894" cy="4103147"/>
          </a:xfrm>
        </p:spPr>
        <p:txBody>
          <a:bodyPr>
            <a:normAutofit/>
          </a:bodyPr>
          <a:lstStyle/>
          <a:p>
            <a:pPr marL="712788" lvl="2" indent="-439738"/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Ausfall Westeuropa durch schlecht geplante Abschaltung         Hochspannungsleitung über Ems bei Papenburg </a:t>
            </a:r>
            <a:r>
              <a:rPr lang="de-DE" sz="2800" dirty="0"/>
              <a:t> </a:t>
            </a:r>
          </a:p>
          <a:p>
            <a:pPr marL="273050" lvl="2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sz="2400" dirty="0">
                <a:sym typeface="Wingdings" panose="05000000000000000000" pitchFamily="2" charset="2"/>
              </a:rPr>
              <a:t></a:t>
            </a:r>
            <a:r>
              <a:rPr lang="de-DE" sz="2400" dirty="0"/>
              <a:t> </a:t>
            </a:r>
            <a:r>
              <a:rPr lang="de-DE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Überlastung von Verbindungsleitungen</a:t>
            </a:r>
          </a:p>
          <a:p>
            <a:pPr marL="273050" lvl="2" indent="0">
              <a:buNone/>
            </a:pPr>
            <a:endParaRPr lang="de-DE" sz="2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730250" lvl="2" indent="-457200"/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Mitte Januar bis Anfang März 2018 Netzfrequenz zu gering, da in Zone Serbien, Kosovo, Mazedonien, Montenegro 113GWh Energie zu wenig eingespeist</a:t>
            </a:r>
          </a:p>
          <a:p>
            <a:pPr marL="273050" lvl="2" indent="0">
              <a:buNone/>
            </a:pPr>
            <a:endParaRPr lang="de-DE" sz="2800" dirty="0">
              <a:latin typeface="Source Sans Pro Light" panose="020B0403030403020204" pitchFamily="34" charset="0"/>
              <a:ea typeface="Source Sans Pro Light" panose="020B0403030403020204" pitchFamily="34" charset="0"/>
              <a:sym typeface="Wingdings" panose="05000000000000000000" pitchFamily="2" charset="2"/>
            </a:endParaRPr>
          </a:p>
          <a:p>
            <a:pPr marL="273050" lvl="2" indent="0">
              <a:buNone/>
            </a:pPr>
            <a:r>
              <a:rPr lang="de-DE" sz="2800" dirty="0">
                <a:sym typeface="Wingdings" panose="05000000000000000000" pitchFamily="2" charset="2"/>
              </a:rPr>
              <a:t>  </a:t>
            </a:r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Kaskadenausfälle, einzelne Störungen führen zu Kettenreaktion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474036" y="356259"/>
            <a:ext cx="128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75596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EC95-CF72-421F-89FA-D7D8E32E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83" y="930308"/>
            <a:ext cx="7297271" cy="4103147"/>
          </a:xfrm>
        </p:spPr>
        <p:txBody>
          <a:bodyPr>
            <a:noAutofit/>
          </a:bodyPr>
          <a:lstStyle/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europäisches Stromnetz aufgebaut aus mehreren voneinander getrennten Verbundsystemen </a:t>
            </a: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  <a:sym typeface="Wingdings" panose="05000000000000000000" pitchFamily="2" charset="2"/>
              </a:rPr>
              <a:t></a:t>
            </a: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Dreiphasenwechselstrom </a:t>
            </a:r>
          </a:p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Zukunftsmodell </a:t>
            </a:r>
            <a:r>
              <a:rPr lang="de-DE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Supergrid</a:t>
            </a: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(Kontinente überspannend, hoher Leitungsquerschnitt)</a:t>
            </a:r>
          </a:p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fängt Leistungsspitzen durch temporär hohe Einspeisung von erneuerbaren Energien ab </a:t>
            </a:r>
          </a:p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  <a:sym typeface="Wingdings" panose="05000000000000000000" pitchFamily="2" charset="2"/>
              </a:rPr>
              <a:t></a:t>
            </a: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stetigere Stromversorgung trotz fluktuierender erneuerbarer Energiequellen, besserer Austausch über weite Entfernungen, Bedarf an Speicherkraftwerken minimieren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474036" y="356259"/>
            <a:ext cx="128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Ausblick</a:t>
            </a:r>
          </a:p>
        </p:txBody>
      </p:sp>
      <p:pic>
        <p:nvPicPr>
          <p:cNvPr id="7" name="Grafik 6" descr="https://upload.wikimedia.org/wikipedia/commons/thumb/6/6d/ElectricityUCTE.svg/330px-ElectricityUCTE.svg.png">
            <a:hlinkClick r:id="rId2"/>
            <a:extLst>
              <a:ext uri="{FF2B5EF4-FFF2-40B4-BE49-F238E27FC236}">
                <a16:creationId xmlns:a16="http://schemas.microsoft.com/office/drawing/2014/main" id="{3D53BFC1-DDAB-4C63-8055-3113FC2A30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54" y="2217286"/>
            <a:ext cx="4365946" cy="4640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7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EC95-CF72-421F-89FA-D7D8E32E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02" y="2073816"/>
            <a:ext cx="5837379" cy="4103147"/>
          </a:xfrm>
        </p:spPr>
        <p:txBody>
          <a:bodyPr>
            <a:noAutofit/>
          </a:bodyPr>
          <a:lstStyle/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Neuerung: viele kleine statt wenige große Versorger</a:t>
            </a:r>
          </a:p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Funktionsweise: </a:t>
            </a:r>
            <a:r>
              <a:rPr lang="de-DE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Hochspannungs-Gleichstromübertragung</a:t>
            </a: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</a:p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Beispiele: Photovoltaik in Nordafrika, Offshore-Windparks, Wasserkraftwerke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474036" y="356259"/>
            <a:ext cx="128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Ausblick</a:t>
            </a:r>
          </a:p>
        </p:txBody>
      </p:sp>
      <p:pic>
        <p:nvPicPr>
          <p:cNvPr id="8" name="Grafik 7" descr="https://upload.wikimedia.org/wikipedia/commons/thumb/5/51/HVDC_Europe_annotated.svg/330px-HVDC_Europe_annotated.svg.png">
            <a:hlinkClick r:id="rId2"/>
            <a:extLst>
              <a:ext uri="{FF2B5EF4-FFF2-40B4-BE49-F238E27FC236}">
                <a16:creationId xmlns:a16="http://schemas.microsoft.com/office/drawing/2014/main" id="{66E272F2-0986-4E39-843B-AAAEC377A3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1" y="-95534"/>
            <a:ext cx="5368119" cy="70607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A376725-B8A5-4BA4-BE9D-22CB80747B4E}"/>
              </a:ext>
            </a:extLst>
          </p:cNvPr>
          <p:cNvSpPr txBox="1"/>
          <p:nvPr/>
        </p:nvSpPr>
        <p:spPr>
          <a:xfrm>
            <a:off x="757754" y="171593"/>
            <a:ext cx="128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6721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EC95-CF72-421F-89FA-D7D8E32E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54" y="1787213"/>
            <a:ext cx="5837379" cy="4103147"/>
          </a:xfrm>
        </p:spPr>
        <p:txBody>
          <a:bodyPr>
            <a:noAutofit/>
          </a:bodyPr>
          <a:lstStyle/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Stabilität soll getestet werden</a:t>
            </a:r>
          </a:p>
          <a:p>
            <a:pPr marL="0" lvl="0" indent="0">
              <a:buNone/>
            </a:pPr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de-DE" sz="2400" dirty="0">
                <a:latin typeface="Source Sans Pro Light" panose="020B0403030403020204" pitchFamily="34" charset="0"/>
                <a:ea typeface="Source Sans Pro Light" panose="020B0403030403020204" pitchFamily="34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Modellierung mit </a:t>
            </a:r>
            <a:r>
              <a:rPr lang="de-DE" sz="2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Kuramoto</a:t>
            </a:r>
            <a:r>
              <a:rPr lang="de-DE" sz="2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, Graphentheorie</a:t>
            </a:r>
          </a:p>
          <a:p>
            <a:pPr marL="0" lvl="0" indent="0">
              <a:buNone/>
            </a:pPr>
            <a:endParaRPr lang="de-DE" sz="2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lvl="0"/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reale Stromnetze (Rumänien, Spanien) nachstellen und Parameter verändern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10474036" y="356259"/>
            <a:ext cx="128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Ausblick</a:t>
            </a:r>
          </a:p>
        </p:txBody>
      </p:sp>
      <p:pic>
        <p:nvPicPr>
          <p:cNvPr id="8" name="Grafik 7" descr="https://upload.wikimedia.org/wikipedia/commons/thumb/5/51/HVDC_Europe_annotated.svg/330px-HVDC_Europe_annotated.svg.png">
            <a:hlinkClick r:id="rId2"/>
            <a:extLst>
              <a:ext uri="{FF2B5EF4-FFF2-40B4-BE49-F238E27FC236}">
                <a16:creationId xmlns:a16="http://schemas.microsoft.com/office/drawing/2014/main" id="{66E272F2-0986-4E39-843B-AAAEC377A3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1" y="-95534"/>
            <a:ext cx="5368119" cy="70607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A376725-B8A5-4BA4-BE9D-22CB80747B4E}"/>
              </a:ext>
            </a:extLst>
          </p:cNvPr>
          <p:cNvSpPr txBox="1"/>
          <p:nvPr/>
        </p:nvSpPr>
        <p:spPr>
          <a:xfrm>
            <a:off x="757754" y="171593"/>
            <a:ext cx="128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6769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100"/>
            <a:ext cx="10515600" cy="37258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in Zukunft immer mehr dezentralisierte Quellen durch </a:t>
            </a:r>
          </a:p>
          <a:p>
            <a:pPr marL="457200" lvl="1" indent="0">
              <a:buNone/>
            </a:pPr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	erneuerbare Energien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Herausforderung, diese Netze zu kontrollieren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Interesse, das Verhalten von Netzen zu untersuchen - in Hinblick 	auf  Stabilität und Synchronisation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E57A2C-3A30-4863-8ABA-A5F0AAF9AEE6}"/>
              </a:ext>
            </a:extLst>
          </p:cNvPr>
          <p:cNvSpPr txBox="1"/>
          <p:nvPr/>
        </p:nvSpPr>
        <p:spPr>
          <a:xfrm>
            <a:off x="9360310" y="315911"/>
            <a:ext cx="239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Motivation/Hintergrund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</p:spTree>
    <p:extLst>
      <p:ext uri="{BB962C8B-B14F-4D97-AF65-F5344CB8AC3E}">
        <p14:creationId xmlns:p14="http://schemas.microsoft.com/office/powerpoint/2010/main" val="240869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E9CEB-FBCB-446D-A9BC-015AAE0E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3818"/>
            <a:ext cx="10515600" cy="3683145"/>
          </a:xfrm>
        </p:spPr>
        <p:txBody>
          <a:bodyPr/>
          <a:lstStyle/>
          <a:p>
            <a:r>
              <a:rPr lang="de-DE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Stromnetz besteht aus vielen Oszillatoren (in Deutschland mit </a:t>
            </a:r>
            <a:r>
              <a:rPr lang="de-DE" sz="32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</a:t>
            </a:r>
            <a:r>
              <a:rPr lang="de-DE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50Hz) mit unterschiedlichen Phasen</a:t>
            </a:r>
          </a:p>
          <a:p>
            <a:r>
              <a:rPr lang="de-DE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Stabiles Netz: gekoppelte Phasen, fast vollständig synchronisierter Zustand</a:t>
            </a:r>
          </a:p>
          <a:p>
            <a:pPr marL="0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E83443-C393-456E-B34F-0DFD45C01EC0}"/>
              </a:ext>
            </a:extLst>
          </p:cNvPr>
          <p:cNvSpPr txBox="1"/>
          <p:nvPr/>
        </p:nvSpPr>
        <p:spPr>
          <a:xfrm>
            <a:off x="9360310" y="315911"/>
            <a:ext cx="239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Motivation/Hintergrund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D3C7F03-C754-403C-8865-29903B67B3F3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</p:spTree>
    <p:extLst>
      <p:ext uri="{BB962C8B-B14F-4D97-AF65-F5344CB8AC3E}">
        <p14:creationId xmlns:p14="http://schemas.microsoft.com/office/powerpoint/2010/main" val="182154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medien 7" title="32 Metronome Synchronization">
            <a:hlinkClick r:id="" action="ppaction://media"/>
            <a:extLst>
              <a:ext uri="{FF2B5EF4-FFF2-40B4-BE49-F238E27FC236}">
                <a16:creationId xmlns:a16="http://schemas.microsoft.com/office/drawing/2014/main" id="{29FE3F51-C0F8-4FF0-8F58-38C5870F57D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92072" y="-96384"/>
            <a:ext cx="9416955" cy="70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9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AC928-E639-49E0-85FF-102E7D23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Basierend auf Artikel </a:t>
            </a:r>
            <a:r>
              <a:rPr lang="de-DE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„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Self-Organized Synchronization in Decentralized Power Grids”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Rohden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al. in: Physical Review Letters, 2012):</a:t>
            </a:r>
          </a:p>
          <a:p>
            <a:pPr lvl="2"/>
            <a:endParaRPr lang="en-US" sz="2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Wird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ein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System </a:t>
            </a:r>
            <a:r>
              <a:rPr lang="en-US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vom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Oszillatoren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untersucht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Eine </a:t>
            </a:r>
            <a:r>
              <a:rPr lang="en-US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Differenzialgleichung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wird</a:t>
            </a:r>
            <a:r>
              <a:rPr lang="en-US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modelliert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28E51AE-7981-4624-9521-C317160D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7" y="1168559"/>
            <a:ext cx="10515600" cy="866367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Herangehensweise und Ziel – </a:t>
            </a:r>
            <a:b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de-DE" dirty="0">
              <a:solidFill>
                <a:schemeClr val="tx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5F7B5B8-EE2F-467D-9FAE-0481E179A6D7}"/>
              </a:ext>
            </a:extLst>
          </p:cNvPr>
          <p:cNvSpPr/>
          <p:nvPr/>
        </p:nvSpPr>
        <p:spPr>
          <a:xfrm>
            <a:off x="2486892" y="1445791"/>
            <a:ext cx="8672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>
                <a:solidFill>
                  <a:srgbClr val="44546A">
                    <a:lumMod val="5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rPr>
              <a:t>wie kann man Stromnetze modellieren?</a:t>
            </a:r>
            <a:endParaRPr lang="de-DE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86469721-A431-4CDD-9A27-434C7A8D7AE5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</p:spTree>
    <p:extLst>
      <p:ext uri="{BB962C8B-B14F-4D97-AF65-F5344CB8AC3E}">
        <p14:creationId xmlns:p14="http://schemas.microsoft.com/office/powerpoint/2010/main" val="71214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3700"/>
                <a:ext cx="10515600" cy="45132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Differenzialgleichung: </a:t>
                </a:r>
              </a:p>
              <a:p>
                <a:pPr marL="0" indent="0">
                  <a:buNone/>
                </a:pPr>
                <a:endParaRPr lang="de-DE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de-DE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3600" b="0" i="1" smtClean="0"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𝛼</m:t>
                      </m:r>
                      <m:f>
                        <m:f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de-DE" sz="3600" b="0" i="1" smtClean="0"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sz="3600" b="0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3600" b="0" i="0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de-DE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 algn="r">
                  <a:buNone/>
                </a:pPr>
                <a:r>
                  <a:rPr lang="de-DE" b="0" dirty="0"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steht für die Phase des j-</a:t>
                </a:r>
                <a:r>
                  <a:rPr lang="de-DE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ten</a:t>
                </a:r>
                <a:r>
                  <a:rPr lang="de-DE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Oszillators)</a:t>
                </a:r>
              </a:p>
              <a:p>
                <a:pPr marL="0" indent="0">
                  <a:buNone/>
                </a:pPr>
                <a:endParaRPr lang="de-DE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3700"/>
                <a:ext cx="10515600" cy="4513264"/>
              </a:xfrm>
              <a:blipFill>
                <a:blip r:embed="rId2"/>
                <a:stretch>
                  <a:fillRect l="-1217" t="-2432" r="-11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9360310" y="315911"/>
            <a:ext cx="239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Herangehensweise/Ziel</a:t>
            </a:r>
          </a:p>
        </p:txBody>
      </p:sp>
    </p:spTree>
    <p:extLst>
      <p:ext uri="{BB962C8B-B14F-4D97-AF65-F5344CB8AC3E}">
        <p14:creationId xmlns:p14="http://schemas.microsoft.com/office/powerpoint/2010/main" val="289413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3700"/>
                <a:ext cx="10515600" cy="45132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2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−</m:t>
                      </m:r>
                      <m:r>
                        <a:rPr lang="de-DE" sz="2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𝛼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de-DE" sz="2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DE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sz="16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de-DE" sz="4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de-DE" sz="28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Mithilfe von Runge-</a:t>
                </a:r>
                <a:r>
                  <a:rPr lang="de-DE" sz="2800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Kutta</a:t>
                </a:r>
                <a:r>
                  <a:rPr lang="de-DE" sz="28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-Verfahren, </a:t>
                </a:r>
                <a:r>
                  <a:rPr lang="de-DE" sz="2800" dirty="0" err="1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Kuramoto</a:t>
                </a:r>
                <a:r>
                  <a:rPr lang="de-DE" sz="28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-Modell, Graphentheorie</a:t>
                </a:r>
              </a:p>
              <a:p>
                <a:pPr lvl="1"/>
                <a:r>
                  <a:rPr lang="de-DE" sz="28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Schließlich Untersuchung von verschiedenen Auswirkungen auf Netzwerk (in Kleingruppen, an Beispielen von z.B. Rumänien, Skandinavien)</a:t>
                </a:r>
              </a:p>
              <a:p>
                <a:pPr marL="0" indent="0">
                  <a:buNone/>
                </a:pPr>
                <a:endParaRPr lang="de-DE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500EC95-CF72-421F-89FA-D7D8E32E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3700"/>
                <a:ext cx="10515600" cy="45132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214444-C931-4D9A-8C7F-4AC4CF50D89D}"/>
              </a:ext>
            </a:extLst>
          </p:cNvPr>
          <p:cNvSpPr txBox="1"/>
          <p:nvPr/>
        </p:nvSpPr>
        <p:spPr>
          <a:xfrm>
            <a:off x="9360310" y="315911"/>
            <a:ext cx="239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Herangehensweise/Ziel</a:t>
            </a:r>
          </a:p>
        </p:txBody>
      </p:sp>
    </p:spTree>
    <p:extLst>
      <p:ext uri="{BB962C8B-B14F-4D97-AF65-F5344CB8AC3E}">
        <p14:creationId xmlns:p14="http://schemas.microsoft.com/office/powerpoint/2010/main" val="167444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228E51AE-7981-4624-9521-C317160D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7" y="1168559"/>
            <a:ext cx="10515600" cy="866367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Was ist Synchronisation?</a:t>
            </a:r>
            <a:b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de-DE" dirty="0">
              <a:solidFill>
                <a:schemeClr val="tx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86469721-A431-4CDD-9A27-434C7A8D7AE5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Elektrische Netzwerke</a:t>
            </a:r>
          </a:p>
        </p:txBody>
      </p:sp>
      <p:sp>
        <p:nvSpPr>
          <p:cNvPr id="8" name="Doppelpfeil">
            <a:extLst>
              <a:ext uri="{FF2B5EF4-FFF2-40B4-BE49-F238E27FC236}">
                <a16:creationId xmlns:a16="http://schemas.microsoft.com/office/drawing/2014/main" id="{ACC573E2-382B-40E4-AEAC-66153019BA2D}"/>
              </a:ext>
            </a:extLst>
          </p:cNvPr>
          <p:cNvSpPr/>
          <p:nvPr/>
        </p:nvSpPr>
        <p:spPr>
          <a:xfrm>
            <a:off x="5358447" y="3518601"/>
            <a:ext cx="1087179" cy="628518"/>
          </a:xfrm>
          <a:prstGeom prst="leftRightArrow">
            <a:avLst>
              <a:gd name="adj1" fmla="val 32000"/>
              <a:gd name="adj2" fmla="val 5301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0" name="Pendel-zwischenpräsentation.mp4" descr="Pendel-zwischenpräsentation.mp4">
            <a:extLst>
              <a:ext uri="{FF2B5EF4-FFF2-40B4-BE49-F238E27FC236}">
                <a16:creationId xmlns:a16="http://schemas.microsoft.com/office/drawing/2014/main" id="{E035D559-3951-45A0-9335-889D1493823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/>
          </a:blip>
          <a:srcRect l="5814" t="-216" r="5814" b="1"/>
          <a:stretch/>
        </p:blipFill>
        <p:spPr>
          <a:xfrm>
            <a:off x="644237" y="2540979"/>
            <a:ext cx="4067079" cy="2583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E6E7D7F-2F78-724B-B71B-CF1F1EA9C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86" y="2034926"/>
            <a:ext cx="3465247" cy="346432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6620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715</Words>
  <Application>Microsoft Office PowerPoint</Application>
  <PresentationFormat>Breitbild</PresentationFormat>
  <Paragraphs>185</Paragraphs>
  <Slides>26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Source Sans Pro</vt:lpstr>
      <vt:lpstr>Source Sans Pro Black</vt:lpstr>
      <vt:lpstr>Source Sans Pro Light</vt:lpstr>
      <vt:lpstr>Symbol</vt:lpstr>
      <vt:lpstr>Wingdings</vt:lpstr>
      <vt:lpstr>Office</vt:lpstr>
      <vt:lpstr>Elektrische Netzwerke</vt:lpstr>
      <vt:lpstr>Motivation/Hintergrund</vt:lpstr>
      <vt:lpstr>PowerPoint-Präsentation</vt:lpstr>
      <vt:lpstr>PowerPoint-Präsentation</vt:lpstr>
      <vt:lpstr>PowerPoint-Präsentation</vt:lpstr>
      <vt:lpstr>Herangehensweise und Ziel –  </vt:lpstr>
      <vt:lpstr>PowerPoint-Präsentation</vt:lpstr>
      <vt:lpstr>PowerPoint-Präsentation</vt:lpstr>
      <vt:lpstr>Was ist Synchronisation? </vt:lpstr>
      <vt:lpstr>PowerPoint-Präsentation</vt:lpstr>
      <vt:lpstr>PowerPoint-Präsentation</vt:lpstr>
      <vt:lpstr>PowerPoint-Präsentation</vt:lpstr>
      <vt:lpstr>Das Runge-Kutta-4 Verfahren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Graphentheorie </vt:lpstr>
      <vt:lpstr>PowerPoint-Präsentation</vt:lpstr>
      <vt:lpstr>Ausblick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Karen Terveer</dc:creator>
  <cp:lastModifiedBy>Karen Terveer</cp:lastModifiedBy>
  <cp:revision>19</cp:revision>
  <dcterms:created xsi:type="dcterms:W3CDTF">2019-05-15T13:15:04Z</dcterms:created>
  <dcterms:modified xsi:type="dcterms:W3CDTF">2019-05-16T11:02:56Z</dcterms:modified>
</cp:coreProperties>
</file>