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RandomForestClassifier</c:v>
                </c:pt>
                <c:pt idx="1">
                  <c:v>MLPClassifier</c:v>
                </c:pt>
                <c:pt idx="2">
                  <c:v>LogisticRegression</c:v>
                </c:pt>
                <c:pt idx="3">
                  <c:v>XGBClassifier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0.73492366647389296</c:v>
                </c:pt>
                <c:pt idx="1">
                  <c:v>0.50319270512786796</c:v>
                </c:pt>
                <c:pt idx="2">
                  <c:v>0.50313383099472297</c:v>
                </c:pt>
                <c:pt idx="3">
                  <c:v>0.75380130142242596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3-4963-AEC3-BF7B10F69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3494751"/>
        <c:axId val="713502239"/>
      </c:barChart>
      <c:catAx>
        <c:axId val="71349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3502239"/>
        <c:crosses val="autoZero"/>
        <c:auto val="1"/>
        <c:lblAlgn val="ctr"/>
        <c:lblOffset val="100"/>
        <c:noMultiLvlLbl val="0"/>
      </c:catAx>
      <c:valAx>
        <c:axId val="71350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349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02755905511805E-2"/>
          <c:y val="3.8847795959206753E-2"/>
          <c:w val="0.59993865823590231"/>
          <c:h val="0.870523090691011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RandomForestClassifier</c:v>
                </c:pt>
                <c:pt idx="1">
                  <c:v>XGBClassifier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0.73492366647389296</c:v>
                </c:pt>
                <c:pt idx="1">
                  <c:v>0.75380130142242596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5-4CAA-A82A-2CF715DBD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3494751"/>
        <c:axId val="713502239"/>
      </c:barChart>
      <c:catAx>
        <c:axId val="71349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3502239"/>
        <c:crosses val="autoZero"/>
        <c:auto val="1"/>
        <c:lblAlgn val="ctr"/>
        <c:lblOffset val="100"/>
        <c:noMultiLvlLbl val="0"/>
      </c:catAx>
      <c:valAx>
        <c:axId val="71350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349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/>
              <a:t>Скорость</a:t>
            </a:r>
            <a:r>
              <a:rPr lang="ru-RU" baseline="0" dirty="0"/>
              <a:t> обучения модели (секунды)</a:t>
            </a:r>
          </a:p>
        </c:rich>
      </c:tx>
      <c:layout>
        <c:manualLayout>
          <c:xMode val="edge"/>
          <c:yMode val="edge"/>
          <c:x val="0.2044977496783963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Лист1!$A$2:$A$3</c:f>
              <c:strCache>
                <c:ptCount val="2"/>
                <c:pt idx="0">
                  <c:v>соотношение 97/3 </c:v>
                </c:pt>
                <c:pt idx="1">
                  <c:v>соотношениие 60/40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240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6-4AE9-A7C7-945E4FB61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57263183"/>
        <c:axId val="457261519"/>
      </c:barChart>
      <c:catAx>
        <c:axId val="457263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7261519"/>
        <c:crosses val="autoZero"/>
        <c:auto val="1"/>
        <c:lblAlgn val="ctr"/>
        <c:lblOffset val="100"/>
        <c:noMultiLvlLbl val="0"/>
      </c:catAx>
      <c:valAx>
        <c:axId val="457261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726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0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45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931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04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B95865-D8BF-4CFB-B7A5-269F27BF299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0532" y="3429002"/>
            <a:ext cx="6053667" cy="926570"/>
          </a:xfrm>
        </p:spPr>
        <p:txBody>
          <a:bodyPr>
            <a:normAutofit/>
          </a:bodyPr>
          <a:lstStyle/>
          <a:p>
            <a:r>
              <a:rPr lang="ru-RU" sz="6000" dirty="0"/>
              <a:t>Модель	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0532" y="4355572"/>
            <a:ext cx="7120467" cy="1655762"/>
          </a:xfrm>
        </p:spPr>
        <p:txBody>
          <a:bodyPr/>
          <a:lstStyle/>
          <a:p>
            <a:r>
              <a:rPr lang="ru-RU" dirty="0"/>
              <a:t>Одобрения займа на основе кредитной истории заемщика</a:t>
            </a:r>
          </a:p>
        </p:txBody>
      </p:sp>
    </p:spTree>
    <p:extLst>
      <p:ext uri="{BB962C8B-B14F-4D97-AF65-F5344CB8AC3E}">
        <p14:creationId xmlns:p14="http://schemas.microsoft.com/office/powerpoint/2010/main" val="20366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635" y="2042016"/>
            <a:ext cx="6119916" cy="322391"/>
          </a:xfrm>
          <a:scene3d>
            <a:camera prst="orthographicFront">
              <a:rot lat="1800000" lon="1800000" rev="0"/>
            </a:camera>
            <a:lightRig rig="threePt" dir="t"/>
          </a:scene3d>
        </p:spPr>
        <p:txBody>
          <a:bodyPr>
            <a:noAutofit/>
          </a:bodyPr>
          <a:lstStyle/>
          <a:p>
            <a:r>
              <a:rPr lang="ru-RU" sz="2000" dirty="0"/>
              <a:t>Агрегация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CFD1FD-8A59-4699-AFA1-F288C71A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36" y="1997063"/>
            <a:ext cx="1894601" cy="139817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AF7EA7-24A0-4919-A160-B6682A38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88" y="2237485"/>
            <a:ext cx="711701" cy="1150159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7F8511F-5909-4444-ADC6-40C6839CDF9E}"/>
              </a:ext>
            </a:extLst>
          </p:cNvPr>
          <p:cNvSpPr/>
          <p:nvPr/>
        </p:nvSpPr>
        <p:spPr>
          <a:xfrm>
            <a:off x="4766663" y="2224637"/>
            <a:ext cx="771253" cy="115015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A4C056-3F45-4A37-AAF7-A271768B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91" y="2586484"/>
            <a:ext cx="1599307" cy="1164021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40ABE35-872E-4876-87C2-F8C9F5C10F64}"/>
              </a:ext>
            </a:extLst>
          </p:cNvPr>
          <p:cNvSpPr/>
          <p:nvPr/>
        </p:nvSpPr>
        <p:spPr>
          <a:xfrm>
            <a:off x="5441586" y="2596416"/>
            <a:ext cx="1618312" cy="115015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A2D469-4A90-4EE1-A122-25B6E21CD7AE}"/>
              </a:ext>
            </a:extLst>
          </p:cNvPr>
          <p:cNvSpPr/>
          <p:nvPr/>
        </p:nvSpPr>
        <p:spPr>
          <a:xfrm flipH="1">
            <a:off x="6235421" y="2622148"/>
            <a:ext cx="620466" cy="1150159"/>
          </a:xfrm>
          <a:prstGeom prst="rect">
            <a:avLst/>
          </a:prstGeom>
          <a:noFill/>
          <a:ln w="76200">
            <a:solidFill>
              <a:srgbClr val="92D050"/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1F991-3CF4-42A8-9829-781A5DB48BB0}"/>
              </a:ext>
            </a:extLst>
          </p:cNvPr>
          <p:cNvSpPr txBox="1"/>
          <p:nvPr/>
        </p:nvSpPr>
        <p:spPr>
          <a:xfrm>
            <a:off x="8139003" y="3558054"/>
            <a:ext cx="1579306" cy="261610"/>
          </a:xfrm>
          <a:prstGeom prst="rect">
            <a:avLst/>
          </a:prstGeom>
          <a:noFill/>
          <a:scene3d>
            <a:camera prst="orthographicFront">
              <a:rot lat="180000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ru-RU" sz="600" b="1" dirty="0">
                <a:solidFill>
                  <a:srgbClr val="00B050"/>
                </a:solidFill>
              </a:rPr>
              <a:t>[ 9,  1, 12,  0]</a:t>
            </a:r>
            <a:endParaRPr lang="en-US" sz="600" b="1" dirty="0">
              <a:solidFill>
                <a:srgbClr val="00B050"/>
              </a:solidFill>
            </a:endParaRPr>
          </a:p>
          <a:p>
            <a:r>
              <a:rPr lang="en-US" sz="500" b="1" dirty="0">
                <a:solidFill>
                  <a:srgbClr val="0070C0"/>
                </a:solidFill>
              </a:rPr>
              <a:t> x7   x1   </a:t>
            </a:r>
            <a:r>
              <a:rPr lang="en-US" sz="500" b="1" dirty="0" err="1">
                <a:solidFill>
                  <a:srgbClr val="0070C0"/>
                </a:solidFill>
              </a:rPr>
              <a:t>x1</a:t>
            </a:r>
            <a:r>
              <a:rPr lang="en-US" sz="500" b="1" dirty="0">
                <a:solidFill>
                  <a:srgbClr val="0070C0"/>
                </a:solidFill>
              </a:rPr>
              <a:t>   </a:t>
            </a:r>
            <a:r>
              <a:rPr lang="en-US" sz="500" b="1" dirty="0" err="1">
                <a:solidFill>
                  <a:srgbClr val="0070C0"/>
                </a:solidFill>
              </a:rPr>
              <a:t>x1</a:t>
            </a:r>
            <a:endParaRPr lang="ru-RU" sz="500" b="1" dirty="0">
              <a:solidFill>
                <a:srgbClr val="0070C0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98E920A-43D8-47F1-9A92-345EA8FDBE22}"/>
              </a:ext>
            </a:extLst>
          </p:cNvPr>
          <p:cNvSpPr/>
          <p:nvPr/>
        </p:nvSpPr>
        <p:spPr>
          <a:xfrm>
            <a:off x="7657379" y="3384895"/>
            <a:ext cx="1186608" cy="240557"/>
          </a:xfrm>
          <a:prstGeom prst="rect">
            <a:avLst/>
          </a:prstGeom>
          <a:noFill/>
          <a:ln w="76200">
            <a:solidFill>
              <a:srgbClr val="92D050"/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9E941BE0-928E-487F-BCAB-C81DAD73D3B0}"/>
              </a:ext>
            </a:extLst>
          </p:cNvPr>
          <p:cNvCxnSpPr>
            <a:cxnSpLocks/>
            <a:stCxn id="19" idx="1"/>
            <a:endCxn id="25" idx="0"/>
          </p:cNvCxnSpPr>
          <p:nvPr/>
        </p:nvCxnSpPr>
        <p:spPr>
          <a:xfrm>
            <a:off x="6855887" y="3197228"/>
            <a:ext cx="1394796" cy="187667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CA730E8-062B-4464-B034-4587E48CA60F}"/>
              </a:ext>
            </a:extLst>
          </p:cNvPr>
          <p:cNvSpPr txBox="1"/>
          <p:nvPr/>
        </p:nvSpPr>
        <p:spPr>
          <a:xfrm>
            <a:off x="7683442" y="3380658"/>
            <a:ext cx="974323" cy="246221"/>
          </a:xfrm>
          <a:prstGeom prst="rect">
            <a:avLst/>
          </a:prstGeom>
          <a:noFill/>
          <a:scene3d>
            <a:camera prst="orthographicFront">
              <a:rot lat="180000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‘id’ == 0</a:t>
            </a:r>
            <a:endParaRPr lang="ru-RU" sz="1000" b="1" dirty="0">
              <a:solidFill>
                <a:srgbClr val="00B050"/>
              </a:solidFill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BF77D5C-DE1A-437B-86BD-A989D610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445" y="4044388"/>
            <a:ext cx="5580182" cy="1073980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7E56B55-2E8B-475D-82B0-43D19B85D735}"/>
              </a:ext>
            </a:extLst>
          </p:cNvPr>
          <p:cNvSpPr/>
          <p:nvPr/>
        </p:nvSpPr>
        <p:spPr>
          <a:xfrm>
            <a:off x="4026440" y="4044388"/>
            <a:ext cx="5580187" cy="1073980"/>
          </a:xfrm>
          <a:prstGeom prst="rect">
            <a:avLst/>
          </a:prstGeom>
          <a:noFill/>
          <a:ln w="76200">
            <a:solidFill>
              <a:srgbClr val="92D050"/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C9F0D3C2-A059-469F-97E3-8A377ACD363A}"/>
              </a:ext>
            </a:extLst>
          </p:cNvPr>
          <p:cNvSpPr/>
          <p:nvPr/>
        </p:nvSpPr>
        <p:spPr>
          <a:xfrm>
            <a:off x="4026435" y="4105782"/>
            <a:ext cx="5607857" cy="413092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glow rad="127000">
              <a:srgbClr val="92D050">
                <a:alpha val="66000"/>
              </a:srgbClr>
            </a:glow>
          </a:effectLst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: изогнутый 58">
            <a:extLst>
              <a:ext uri="{FF2B5EF4-FFF2-40B4-BE49-F238E27FC236}">
                <a16:creationId xmlns:a16="http://schemas.microsoft.com/office/drawing/2014/main" id="{0DB96A12-6119-413C-B235-8FB4FC53BC6A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rot="5400000">
            <a:off x="7324141" y="3117846"/>
            <a:ext cx="418936" cy="1434149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5E2FB36D-1896-468E-8832-5AB91E49C974}"/>
              </a:ext>
            </a:extLst>
          </p:cNvPr>
          <p:cNvSpPr/>
          <p:nvPr/>
        </p:nvSpPr>
        <p:spPr>
          <a:xfrm>
            <a:off x="3741636" y="1268014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F6FF2776-F4CF-46EC-AF50-AD8836E9DBBE}"/>
              </a:ext>
            </a:extLst>
          </p:cNvPr>
          <p:cNvSpPr/>
          <p:nvPr/>
        </p:nvSpPr>
        <p:spPr>
          <a:xfrm>
            <a:off x="3247084" y="1544239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3E21AD6D-F374-4358-BF3C-D93BA7AA9C61}"/>
              </a:ext>
            </a:extLst>
          </p:cNvPr>
          <p:cNvSpPr/>
          <p:nvPr/>
        </p:nvSpPr>
        <p:spPr>
          <a:xfrm>
            <a:off x="2769063" y="1820464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52318FB4-042F-4A99-BC38-30E058D736E6}"/>
              </a:ext>
            </a:extLst>
          </p:cNvPr>
          <p:cNvSpPr/>
          <p:nvPr/>
        </p:nvSpPr>
        <p:spPr>
          <a:xfrm>
            <a:off x="2134665" y="2146748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15D1E57-92DA-4982-9F3D-06FC68EABB14}"/>
              </a:ext>
            </a:extLst>
          </p:cNvPr>
          <p:cNvSpPr/>
          <p:nvPr/>
        </p:nvSpPr>
        <p:spPr>
          <a:xfrm>
            <a:off x="1546710" y="2540356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63892EC-77F9-46CB-9DF1-505957F1A84F}"/>
              </a:ext>
            </a:extLst>
          </p:cNvPr>
          <p:cNvSpPr/>
          <p:nvPr/>
        </p:nvSpPr>
        <p:spPr>
          <a:xfrm>
            <a:off x="907780" y="2956294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A8847059-DA52-4CBE-8828-9DCC7F94A81D}"/>
              </a:ext>
            </a:extLst>
          </p:cNvPr>
          <p:cNvSpPr/>
          <p:nvPr/>
        </p:nvSpPr>
        <p:spPr>
          <a:xfrm>
            <a:off x="273320" y="3287253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63B130D5-72E0-40A9-B358-3867410BA012}"/>
              </a:ext>
            </a:extLst>
          </p:cNvPr>
          <p:cNvSpPr/>
          <p:nvPr/>
        </p:nvSpPr>
        <p:spPr>
          <a:xfrm>
            <a:off x="-380182" y="3713426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58554EB2-3867-460A-BAFB-EAEB7B930445}"/>
              </a:ext>
            </a:extLst>
          </p:cNvPr>
          <p:cNvSpPr/>
          <p:nvPr/>
        </p:nvSpPr>
        <p:spPr>
          <a:xfrm>
            <a:off x="-968137" y="4191825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6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1" grpId="0" animBg="1"/>
      <p:bldP spid="19" grpId="0" animBg="1"/>
      <p:bldP spid="22" grpId="0"/>
      <p:bldP spid="25" grpId="0" animBg="1"/>
      <p:bldP spid="46" grpId="0"/>
      <p:bldP spid="58" grpId="0" animBg="1"/>
      <p:bldP spid="62" grpId="0" animBg="1"/>
      <p:bldP spid="3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7A6A6-247B-41A2-809A-20E318D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Модели/результаты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2881982-73D3-4971-AAF5-AD4E6A9C9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7194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Объект 5">
            <a:extLst>
              <a:ext uri="{FF2B5EF4-FFF2-40B4-BE49-F238E27FC236}">
                <a16:creationId xmlns:a16="http://schemas.microsoft.com/office/drawing/2014/main" id="{0F2A7E1B-54E0-4C1A-9C19-6BF3EDB55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699969"/>
              </p:ext>
            </p:extLst>
          </p:nvPr>
        </p:nvGraphicFramePr>
        <p:xfrm>
          <a:off x="130651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36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AA58AAF0-A22A-4716-99C7-0F80A8ECC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689289"/>
              </p:ext>
            </p:extLst>
          </p:nvPr>
        </p:nvGraphicFramePr>
        <p:xfrm>
          <a:off x="963006" y="719666"/>
          <a:ext cx="829437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826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F3CC4-B44F-4CF7-A63D-199B3F57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3285F-8623-4673-BE31-BA99A249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err="1"/>
              <a:t>roc_auc</a:t>
            </a:r>
            <a:r>
              <a:rPr lang="en-US" sz="3000" dirty="0"/>
              <a:t> ~76%		</a:t>
            </a:r>
          </a:p>
          <a:p>
            <a:pPr marL="0" indent="0">
              <a:buNone/>
            </a:pPr>
            <a:r>
              <a:rPr lang="en-US" sz="3000" dirty="0"/>
              <a:t>Local memory		</a:t>
            </a:r>
          </a:p>
          <a:p>
            <a:pPr marL="0" indent="0">
              <a:buNone/>
            </a:pPr>
            <a:r>
              <a:rPr lang="en-US" sz="3000" dirty="0"/>
              <a:t>Time </a:t>
            </a:r>
            <a:r>
              <a:rPr lang="en-US" sz="2800" dirty="0"/>
              <a:t>		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Флажок со сплошной заливкой">
            <a:extLst>
              <a:ext uri="{FF2B5EF4-FFF2-40B4-BE49-F238E27FC236}">
                <a16:creationId xmlns:a16="http://schemas.microsoft.com/office/drawing/2014/main" id="{7A0B3FDE-8F68-43B2-B244-62E049E0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6644" y="1845734"/>
            <a:ext cx="433527" cy="579712"/>
          </a:xfrm>
          <a:prstGeom prst="rect">
            <a:avLst/>
          </a:prstGeom>
        </p:spPr>
      </p:pic>
      <p:pic>
        <p:nvPicPr>
          <p:cNvPr id="6" name="Рисунок 5" descr="Флажок со сплошной заливкой">
            <a:extLst>
              <a:ext uri="{FF2B5EF4-FFF2-40B4-BE49-F238E27FC236}">
                <a16:creationId xmlns:a16="http://schemas.microsoft.com/office/drawing/2014/main" id="{E6288CDF-F85A-4783-B0A8-7EAB4714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6643" y="2425446"/>
            <a:ext cx="433527" cy="579712"/>
          </a:xfrm>
          <a:prstGeom prst="rect">
            <a:avLst/>
          </a:prstGeom>
        </p:spPr>
      </p:pic>
      <p:pic>
        <p:nvPicPr>
          <p:cNvPr id="7" name="Рисунок 6" descr="Флажок со сплошной заливкой">
            <a:extLst>
              <a:ext uri="{FF2B5EF4-FFF2-40B4-BE49-F238E27FC236}">
                <a16:creationId xmlns:a16="http://schemas.microsoft.com/office/drawing/2014/main" id="{5DE9F54C-2621-4051-885E-27783E244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6643" y="3005158"/>
            <a:ext cx="433527" cy="5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5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BE3B9-FF58-4E8A-A51E-9FACBBC8E804}"/>
              </a:ext>
            </a:extLst>
          </p:cNvPr>
          <p:cNvSpPr txBox="1"/>
          <p:nvPr/>
        </p:nvSpPr>
        <p:spPr>
          <a:xfrm>
            <a:off x="2886722" y="3059668"/>
            <a:ext cx="641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u="sng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805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411163"/>
            <a:ext cx="2023533" cy="3932237"/>
          </a:xfrm>
          <a:prstGeom prst="rect">
            <a:avLst/>
          </a:prstGeom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3547531" y="2036763"/>
            <a:ext cx="2184402" cy="1143000"/>
          </a:xfrm>
        </p:spPr>
        <p:txBody>
          <a:bodyPr>
            <a:normAutofit/>
          </a:bodyPr>
          <a:lstStyle/>
          <a:p>
            <a:r>
              <a:rPr lang="ru-RU" b="1" dirty="0"/>
              <a:t>Адвокатов </a:t>
            </a:r>
          </a:p>
          <a:p>
            <a:r>
              <a:rPr lang="ru-RU" b="1" dirty="0"/>
              <a:t>Дмитрий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0786" y="3179763"/>
            <a:ext cx="212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Юриспруденция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Бухгалтерия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Консалтинг	</a:t>
            </a:r>
          </a:p>
        </p:txBody>
      </p:sp>
    </p:spTree>
    <p:extLst>
      <p:ext uri="{BB962C8B-B14F-4D97-AF65-F5344CB8AC3E}">
        <p14:creationId xmlns:p14="http://schemas.microsoft.com/office/powerpoint/2010/main" val="21183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r>
              <a:rPr lang="en-US" dirty="0"/>
              <a:t>:</a:t>
            </a:r>
            <a:r>
              <a:rPr lang="ru-RU" dirty="0"/>
              <a:t>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Получить метрику </a:t>
            </a:r>
            <a:r>
              <a:rPr lang="en-US" dirty="0" err="1"/>
              <a:t>roc_auc</a:t>
            </a:r>
            <a:r>
              <a:rPr lang="en-US" dirty="0"/>
              <a:t> 0,75+</a:t>
            </a:r>
          </a:p>
          <a:p>
            <a:r>
              <a:rPr lang="ru-RU" dirty="0"/>
              <a:t>Этапы/задачи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«собрать» </a:t>
            </a:r>
            <a:r>
              <a:rPr lang="ru-RU" dirty="0" err="1"/>
              <a:t>датасет</a:t>
            </a:r>
            <a:endParaRPr lang="ru-RU" dirty="0"/>
          </a:p>
          <a:p>
            <a:pPr lvl="1"/>
            <a:r>
              <a:rPr lang="ru-RU" dirty="0"/>
              <a:t>сгенерировать дополнительные признаки</a:t>
            </a:r>
          </a:p>
          <a:p>
            <a:pPr lvl="1"/>
            <a:r>
              <a:rPr lang="ru-RU" dirty="0"/>
              <a:t>выявить оптимальную модель</a:t>
            </a:r>
          </a:p>
          <a:p>
            <a:pPr lvl="1"/>
            <a:r>
              <a:rPr lang="ru-RU" dirty="0"/>
              <a:t>автоматизировать процесс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37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6" presetClass="exit" presetSubtype="2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517852" cy="1458183"/>
          </a:xfrm>
        </p:spPr>
        <p:txBody>
          <a:bodyPr/>
          <a:lstStyle/>
          <a:p>
            <a:pPr lvl="1"/>
            <a:r>
              <a:rPr lang="ru-RU" dirty="0"/>
              <a:t>Объем данных</a:t>
            </a:r>
          </a:p>
          <a:p>
            <a:pPr lvl="1"/>
            <a:r>
              <a:rPr lang="ru-RU" dirty="0" err="1"/>
              <a:t>Фрагментированность</a:t>
            </a:r>
            <a:endParaRPr lang="ru-RU" dirty="0"/>
          </a:p>
          <a:p>
            <a:pPr lvl="1"/>
            <a:r>
              <a:rPr lang="ru-RU" dirty="0"/>
              <a:t>Агрегация	</a:t>
            </a:r>
          </a:p>
        </p:txBody>
      </p:sp>
    </p:spTree>
    <p:extLst>
      <p:ext uri="{BB962C8B-B14F-4D97-AF65-F5344CB8AC3E}">
        <p14:creationId xmlns:p14="http://schemas.microsoft.com/office/powerpoint/2010/main" val="55918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read_parquet_dataset_from_local</a:t>
            </a:r>
            <a:r>
              <a:rPr lang="en-US" sz="1800" dirty="0"/>
              <a:t>(…)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pd.read_parquet</a:t>
            </a:r>
            <a:r>
              <a:rPr lang="en-US" dirty="0"/>
              <a:t>(...)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9808" lvl="4" indent="0">
              <a:buNone/>
            </a:pPr>
            <a:r>
              <a:rPr lang="en-US" sz="1800" dirty="0" err="1"/>
              <a:t>fastparquet.ParquetFile</a:t>
            </a:r>
            <a:r>
              <a:rPr lang="en-US" sz="1800" dirty="0"/>
              <a:t>(…).</a:t>
            </a:r>
            <a:r>
              <a:rPr lang="en-US" sz="1800" dirty="0" err="1"/>
              <a:t>to_pandas</a:t>
            </a:r>
            <a:r>
              <a:rPr lang="en-US" sz="1800" dirty="0"/>
              <a:t>()</a:t>
            </a:r>
          </a:p>
          <a:p>
            <a:pPr lvl="1"/>
            <a:endParaRPr lang="en-US" dirty="0"/>
          </a:p>
          <a:p>
            <a:endParaRPr lang="ru-RU" sz="1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53751" y="2493034"/>
            <a:ext cx="1" cy="1052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823C5D-4133-4A01-BB11-22A8497A9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t="31515" r="58014" b="43318"/>
          <a:stretch/>
        </p:blipFill>
        <p:spPr>
          <a:xfrm>
            <a:off x="247187" y="337006"/>
            <a:ext cx="6017671" cy="2300361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59CD7D6-6BF6-422E-8B19-3C15363E5FC7}"/>
              </a:ext>
            </a:extLst>
          </p:cNvPr>
          <p:cNvSpPr/>
          <p:nvPr/>
        </p:nvSpPr>
        <p:spPr>
          <a:xfrm>
            <a:off x="219859" y="337006"/>
            <a:ext cx="6072326" cy="2300361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ru-RU" sz="1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1659E0-1F9E-4598-A6A2-1FDBBB1EE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5" t="42330" r="33229" b="32136"/>
          <a:stretch/>
        </p:blipFill>
        <p:spPr>
          <a:xfrm>
            <a:off x="6024978" y="1920272"/>
            <a:ext cx="5784429" cy="230036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E49BA8-950F-49A5-8495-D3F53F6FBB6C}"/>
              </a:ext>
            </a:extLst>
          </p:cNvPr>
          <p:cNvSpPr/>
          <p:nvPr/>
        </p:nvSpPr>
        <p:spPr>
          <a:xfrm>
            <a:off x="6024978" y="1952869"/>
            <a:ext cx="5784429" cy="230036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ADC65FF5-8ADB-44F3-BC44-8421ED5A1D3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1280622"/>
            <a:ext cx="1723082" cy="1000940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5F0F8B8-CD5D-4A60-8F53-72A49B658C58}"/>
              </a:ext>
            </a:extLst>
          </p:cNvPr>
          <p:cNvSpPr/>
          <p:nvPr/>
        </p:nvSpPr>
        <p:spPr>
          <a:xfrm>
            <a:off x="7819082" y="2188346"/>
            <a:ext cx="1367161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1FFCFAC-702A-4622-B49D-6946A19C7FE5}"/>
              </a:ext>
            </a:extLst>
          </p:cNvPr>
          <p:cNvSpPr/>
          <p:nvPr/>
        </p:nvSpPr>
        <p:spPr>
          <a:xfrm>
            <a:off x="8593582" y="4320839"/>
            <a:ext cx="124288" cy="7989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4951519-866F-44CB-9C01-5D56D10722F8}"/>
              </a:ext>
            </a:extLst>
          </p:cNvPr>
          <p:cNvSpPr/>
          <p:nvPr/>
        </p:nvSpPr>
        <p:spPr>
          <a:xfrm>
            <a:off x="8781494" y="4320838"/>
            <a:ext cx="124288" cy="7989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81BDD9E-60D0-4B92-87A2-188369D191B6}"/>
              </a:ext>
            </a:extLst>
          </p:cNvPr>
          <p:cNvSpPr/>
          <p:nvPr/>
        </p:nvSpPr>
        <p:spPr>
          <a:xfrm>
            <a:off x="8969406" y="4323800"/>
            <a:ext cx="124288" cy="7989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4D7AD59-9BB9-4A41-BFEA-A5F6A159D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19" t="47638" r="32646" b="33689"/>
          <a:stretch/>
        </p:blipFill>
        <p:spPr>
          <a:xfrm>
            <a:off x="6024978" y="4467189"/>
            <a:ext cx="5792443" cy="1778856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3E90774-93EF-4FE4-982D-56888D466255}"/>
              </a:ext>
            </a:extLst>
          </p:cNvPr>
          <p:cNvSpPr/>
          <p:nvPr/>
        </p:nvSpPr>
        <p:spPr>
          <a:xfrm>
            <a:off x="6032992" y="4467189"/>
            <a:ext cx="5784429" cy="177885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13AF0B2-4E5B-425E-BB1F-549EFE330C3D}"/>
              </a:ext>
            </a:extLst>
          </p:cNvPr>
          <p:cNvSpPr/>
          <p:nvPr/>
        </p:nvSpPr>
        <p:spPr>
          <a:xfrm>
            <a:off x="9590732" y="4818342"/>
            <a:ext cx="1082031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73128FC-72D4-459C-B4E6-8FD12F2BE00E}"/>
              </a:ext>
            </a:extLst>
          </p:cNvPr>
          <p:cNvSpPr/>
          <p:nvPr/>
        </p:nvSpPr>
        <p:spPr>
          <a:xfrm>
            <a:off x="6780858" y="4911557"/>
            <a:ext cx="543868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702F9C6-ABFF-4BD3-BC80-0263D904DA3B}"/>
              </a:ext>
            </a:extLst>
          </p:cNvPr>
          <p:cNvSpPr/>
          <p:nvPr/>
        </p:nvSpPr>
        <p:spPr>
          <a:xfrm>
            <a:off x="6832806" y="5746153"/>
            <a:ext cx="1201532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C82CCD37-8ED3-44C6-831D-33C378C2B7FA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8095423" y="2782016"/>
            <a:ext cx="2443565" cy="1629085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изогнутый 40">
            <a:extLst>
              <a:ext uri="{FF2B5EF4-FFF2-40B4-BE49-F238E27FC236}">
                <a16:creationId xmlns:a16="http://schemas.microsoft.com/office/drawing/2014/main" id="{4E6ABF5D-3A34-48C1-9F90-7C66EEC54E54}"/>
              </a:ext>
            </a:extLst>
          </p:cNvPr>
          <p:cNvCxnSpPr>
            <a:cxnSpLocks/>
            <a:endCxn id="35" idx="1"/>
          </p:cNvCxnSpPr>
          <p:nvPr/>
        </p:nvCxnSpPr>
        <p:spPr>
          <a:xfrm rot="10800000" flipV="1">
            <a:off x="6780859" y="4911557"/>
            <a:ext cx="2814439" cy="93216"/>
          </a:xfrm>
          <a:prstGeom prst="curvedConnector5">
            <a:avLst>
              <a:gd name="adj1" fmla="val 40338"/>
              <a:gd name="adj2" fmla="val -193402"/>
              <a:gd name="adj3" fmla="val 108122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изогнутый 45">
            <a:extLst>
              <a:ext uri="{FF2B5EF4-FFF2-40B4-BE49-F238E27FC236}">
                <a16:creationId xmlns:a16="http://schemas.microsoft.com/office/drawing/2014/main" id="{13651782-D3B5-4786-B53C-B324CA996973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H="1">
            <a:off x="6832806" y="5004773"/>
            <a:ext cx="491920" cy="834596"/>
          </a:xfrm>
          <a:prstGeom prst="curvedConnector5">
            <a:avLst>
              <a:gd name="adj1" fmla="val -46471"/>
              <a:gd name="adj2" fmla="val 50000"/>
              <a:gd name="adj3" fmla="val 146471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7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" grpId="0" build="p"/>
      <p:bldP spid="12" grpId="0" animBg="1"/>
      <p:bldP spid="12" grpId="1" animBg="1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647" y="1023450"/>
            <a:ext cx="9992705" cy="659971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</a:t>
            </a:r>
            <a:r>
              <a:rPr lang="ru-RU" dirty="0"/>
              <a:t> …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CB46D8-34EB-4C40-9180-611C163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46" y="1876048"/>
            <a:ext cx="9455903" cy="40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647" y="1023450"/>
            <a:ext cx="9992705" cy="659971"/>
          </a:xfrm>
        </p:spPr>
        <p:txBody>
          <a:bodyPr>
            <a:normAutofit fontScale="90000"/>
          </a:bodyPr>
          <a:lstStyle/>
          <a:p>
            <a:r>
              <a:rPr lang="ru-RU" dirty="0"/>
              <a:t>…</a:t>
            </a:r>
            <a:r>
              <a:rPr lang="en-US" dirty="0"/>
              <a:t> engineering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C5D247-FEE2-4ABC-A402-0248D8FD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47" y="1823183"/>
            <a:ext cx="9077922" cy="38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85" y="253748"/>
            <a:ext cx="2744877" cy="659971"/>
          </a:xfrm>
        </p:spPr>
        <p:txBody>
          <a:bodyPr>
            <a:normAutofit fontScale="90000"/>
          </a:bodyPr>
          <a:lstStyle/>
          <a:p>
            <a:r>
              <a:rPr lang="ru-RU" dirty="0"/>
              <a:t>Агрегация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CFD1FD-8A59-4699-AFA1-F288C71A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5" y="937082"/>
            <a:ext cx="5310524" cy="4373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AF7EA7-24A0-4919-A160-B6682A38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42" y="1402847"/>
            <a:ext cx="1456923" cy="235449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7F8511F-5909-4444-ADC6-40C6839CDF9E}"/>
              </a:ext>
            </a:extLst>
          </p:cNvPr>
          <p:cNvSpPr/>
          <p:nvPr/>
        </p:nvSpPr>
        <p:spPr>
          <a:xfrm>
            <a:off x="1197542" y="1402847"/>
            <a:ext cx="1456923" cy="2354491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A4C056-3F45-4A37-AAF7-A271768B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059" y="1374470"/>
            <a:ext cx="3273941" cy="238286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40ABE35-872E-4876-87C2-F8C9F5C10F64}"/>
              </a:ext>
            </a:extLst>
          </p:cNvPr>
          <p:cNvSpPr/>
          <p:nvPr/>
        </p:nvSpPr>
        <p:spPr>
          <a:xfrm>
            <a:off x="2822059" y="1402168"/>
            <a:ext cx="3273941" cy="2354491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A2D469-4A90-4EE1-A122-25B6E21CD7AE}"/>
              </a:ext>
            </a:extLst>
          </p:cNvPr>
          <p:cNvSpPr/>
          <p:nvPr/>
        </p:nvSpPr>
        <p:spPr>
          <a:xfrm>
            <a:off x="4412938" y="1428713"/>
            <a:ext cx="1109707" cy="232794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1F991-3CF4-42A8-9829-781A5DB48BB0}"/>
              </a:ext>
            </a:extLst>
          </p:cNvPr>
          <p:cNvSpPr txBox="1"/>
          <p:nvPr/>
        </p:nvSpPr>
        <p:spPr>
          <a:xfrm>
            <a:off x="7431345" y="2091657"/>
            <a:ext cx="1251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B050"/>
                </a:solidFill>
              </a:rPr>
              <a:t>[ 9,  1, 12,  0]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x7   x1   </a:t>
            </a:r>
            <a:r>
              <a:rPr lang="en-US" sz="1200" b="1" dirty="0" err="1">
                <a:solidFill>
                  <a:srgbClr val="0070C0"/>
                </a:solidFill>
              </a:rPr>
              <a:t>x1</a:t>
            </a:r>
            <a:r>
              <a:rPr lang="en-US" sz="1200" b="1" dirty="0">
                <a:solidFill>
                  <a:srgbClr val="0070C0"/>
                </a:solidFill>
              </a:rPr>
              <a:t>   </a:t>
            </a:r>
            <a:r>
              <a:rPr lang="en-US" sz="1200" b="1" dirty="0" err="1">
                <a:solidFill>
                  <a:srgbClr val="0070C0"/>
                </a:solidFill>
              </a:rPr>
              <a:t>x1</a:t>
            </a:r>
            <a:endParaRPr lang="ru-RU" sz="1200" b="1" dirty="0">
              <a:solidFill>
                <a:srgbClr val="0070C0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98E920A-43D8-47F1-9A92-345EA8FDBE22}"/>
              </a:ext>
            </a:extLst>
          </p:cNvPr>
          <p:cNvSpPr/>
          <p:nvPr/>
        </p:nvSpPr>
        <p:spPr>
          <a:xfrm>
            <a:off x="6601282" y="2091657"/>
            <a:ext cx="2081813" cy="49244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9E941BE0-928E-487F-BCAB-C81DAD73D3B0}"/>
              </a:ext>
            </a:extLst>
          </p:cNvPr>
          <p:cNvCxnSpPr>
            <a:cxnSpLocks/>
            <a:stCxn id="19" idx="1"/>
            <a:endCxn id="25" idx="0"/>
          </p:cNvCxnSpPr>
          <p:nvPr/>
        </p:nvCxnSpPr>
        <p:spPr>
          <a:xfrm rot="10800000" flipH="1">
            <a:off x="4412937" y="2091658"/>
            <a:ext cx="3229251" cy="501029"/>
          </a:xfrm>
          <a:prstGeom prst="curvedConnector4">
            <a:avLst>
              <a:gd name="adj1" fmla="val -7079"/>
              <a:gd name="adj2" fmla="val 368309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CA730E8-062B-4464-B034-4587E48CA60F}"/>
              </a:ext>
            </a:extLst>
          </p:cNvPr>
          <p:cNvSpPr txBox="1"/>
          <p:nvPr/>
        </p:nvSpPr>
        <p:spPr>
          <a:xfrm>
            <a:off x="6667864" y="2183989"/>
            <a:ext cx="86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‘id’ == 0</a:t>
            </a:r>
            <a:endParaRPr lang="ru-RU" sz="1400" b="1" dirty="0">
              <a:solidFill>
                <a:srgbClr val="00B050"/>
              </a:solidFill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BF77D5C-DE1A-437B-86BD-A989D610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14" y="3911031"/>
            <a:ext cx="11423198" cy="2198543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7E56B55-2E8B-475D-82B0-43D19B85D735}"/>
              </a:ext>
            </a:extLst>
          </p:cNvPr>
          <p:cNvSpPr/>
          <p:nvPr/>
        </p:nvSpPr>
        <p:spPr>
          <a:xfrm>
            <a:off x="563414" y="3911031"/>
            <a:ext cx="11423198" cy="219854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C9F0D3C2-A059-469F-97E3-8A377ACD363A}"/>
              </a:ext>
            </a:extLst>
          </p:cNvPr>
          <p:cNvSpPr/>
          <p:nvPr/>
        </p:nvSpPr>
        <p:spPr>
          <a:xfrm>
            <a:off x="705974" y="3919618"/>
            <a:ext cx="11280637" cy="845638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glow rad="127000">
              <a:srgbClr val="92D050">
                <a:alpha val="6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37EF44F2-B806-4603-8462-7E2C9369291B}"/>
              </a:ext>
            </a:extLst>
          </p:cNvPr>
          <p:cNvCxnSpPr>
            <a:cxnSpLocks/>
          </p:cNvCxnSpPr>
          <p:nvPr/>
        </p:nvCxnSpPr>
        <p:spPr>
          <a:xfrm>
            <a:off x="9223900" y="4578018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6EFB0F9-F798-41EE-8DD4-34565BC4877F}"/>
              </a:ext>
            </a:extLst>
          </p:cNvPr>
          <p:cNvCxnSpPr>
            <a:cxnSpLocks/>
          </p:cNvCxnSpPr>
          <p:nvPr/>
        </p:nvCxnSpPr>
        <p:spPr>
          <a:xfrm>
            <a:off x="11462559" y="4579497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9B08870A-9563-493B-8FA6-3EF349FCB662}"/>
              </a:ext>
            </a:extLst>
          </p:cNvPr>
          <p:cNvCxnSpPr>
            <a:cxnSpLocks/>
          </p:cNvCxnSpPr>
          <p:nvPr/>
        </p:nvCxnSpPr>
        <p:spPr>
          <a:xfrm>
            <a:off x="4946331" y="4579495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DB29D31-6F07-4309-A19C-701D4A125751}"/>
              </a:ext>
            </a:extLst>
          </p:cNvPr>
          <p:cNvCxnSpPr>
            <a:cxnSpLocks/>
          </p:cNvCxnSpPr>
          <p:nvPr/>
        </p:nvCxnSpPr>
        <p:spPr>
          <a:xfrm>
            <a:off x="2806811" y="4579495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323E14B1-D738-4529-AF79-ECEE11EA2D5C}"/>
              </a:ext>
            </a:extLst>
          </p:cNvPr>
          <p:cNvCxnSpPr>
            <a:cxnSpLocks/>
          </p:cNvCxnSpPr>
          <p:nvPr/>
        </p:nvCxnSpPr>
        <p:spPr>
          <a:xfrm>
            <a:off x="7094730" y="4579496"/>
            <a:ext cx="435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: изогнутый 58">
            <a:extLst>
              <a:ext uri="{FF2B5EF4-FFF2-40B4-BE49-F238E27FC236}">
                <a16:creationId xmlns:a16="http://schemas.microsoft.com/office/drawing/2014/main" id="{0DB96A12-6119-413C-B235-8FB4FC53BC6A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rot="5400000">
            <a:off x="6295136" y="2563977"/>
            <a:ext cx="1326931" cy="1367176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8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5" grpId="0" animBg="1"/>
      <p:bldP spid="15" grpId="1" animBg="1"/>
      <p:bldP spid="21" grpId="0" animBg="1"/>
      <p:bldP spid="21" grpId="1" animBg="1"/>
      <p:bldP spid="19" grpId="0" animBg="1"/>
      <p:bldP spid="19" grpId="1" animBg="1"/>
      <p:bldP spid="22" grpId="0"/>
      <p:bldP spid="22" grpId="1"/>
      <p:bldP spid="25" grpId="0" animBg="1"/>
      <p:bldP spid="25" grpId="1" animBg="1"/>
      <p:bldP spid="46" grpId="0"/>
      <p:bldP spid="46" grpId="1"/>
      <p:bldP spid="58" grpId="0" animBg="1"/>
      <p:bldP spid="58" grpId="1" animBg="1"/>
      <p:bldP spid="62" grpId="0" animBg="1"/>
      <p:bldP spid="62" grpId="1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1801</TotalTime>
  <Words>151</Words>
  <Application>Microsoft Office PowerPoint</Application>
  <PresentationFormat>Широкоэкранный</PresentationFormat>
  <Paragraphs>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Ретро</vt:lpstr>
      <vt:lpstr>Модель </vt:lpstr>
      <vt:lpstr>Презентация PowerPoint</vt:lpstr>
      <vt:lpstr>Содержание: </vt:lpstr>
      <vt:lpstr>Особенности</vt:lpstr>
      <vt:lpstr>Сбор датасета</vt:lpstr>
      <vt:lpstr>Презентация PowerPoint</vt:lpstr>
      <vt:lpstr>Feature …</vt:lpstr>
      <vt:lpstr>… engineering</vt:lpstr>
      <vt:lpstr>Агрегация</vt:lpstr>
      <vt:lpstr>Агрегация</vt:lpstr>
      <vt:lpstr>Модели/результаты </vt:lpstr>
      <vt:lpstr>Презентация PowerPoint</vt:lpstr>
      <vt:lpstr>Результаты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Дмитрий Адвокатов</cp:lastModifiedBy>
  <cp:revision>83</cp:revision>
  <dcterms:created xsi:type="dcterms:W3CDTF">2024-08-02T07:19:13Z</dcterms:created>
  <dcterms:modified xsi:type="dcterms:W3CDTF">2024-09-22T06:26:19Z</dcterms:modified>
</cp:coreProperties>
</file>