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0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0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3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9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45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931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4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04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B95865-D8BF-4CFB-B7A5-269F27BF2998}" type="datetimeFigureOut">
              <a:rPr lang="ru-RU" smtClean="0"/>
              <a:t>18.08.2024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20532" y="3429002"/>
            <a:ext cx="6053667" cy="926570"/>
          </a:xfrm>
        </p:spPr>
        <p:txBody>
          <a:bodyPr>
            <a:normAutofit/>
          </a:bodyPr>
          <a:lstStyle/>
          <a:p>
            <a:r>
              <a:rPr lang="ru-RU" sz="6000" dirty="0"/>
              <a:t>Модель	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0532" y="4355572"/>
            <a:ext cx="7120467" cy="1655762"/>
          </a:xfrm>
        </p:spPr>
        <p:txBody>
          <a:bodyPr/>
          <a:lstStyle/>
          <a:p>
            <a:r>
              <a:rPr lang="ru-RU" dirty="0"/>
              <a:t>Одобрения займа на основе кредитной истории заемщика</a:t>
            </a:r>
          </a:p>
        </p:txBody>
      </p:sp>
    </p:spTree>
    <p:extLst>
      <p:ext uri="{BB962C8B-B14F-4D97-AF65-F5344CB8AC3E}">
        <p14:creationId xmlns:p14="http://schemas.microsoft.com/office/powerpoint/2010/main" val="203661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B1CC-5619-4A05-801A-EBF944BA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85" y="253748"/>
            <a:ext cx="9992705" cy="659971"/>
          </a:xfrm>
        </p:spPr>
        <p:txBody>
          <a:bodyPr>
            <a:normAutofit fontScale="90000"/>
          </a:bodyPr>
          <a:lstStyle/>
          <a:p>
            <a:r>
              <a:rPr lang="ru-RU" dirty="0"/>
              <a:t>Агрегация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CFD1FD-8A59-4699-AFA1-F288C71A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5" y="937082"/>
            <a:ext cx="5926836" cy="4373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AF7EA7-24A0-4919-A160-B6682A38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42" y="1402847"/>
            <a:ext cx="1456923" cy="235449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7F8511F-5909-4444-ADC6-40C6839CDF9E}"/>
              </a:ext>
            </a:extLst>
          </p:cNvPr>
          <p:cNvSpPr/>
          <p:nvPr/>
        </p:nvSpPr>
        <p:spPr>
          <a:xfrm>
            <a:off x="1197542" y="1402847"/>
            <a:ext cx="1456923" cy="2354491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4A4C056-3F45-4A37-AAF7-A271768B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059" y="1374470"/>
            <a:ext cx="3273941" cy="2382868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40ABE35-872E-4876-87C2-F8C9F5C10F64}"/>
              </a:ext>
            </a:extLst>
          </p:cNvPr>
          <p:cNvSpPr/>
          <p:nvPr/>
        </p:nvSpPr>
        <p:spPr>
          <a:xfrm>
            <a:off x="2822059" y="1402168"/>
            <a:ext cx="3273941" cy="2354491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4A2D469-4A90-4EE1-A122-25B6E21CD7AE}"/>
              </a:ext>
            </a:extLst>
          </p:cNvPr>
          <p:cNvSpPr/>
          <p:nvPr/>
        </p:nvSpPr>
        <p:spPr>
          <a:xfrm>
            <a:off x="4412938" y="1428713"/>
            <a:ext cx="1109707" cy="232794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31F991-3CF4-42A8-9829-781A5DB48BB0}"/>
              </a:ext>
            </a:extLst>
          </p:cNvPr>
          <p:cNvSpPr txBox="1"/>
          <p:nvPr/>
        </p:nvSpPr>
        <p:spPr>
          <a:xfrm>
            <a:off x="7431344" y="2091657"/>
            <a:ext cx="3746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B050"/>
                </a:solidFill>
              </a:rPr>
              <a:t>[ 9,  1, 12,  0]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x7   x1   </a:t>
            </a:r>
            <a:r>
              <a:rPr lang="en-US" sz="1200" b="1" dirty="0" err="1">
                <a:solidFill>
                  <a:srgbClr val="0070C0"/>
                </a:solidFill>
              </a:rPr>
              <a:t>x1</a:t>
            </a:r>
            <a:r>
              <a:rPr lang="en-US" sz="1200" b="1" dirty="0">
                <a:solidFill>
                  <a:srgbClr val="0070C0"/>
                </a:solidFill>
              </a:rPr>
              <a:t>   </a:t>
            </a:r>
            <a:r>
              <a:rPr lang="en-US" sz="1200" b="1" dirty="0" err="1">
                <a:solidFill>
                  <a:srgbClr val="0070C0"/>
                </a:solidFill>
              </a:rPr>
              <a:t>x1</a:t>
            </a:r>
            <a:endParaRPr lang="ru-RU" sz="1200" b="1" dirty="0">
              <a:solidFill>
                <a:srgbClr val="0070C0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98E920A-43D8-47F1-9A92-345EA8FDBE22}"/>
              </a:ext>
            </a:extLst>
          </p:cNvPr>
          <p:cNvSpPr/>
          <p:nvPr/>
        </p:nvSpPr>
        <p:spPr>
          <a:xfrm>
            <a:off x="6601282" y="2091657"/>
            <a:ext cx="2081813" cy="49244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9E941BE0-928E-487F-BCAB-C81DAD73D3B0}"/>
              </a:ext>
            </a:extLst>
          </p:cNvPr>
          <p:cNvCxnSpPr>
            <a:cxnSpLocks/>
            <a:stCxn id="19" idx="1"/>
            <a:endCxn id="25" idx="0"/>
          </p:cNvCxnSpPr>
          <p:nvPr/>
        </p:nvCxnSpPr>
        <p:spPr>
          <a:xfrm rot="10800000" flipH="1">
            <a:off x="4412937" y="2091658"/>
            <a:ext cx="3229251" cy="501029"/>
          </a:xfrm>
          <a:prstGeom prst="curvedConnector4">
            <a:avLst>
              <a:gd name="adj1" fmla="val -7079"/>
              <a:gd name="adj2" fmla="val 368309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CA730E8-062B-4464-B034-4587E48CA60F}"/>
              </a:ext>
            </a:extLst>
          </p:cNvPr>
          <p:cNvSpPr txBox="1"/>
          <p:nvPr/>
        </p:nvSpPr>
        <p:spPr>
          <a:xfrm>
            <a:off x="6667864" y="2183989"/>
            <a:ext cx="374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‘id’ == 0</a:t>
            </a:r>
            <a:endParaRPr lang="ru-RU" sz="1400" b="1" dirty="0">
              <a:solidFill>
                <a:srgbClr val="00B050"/>
              </a:solidFill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BF77D5C-DE1A-437B-86BD-A989D6100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14" y="3911031"/>
            <a:ext cx="11423198" cy="2198543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7E56B55-2E8B-475D-82B0-43D19B85D735}"/>
              </a:ext>
            </a:extLst>
          </p:cNvPr>
          <p:cNvSpPr/>
          <p:nvPr/>
        </p:nvSpPr>
        <p:spPr>
          <a:xfrm>
            <a:off x="563414" y="3911031"/>
            <a:ext cx="11423198" cy="219854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C9F0D3C2-A059-469F-97E3-8A377ACD363A}"/>
              </a:ext>
            </a:extLst>
          </p:cNvPr>
          <p:cNvSpPr/>
          <p:nvPr/>
        </p:nvSpPr>
        <p:spPr>
          <a:xfrm>
            <a:off x="705974" y="3919618"/>
            <a:ext cx="11280637" cy="845638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glow rad="127000">
              <a:srgbClr val="92D050">
                <a:alpha val="6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37EF44F2-B806-4603-8462-7E2C9369291B}"/>
              </a:ext>
            </a:extLst>
          </p:cNvPr>
          <p:cNvCxnSpPr>
            <a:cxnSpLocks/>
          </p:cNvCxnSpPr>
          <p:nvPr/>
        </p:nvCxnSpPr>
        <p:spPr>
          <a:xfrm>
            <a:off x="9223900" y="4578018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6EFB0F9-F798-41EE-8DD4-34565BC4877F}"/>
              </a:ext>
            </a:extLst>
          </p:cNvPr>
          <p:cNvCxnSpPr>
            <a:cxnSpLocks/>
          </p:cNvCxnSpPr>
          <p:nvPr/>
        </p:nvCxnSpPr>
        <p:spPr>
          <a:xfrm>
            <a:off x="11462559" y="4579497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9B08870A-9563-493B-8FA6-3EF349FCB662}"/>
              </a:ext>
            </a:extLst>
          </p:cNvPr>
          <p:cNvCxnSpPr>
            <a:cxnSpLocks/>
          </p:cNvCxnSpPr>
          <p:nvPr/>
        </p:nvCxnSpPr>
        <p:spPr>
          <a:xfrm>
            <a:off x="4946331" y="4579495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DB29D31-6F07-4309-A19C-701D4A125751}"/>
              </a:ext>
            </a:extLst>
          </p:cNvPr>
          <p:cNvCxnSpPr>
            <a:cxnSpLocks/>
          </p:cNvCxnSpPr>
          <p:nvPr/>
        </p:nvCxnSpPr>
        <p:spPr>
          <a:xfrm>
            <a:off x="2806811" y="4579495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323E14B1-D738-4529-AF79-ECEE11EA2D5C}"/>
              </a:ext>
            </a:extLst>
          </p:cNvPr>
          <p:cNvCxnSpPr>
            <a:cxnSpLocks/>
          </p:cNvCxnSpPr>
          <p:nvPr/>
        </p:nvCxnSpPr>
        <p:spPr>
          <a:xfrm>
            <a:off x="7094730" y="4579496"/>
            <a:ext cx="435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: изогнутый 58">
            <a:extLst>
              <a:ext uri="{FF2B5EF4-FFF2-40B4-BE49-F238E27FC236}">
                <a16:creationId xmlns:a16="http://schemas.microsoft.com/office/drawing/2014/main" id="{0DB96A12-6119-413C-B235-8FB4FC53BC6A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rot="5400000">
            <a:off x="6295136" y="2563977"/>
            <a:ext cx="1326931" cy="1367176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1" grpId="0" animBg="1"/>
      <p:bldP spid="19" grpId="0" animBg="1"/>
      <p:bldP spid="22" grpId="0"/>
      <p:bldP spid="25" grpId="0" animBg="1"/>
      <p:bldP spid="46" grpId="0"/>
      <p:bldP spid="58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B1CC-5619-4A05-801A-EBF944BA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635" y="2042016"/>
            <a:ext cx="6119916" cy="322391"/>
          </a:xfrm>
          <a:scene3d>
            <a:camera prst="orthographicFront">
              <a:rot lat="1800000" lon="1800000" rev="0"/>
            </a:camera>
            <a:lightRig rig="threePt" dir="t"/>
          </a:scene3d>
        </p:spPr>
        <p:txBody>
          <a:bodyPr>
            <a:noAutofit/>
          </a:bodyPr>
          <a:lstStyle/>
          <a:p>
            <a:r>
              <a:rPr lang="ru-RU" sz="2000" dirty="0"/>
              <a:t>Агрегация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CFD1FD-8A59-4699-AFA1-F288C71A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36" y="1997063"/>
            <a:ext cx="1894601" cy="139817"/>
          </a:xfrm>
          <a:prstGeom prst="rect">
            <a:avLst/>
          </a:prstGeom>
          <a:scene3d>
            <a:camera prst="orthographicFront">
              <a:rot lat="1800000" lon="1800000" rev="0"/>
            </a:camera>
            <a:lightRig rig="threePt" dir="t"/>
          </a:scene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AF7EA7-24A0-4919-A160-B6682A38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88" y="2237485"/>
            <a:ext cx="711701" cy="1150159"/>
          </a:xfrm>
          <a:prstGeom prst="rect">
            <a:avLst/>
          </a:prstGeom>
          <a:scene3d>
            <a:camera prst="orthographicFront">
              <a:rot lat="1800000" lon="1800000" rev="0"/>
            </a:camera>
            <a:lightRig rig="threePt" dir="t"/>
          </a:scene3d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7F8511F-5909-4444-ADC6-40C6839CDF9E}"/>
              </a:ext>
            </a:extLst>
          </p:cNvPr>
          <p:cNvSpPr/>
          <p:nvPr/>
        </p:nvSpPr>
        <p:spPr>
          <a:xfrm>
            <a:off x="4766663" y="2224637"/>
            <a:ext cx="771253" cy="115015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4A4C056-3F45-4A37-AAF7-A271768B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91" y="2586484"/>
            <a:ext cx="1599307" cy="1164021"/>
          </a:xfrm>
          <a:prstGeom prst="rect">
            <a:avLst/>
          </a:prstGeom>
          <a:scene3d>
            <a:camera prst="orthographicFront">
              <a:rot lat="1800000" lon="1800000" rev="0"/>
            </a:camera>
            <a:lightRig rig="threePt" dir="t"/>
          </a:scene3d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40ABE35-872E-4876-87C2-F8C9F5C10F64}"/>
              </a:ext>
            </a:extLst>
          </p:cNvPr>
          <p:cNvSpPr/>
          <p:nvPr/>
        </p:nvSpPr>
        <p:spPr>
          <a:xfrm>
            <a:off x="5441586" y="2596416"/>
            <a:ext cx="1618312" cy="115015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4A2D469-4A90-4EE1-A122-25B6E21CD7AE}"/>
              </a:ext>
            </a:extLst>
          </p:cNvPr>
          <p:cNvSpPr/>
          <p:nvPr/>
        </p:nvSpPr>
        <p:spPr>
          <a:xfrm flipH="1">
            <a:off x="6235421" y="2622148"/>
            <a:ext cx="620466" cy="1150159"/>
          </a:xfrm>
          <a:prstGeom prst="rect">
            <a:avLst/>
          </a:prstGeom>
          <a:noFill/>
          <a:ln w="76200">
            <a:solidFill>
              <a:srgbClr val="92D050"/>
            </a:solidFill>
          </a:ln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31F991-3CF4-42A8-9829-781A5DB48BB0}"/>
              </a:ext>
            </a:extLst>
          </p:cNvPr>
          <p:cNvSpPr txBox="1"/>
          <p:nvPr/>
        </p:nvSpPr>
        <p:spPr>
          <a:xfrm>
            <a:off x="8139003" y="3558054"/>
            <a:ext cx="1579306" cy="261610"/>
          </a:xfrm>
          <a:prstGeom prst="rect">
            <a:avLst/>
          </a:prstGeom>
          <a:noFill/>
          <a:scene3d>
            <a:camera prst="orthographicFront">
              <a:rot lat="180000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ru-RU" sz="600" b="1" dirty="0">
                <a:solidFill>
                  <a:srgbClr val="00B050"/>
                </a:solidFill>
              </a:rPr>
              <a:t>[ 9,  1, 12,  0]</a:t>
            </a:r>
            <a:endParaRPr lang="en-US" sz="600" b="1" dirty="0">
              <a:solidFill>
                <a:srgbClr val="00B050"/>
              </a:solidFill>
            </a:endParaRPr>
          </a:p>
          <a:p>
            <a:r>
              <a:rPr lang="en-US" sz="500" b="1" dirty="0">
                <a:solidFill>
                  <a:srgbClr val="0070C0"/>
                </a:solidFill>
              </a:rPr>
              <a:t> x7   x1   </a:t>
            </a:r>
            <a:r>
              <a:rPr lang="en-US" sz="500" b="1" dirty="0" err="1">
                <a:solidFill>
                  <a:srgbClr val="0070C0"/>
                </a:solidFill>
              </a:rPr>
              <a:t>x1</a:t>
            </a:r>
            <a:r>
              <a:rPr lang="en-US" sz="500" b="1" dirty="0">
                <a:solidFill>
                  <a:srgbClr val="0070C0"/>
                </a:solidFill>
              </a:rPr>
              <a:t>   </a:t>
            </a:r>
            <a:r>
              <a:rPr lang="en-US" sz="500" b="1" dirty="0" err="1">
                <a:solidFill>
                  <a:srgbClr val="0070C0"/>
                </a:solidFill>
              </a:rPr>
              <a:t>x1</a:t>
            </a:r>
            <a:endParaRPr lang="ru-RU" sz="500" b="1" dirty="0">
              <a:solidFill>
                <a:srgbClr val="0070C0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98E920A-43D8-47F1-9A92-345EA8FDBE22}"/>
              </a:ext>
            </a:extLst>
          </p:cNvPr>
          <p:cNvSpPr/>
          <p:nvPr/>
        </p:nvSpPr>
        <p:spPr>
          <a:xfrm>
            <a:off x="7657379" y="3384895"/>
            <a:ext cx="1186608" cy="240557"/>
          </a:xfrm>
          <a:prstGeom prst="rect">
            <a:avLst/>
          </a:prstGeom>
          <a:noFill/>
          <a:ln w="76200">
            <a:solidFill>
              <a:srgbClr val="92D050"/>
            </a:solidFill>
          </a:ln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9E941BE0-928E-487F-BCAB-C81DAD73D3B0}"/>
              </a:ext>
            </a:extLst>
          </p:cNvPr>
          <p:cNvCxnSpPr>
            <a:cxnSpLocks/>
            <a:stCxn id="19" idx="1"/>
            <a:endCxn id="25" idx="0"/>
          </p:cNvCxnSpPr>
          <p:nvPr/>
        </p:nvCxnSpPr>
        <p:spPr>
          <a:xfrm>
            <a:off x="6855887" y="3197228"/>
            <a:ext cx="1394796" cy="187667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CA730E8-062B-4464-B034-4587E48CA60F}"/>
              </a:ext>
            </a:extLst>
          </p:cNvPr>
          <p:cNvSpPr txBox="1"/>
          <p:nvPr/>
        </p:nvSpPr>
        <p:spPr>
          <a:xfrm>
            <a:off x="7683442" y="3380658"/>
            <a:ext cx="974323" cy="246221"/>
          </a:xfrm>
          <a:prstGeom prst="rect">
            <a:avLst/>
          </a:prstGeom>
          <a:noFill/>
          <a:scene3d>
            <a:camera prst="orthographicFront">
              <a:rot lat="180000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‘id’ == 0</a:t>
            </a:r>
            <a:endParaRPr lang="ru-RU" sz="1000" b="1" dirty="0">
              <a:solidFill>
                <a:srgbClr val="00B050"/>
              </a:solidFill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BF77D5C-DE1A-437B-86BD-A989D6100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445" y="4044388"/>
            <a:ext cx="5580182" cy="1073980"/>
          </a:xfrm>
          <a:prstGeom prst="rect">
            <a:avLst/>
          </a:prstGeom>
          <a:scene3d>
            <a:camera prst="orthographicFront">
              <a:rot lat="1800000" lon="1800000" rev="0"/>
            </a:camera>
            <a:lightRig rig="threePt" dir="t"/>
          </a:scene3d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7E56B55-2E8B-475D-82B0-43D19B85D735}"/>
              </a:ext>
            </a:extLst>
          </p:cNvPr>
          <p:cNvSpPr/>
          <p:nvPr/>
        </p:nvSpPr>
        <p:spPr>
          <a:xfrm>
            <a:off x="4026440" y="4044388"/>
            <a:ext cx="5580187" cy="1073980"/>
          </a:xfrm>
          <a:prstGeom prst="rect">
            <a:avLst/>
          </a:prstGeom>
          <a:noFill/>
          <a:ln w="76200">
            <a:solidFill>
              <a:srgbClr val="92D050"/>
            </a:solidFill>
          </a:ln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C9F0D3C2-A059-469F-97E3-8A377ACD363A}"/>
              </a:ext>
            </a:extLst>
          </p:cNvPr>
          <p:cNvSpPr/>
          <p:nvPr/>
        </p:nvSpPr>
        <p:spPr>
          <a:xfrm>
            <a:off x="4026435" y="4105782"/>
            <a:ext cx="5607857" cy="413092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glow rad="127000">
              <a:srgbClr val="92D050">
                <a:alpha val="66000"/>
              </a:srgbClr>
            </a:glow>
          </a:effectLst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: изогнутый 58">
            <a:extLst>
              <a:ext uri="{FF2B5EF4-FFF2-40B4-BE49-F238E27FC236}">
                <a16:creationId xmlns:a16="http://schemas.microsoft.com/office/drawing/2014/main" id="{0DB96A12-6119-413C-B235-8FB4FC53BC6A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rot="5400000">
            <a:off x="7324141" y="3117846"/>
            <a:ext cx="418936" cy="1434149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18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5E2FB36D-1896-468E-8832-5AB91E49C974}"/>
              </a:ext>
            </a:extLst>
          </p:cNvPr>
          <p:cNvSpPr/>
          <p:nvPr/>
        </p:nvSpPr>
        <p:spPr>
          <a:xfrm>
            <a:off x="3741636" y="1268014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F6FF2776-F4CF-46EC-AF50-AD8836E9DBBE}"/>
              </a:ext>
            </a:extLst>
          </p:cNvPr>
          <p:cNvSpPr/>
          <p:nvPr/>
        </p:nvSpPr>
        <p:spPr>
          <a:xfrm>
            <a:off x="3247084" y="1544239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3E21AD6D-F374-4358-BF3C-D93BA7AA9C61}"/>
              </a:ext>
            </a:extLst>
          </p:cNvPr>
          <p:cNvSpPr/>
          <p:nvPr/>
        </p:nvSpPr>
        <p:spPr>
          <a:xfrm>
            <a:off x="2769063" y="1820464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52318FB4-042F-4A99-BC38-30E058D736E6}"/>
              </a:ext>
            </a:extLst>
          </p:cNvPr>
          <p:cNvSpPr/>
          <p:nvPr/>
        </p:nvSpPr>
        <p:spPr>
          <a:xfrm>
            <a:off x="2134665" y="2146748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15D1E57-92DA-4982-9F3D-06FC68EABB14}"/>
              </a:ext>
            </a:extLst>
          </p:cNvPr>
          <p:cNvSpPr/>
          <p:nvPr/>
        </p:nvSpPr>
        <p:spPr>
          <a:xfrm>
            <a:off x="1546710" y="2540356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63892EC-77F9-46CB-9DF1-505957F1A84F}"/>
              </a:ext>
            </a:extLst>
          </p:cNvPr>
          <p:cNvSpPr/>
          <p:nvPr/>
        </p:nvSpPr>
        <p:spPr>
          <a:xfrm>
            <a:off x="907780" y="2956294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A8847059-DA52-4CBE-8828-9DCC7F94A81D}"/>
              </a:ext>
            </a:extLst>
          </p:cNvPr>
          <p:cNvSpPr/>
          <p:nvPr/>
        </p:nvSpPr>
        <p:spPr>
          <a:xfrm>
            <a:off x="273320" y="3287253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63B130D5-72E0-40A9-B358-3867410BA012}"/>
              </a:ext>
            </a:extLst>
          </p:cNvPr>
          <p:cNvSpPr/>
          <p:nvPr/>
        </p:nvSpPr>
        <p:spPr>
          <a:xfrm>
            <a:off x="-380182" y="3713426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58554EB2-3867-460A-BAFB-EAEB7B930445}"/>
              </a:ext>
            </a:extLst>
          </p:cNvPr>
          <p:cNvSpPr/>
          <p:nvPr/>
        </p:nvSpPr>
        <p:spPr>
          <a:xfrm>
            <a:off x="-968137" y="4191825"/>
            <a:ext cx="5976673" cy="471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800000" lon="1800000" rev="0"/>
            </a:camera>
            <a:lightRig rig="threePt" dir="t"/>
          </a:scene3d>
          <a:sp3d extrusionH="25400" contourW="12700" prstMaterial="softEdge">
            <a:bevelT w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66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25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75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25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75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25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1" grpId="0" animBg="1"/>
      <p:bldP spid="19" grpId="0" animBg="1"/>
      <p:bldP spid="22" grpId="0"/>
      <p:bldP spid="25" grpId="0" animBg="1"/>
      <p:bldP spid="46" grpId="0"/>
      <p:bldP spid="58" grpId="0" animBg="1"/>
      <p:bldP spid="62" grpId="0" animBg="1"/>
      <p:bldP spid="3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411163"/>
            <a:ext cx="2023533" cy="3932237"/>
          </a:xfrm>
          <a:prstGeom prst="rect">
            <a:avLst/>
          </a:prstGeom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3547531" y="2036763"/>
            <a:ext cx="2184402" cy="1143000"/>
          </a:xfrm>
        </p:spPr>
        <p:txBody>
          <a:bodyPr>
            <a:normAutofit/>
          </a:bodyPr>
          <a:lstStyle/>
          <a:p>
            <a:r>
              <a:rPr lang="ru-RU" b="1" dirty="0"/>
              <a:t>Адвокатов </a:t>
            </a:r>
          </a:p>
          <a:p>
            <a:r>
              <a:rPr lang="ru-RU" b="1" dirty="0"/>
              <a:t>Дмитрий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0786" y="3179763"/>
            <a:ext cx="212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Юриспруденция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Бухгалтерия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Консалтинг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8267" y="1286934"/>
            <a:ext cx="57827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*Добрый день, уважаемая комиссия! Меня зовут Адвокатов Дмитрий, я студент курса </a:t>
            </a:r>
            <a:r>
              <a:rPr lang="en-US" sz="1000" dirty="0"/>
              <a:t>Data Science </a:t>
            </a:r>
            <a:r>
              <a:rPr lang="ru-RU" sz="1000" dirty="0"/>
              <a:t>на платформе </a:t>
            </a:r>
            <a:r>
              <a:rPr lang="en-US" sz="1000" dirty="0" err="1"/>
              <a:t>Skillbox</a:t>
            </a:r>
            <a:r>
              <a:rPr lang="ru-RU" sz="1000" dirty="0"/>
              <a:t>. </a:t>
            </a:r>
          </a:p>
          <a:p>
            <a:endParaRPr lang="ru-RU" sz="1000" dirty="0"/>
          </a:p>
          <a:p>
            <a:r>
              <a:rPr lang="ru-RU" sz="1000" dirty="0"/>
              <a:t>На текущий момент я занят в немного другой сфере, но как раз по этому я и обратился за помощью на платформу. Курсы помогли мне начать и освоиться не только в работе с данными, но и в программировании как на </a:t>
            </a:r>
            <a:r>
              <a:rPr lang="ru-RU" sz="1000" dirty="0" err="1"/>
              <a:t>Пайтон</a:t>
            </a:r>
            <a:r>
              <a:rPr lang="ru-RU" sz="1000" dirty="0"/>
              <a:t>, так и на других языках. </a:t>
            </a:r>
          </a:p>
          <a:p>
            <a:endParaRPr lang="ru-RU" sz="1000" dirty="0"/>
          </a:p>
          <a:p>
            <a:r>
              <a:rPr lang="ru-RU" sz="1000" dirty="0"/>
              <a:t>Это поможет мне в смене сферы деятельности и достижении моих личных целей. ….Если вам любопытно я хочу переехать в горы</a:t>
            </a:r>
            <a:r>
              <a:rPr lang="en-US" sz="1000" dirty="0">
                <a:sym typeface="Wingdings" panose="05000000000000000000" pitchFamily="2" charset="2"/>
              </a:rPr>
              <a:t></a:t>
            </a:r>
            <a:r>
              <a:rPr lang="en-US" sz="1000" dirty="0"/>
              <a:t> </a:t>
            </a:r>
            <a:r>
              <a:rPr lang="ru-RU" sz="1000" dirty="0"/>
              <a:t>… так же сменить направление своей профессиональной деятельности.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211830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r>
              <a:rPr lang="en-US" dirty="0"/>
              <a:t>:</a:t>
            </a:r>
            <a:r>
              <a:rPr lang="ru-RU" dirty="0"/>
              <a:t>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Получить метрику </a:t>
            </a:r>
            <a:r>
              <a:rPr lang="en-US" dirty="0" err="1"/>
              <a:t>roc_auc</a:t>
            </a:r>
            <a:r>
              <a:rPr lang="en-US" dirty="0"/>
              <a:t> 0,75+</a:t>
            </a:r>
          </a:p>
          <a:p>
            <a:r>
              <a:rPr lang="ru-RU" dirty="0"/>
              <a:t>Этапы/задачи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собрать </a:t>
            </a:r>
            <a:r>
              <a:rPr lang="ru-RU" dirty="0" err="1"/>
              <a:t>датасет</a:t>
            </a:r>
            <a:endParaRPr lang="ru-RU" dirty="0"/>
          </a:p>
          <a:p>
            <a:pPr lvl="1"/>
            <a:r>
              <a:rPr lang="ru-RU" dirty="0"/>
              <a:t>сгенерировать дополнительные признаки</a:t>
            </a:r>
          </a:p>
          <a:p>
            <a:pPr lvl="1"/>
            <a:r>
              <a:rPr lang="ru-RU" dirty="0"/>
              <a:t>выявить оптимальную модель</a:t>
            </a:r>
          </a:p>
          <a:p>
            <a:pPr lvl="1"/>
            <a:r>
              <a:rPr lang="ru-RU" dirty="0"/>
              <a:t>автоматизировать процесс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340416" y="1077664"/>
            <a:ext cx="53483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*Но достаточно о банальном, давайте перейдем к тому, </a:t>
            </a:r>
            <a:r>
              <a:rPr lang="ru-RU" sz="1000" b="1" i="1" dirty="0"/>
              <a:t>зачем я сегодня трачу ваше время(?) </a:t>
            </a:r>
            <a:r>
              <a:rPr lang="ru-RU" sz="1000" dirty="0"/>
              <a:t> мы сегодня собрались.</a:t>
            </a:r>
          </a:p>
          <a:p>
            <a:r>
              <a:rPr lang="ru-RU" sz="1000" dirty="0"/>
              <a:t>Сейчас я постараюсь </a:t>
            </a:r>
            <a:r>
              <a:rPr lang="ru-RU" sz="1000" b="1" i="1" dirty="0"/>
              <a:t>в меру?</a:t>
            </a:r>
            <a:r>
              <a:rPr lang="ru-RU" sz="1000" dirty="0"/>
              <a:t> увлекательно и интересно презентовать вам свою работу по </a:t>
            </a:r>
            <a:r>
              <a:rPr lang="ru-RU" sz="1000" dirty="0" err="1"/>
              <a:t>скорингу</a:t>
            </a:r>
            <a:r>
              <a:rPr lang="ru-RU" sz="1000" dirty="0"/>
              <a:t> заемщиков:</a:t>
            </a:r>
          </a:p>
          <a:p>
            <a:r>
              <a:rPr lang="ru-RU" sz="1000" dirty="0"/>
              <a:t> Мы коротко поговорим о составе работы и чуть подробнее я задержусь на  паре моментов, как мне кажется заслуживающих внимания. Давайте начнем.</a:t>
            </a:r>
          </a:p>
          <a:p>
            <a:endParaRPr lang="ru-RU" sz="1000" dirty="0"/>
          </a:p>
          <a:p>
            <a:r>
              <a:rPr lang="ru-RU" sz="1000" dirty="0"/>
              <a:t>Целью работы было достижение достаточно точного предсказания при измерении его по метрике </a:t>
            </a:r>
            <a:r>
              <a:rPr lang="en-US" sz="1000" dirty="0" err="1"/>
              <a:t>roc_auc</a:t>
            </a:r>
            <a:r>
              <a:rPr lang="en-US" sz="1000" dirty="0"/>
              <a:t>, </a:t>
            </a:r>
            <a:r>
              <a:rPr lang="ru-RU" sz="1000" dirty="0"/>
              <a:t>которая, напомню, подразумевает под собой __________________________?????.</a:t>
            </a:r>
          </a:p>
          <a:p>
            <a:endParaRPr lang="ru-RU" sz="1000" dirty="0"/>
          </a:p>
          <a:p>
            <a:r>
              <a:rPr lang="ru-RU" sz="1000" dirty="0"/>
              <a:t>Для этого нам необходимо было решить несколько задач помельче</a:t>
            </a:r>
            <a:r>
              <a:rPr lang="en-US" sz="1000" dirty="0"/>
              <a:t>:</a:t>
            </a:r>
            <a:r>
              <a:rPr lang="ru-RU" sz="1000" dirty="0"/>
              <a:t> </a:t>
            </a:r>
          </a:p>
          <a:p>
            <a:r>
              <a:rPr lang="ru-RU" sz="1000" dirty="0"/>
              <a:t>Для начала нужно было понять как предполагается работать с данными, которые разбиты на несколько частей, </a:t>
            </a:r>
          </a:p>
          <a:p>
            <a:r>
              <a:rPr lang="ru-RU" sz="1000" dirty="0"/>
              <a:t>после этого предстояло выявить какие дополнительные признаки мы можем вытянуть из данных, которые будут более наглядны для машины и помогут ей в предсказании.</a:t>
            </a:r>
          </a:p>
          <a:p>
            <a:r>
              <a:rPr lang="ru-RU" sz="1000" dirty="0"/>
              <a:t>Как только у нас получилось определить наиболее оптимальную модель нам оставалось лишь выбрать создать удобный интерфейс для будущего потенциального пользователя.</a:t>
            </a:r>
          </a:p>
          <a:p>
            <a:endParaRPr lang="ru-RU" sz="1000" dirty="0"/>
          </a:p>
          <a:p>
            <a:endParaRPr lang="ru-RU" sz="1000" dirty="0"/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74537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517852" cy="1458183"/>
          </a:xfrm>
        </p:spPr>
        <p:txBody>
          <a:bodyPr/>
          <a:lstStyle/>
          <a:p>
            <a:pPr lvl="1"/>
            <a:r>
              <a:rPr lang="ru-RU" dirty="0"/>
              <a:t>Объем данных</a:t>
            </a:r>
          </a:p>
          <a:p>
            <a:pPr lvl="1"/>
            <a:r>
              <a:rPr lang="ru-RU" dirty="0" err="1"/>
              <a:t>Фрагментированность</a:t>
            </a:r>
            <a:endParaRPr lang="ru-RU" dirty="0"/>
          </a:p>
          <a:p>
            <a:pPr lvl="1"/>
            <a:r>
              <a:rPr lang="ru-RU" dirty="0"/>
              <a:t>Агрегация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1789" y="2838090"/>
            <a:ext cx="5477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Нельзя сказать, что в работе мы столкнулись с какими либо серьезными испытаниями, </a:t>
            </a:r>
          </a:p>
          <a:p>
            <a:r>
              <a:rPr lang="ru-RU" sz="1000" dirty="0"/>
              <a:t>но были, скажем так, и ворота, обогнуть которые удалось не с ходу.</a:t>
            </a:r>
          </a:p>
          <a:p>
            <a:endParaRPr lang="ru-RU" sz="1000" dirty="0"/>
          </a:p>
          <a:p>
            <a:r>
              <a:rPr lang="ru-RU" sz="1000" dirty="0"/>
              <a:t>К примеру необходимо было приспособиться к тому, что данные лежат в «разобранном» состоянии</a:t>
            </a:r>
          </a:p>
          <a:p>
            <a:endParaRPr lang="ru-RU" sz="1000" dirty="0"/>
          </a:p>
          <a:p>
            <a:r>
              <a:rPr lang="ru-RU" sz="1000" dirty="0"/>
              <a:t>Так же для нас это был первый проект с таким количеством данных – работа с ними потребовала как наращивания мощности локальной машины до оптимальных объемов памяти, так и оптимизации кода обработки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55918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read_parquet_dataset_from_local</a:t>
            </a:r>
            <a:r>
              <a:rPr lang="en-US" sz="1800" dirty="0"/>
              <a:t>(…)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pd.read_parquet</a:t>
            </a:r>
            <a:r>
              <a:rPr lang="en-US" dirty="0"/>
              <a:t>(...)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9808" lvl="4" indent="0">
              <a:buNone/>
            </a:pPr>
            <a:r>
              <a:rPr lang="en-US" sz="1800" dirty="0" err="1"/>
              <a:t>fastparquet.ParquetFile</a:t>
            </a:r>
            <a:r>
              <a:rPr lang="en-US" sz="1800" dirty="0"/>
              <a:t>(…).</a:t>
            </a:r>
            <a:r>
              <a:rPr lang="en-US" sz="1800" dirty="0" err="1"/>
              <a:t>to_pandas</a:t>
            </a:r>
            <a:r>
              <a:rPr lang="en-US" sz="1800" dirty="0"/>
              <a:t>()</a:t>
            </a:r>
          </a:p>
          <a:p>
            <a:pPr lvl="1"/>
            <a:endParaRPr lang="en-US" dirty="0"/>
          </a:p>
          <a:p>
            <a:endParaRPr lang="ru-RU" sz="18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53751" y="2493034"/>
            <a:ext cx="1" cy="1052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8604" y="2777706"/>
            <a:ext cx="4175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r>
              <a:rPr lang="ru-RU" sz="1000" dirty="0"/>
              <a:t>со сбором в основном проблем не возникло – для работы на любезно предоставили замечательный инструмент как раз для решения этой задачи, мы его немного доработали и </a:t>
            </a:r>
            <a:r>
              <a:rPr lang="ru-RU" sz="1000" dirty="0" err="1"/>
              <a:t>вуаля</a:t>
            </a:r>
            <a:r>
              <a:rPr lang="ru-RU" sz="1000" dirty="0"/>
              <a:t>. Если конкретнее, то нам пришлось заменить библиотеку для чтения паркет-файлов, т.к. эта функция в «</a:t>
            </a:r>
            <a:r>
              <a:rPr lang="ru-RU" sz="1000" dirty="0" err="1"/>
              <a:t>пандасе</a:t>
            </a:r>
            <a:r>
              <a:rPr lang="ru-RU" sz="1000" dirty="0"/>
              <a:t>» работала нестабильно.</a:t>
            </a:r>
          </a:p>
        </p:txBody>
      </p:sp>
    </p:spTree>
    <p:extLst>
      <p:ext uri="{BB962C8B-B14F-4D97-AF65-F5344CB8AC3E}">
        <p14:creationId xmlns:p14="http://schemas.microsoft.com/office/powerpoint/2010/main" val="135249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823C5D-4133-4A01-BB11-22A8497A9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t="31515" r="58014" b="43318"/>
          <a:stretch/>
        </p:blipFill>
        <p:spPr>
          <a:xfrm>
            <a:off x="247187" y="337006"/>
            <a:ext cx="6017671" cy="2300361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59CD7D6-6BF6-422E-8B19-3C15363E5FC7}"/>
              </a:ext>
            </a:extLst>
          </p:cNvPr>
          <p:cNvSpPr/>
          <p:nvPr/>
        </p:nvSpPr>
        <p:spPr>
          <a:xfrm>
            <a:off x="219859" y="337006"/>
            <a:ext cx="6072326" cy="2300361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76982" y="3611193"/>
            <a:ext cx="4175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*помимо этого мы сразу внедрили обработку в предоставленный инструмент для чтения и сбора данных. Схема получилась достаточно несложная – на входе мы перечисляем функции-трансформеры </a:t>
            </a:r>
            <a:r>
              <a:rPr lang="ru-RU" sz="1000" b="1" dirty="0"/>
              <a:t>…трансформаторы..? Транс… ой нет это вообще не отсюда! </a:t>
            </a:r>
            <a:r>
              <a:rPr lang="ru-RU" sz="1000" dirty="0"/>
              <a:t>В виде списка и передаем его в «читалку», внутри каждая функция оборачивается </a:t>
            </a:r>
            <a:r>
              <a:rPr lang="en-US" sz="1000" dirty="0" err="1"/>
              <a:t>FunctionTransformer</a:t>
            </a:r>
            <a:r>
              <a:rPr lang="en-US" sz="1000" dirty="0"/>
              <a:t>’</a:t>
            </a:r>
            <a:r>
              <a:rPr lang="ru-RU" sz="1000" dirty="0"/>
              <a:t>ом и для удобства становится частью </a:t>
            </a:r>
            <a:r>
              <a:rPr lang="ru-RU" sz="1000" dirty="0" err="1"/>
              <a:t>пайплайна</a:t>
            </a:r>
            <a:r>
              <a:rPr lang="ru-RU" sz="1000" dirty="0"/>
              <a:t>. На выход же читалка отдает уже обработанный и в том числе агрегированный кусок </a:t>
            </a:r>
            <a:r>
              <a:rPr lang="ru-RU" sz="1000" dirty="0" err="1"/>
              <a:t>датасета</a:t>
            </a:r>
            <a:r>
              <a:rPr lang="ru-RU" sz="1000" dirty="0"/>
              <a:t>, который может состоять из от одной до 12 частей всего предоставленного </a:t>
            </a:r>
            <a:r>
              <a:rPr lang="ru-RU" sz="1000" dirty="0" err="1"/>
              <a:t>датасеть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1659E0-1F9E-4598-A6A2-1FDBBB1EE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55" t="42330" r="33229" b="32136"/>
          <a:stretch/>
        </p:blipFill>
        <p:spPr>
          <a:xfrm>
            <a:off x="6024978" y="1920272"/>
            <a:ext cx="5784429" cy="230036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E49BA8-950F-49A5-8495-D3F53F6FBB6C}"/>
              </a:ext>
            </a:extLst>
          </p:cNvPr>
          <p:cNvSpPr/>
          <p:nvPr/>
        </p:nvSpPr>
        <p:spPr>
          <a:xfrm>
            <a:off x="6024978" y="1952869"/>
            <a:ext cx="5784429" cy="230036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ADC65FF5-8ADB-44F3-BC44-8421ED5A1D3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1280622"/>
            <a:ext cx="1723082" cy="1000940"/>
          </a:xfrm>
          <a:prstGeom prst="curvedConnector3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5F0F8B8-CD5D-4A60-8F53-72A49B658C58}"/>
              </a:ext>
            </a:extLst>
          </p:cNvPr>
          <p:cNvSpPr/>
          <p:nvPr/>
        </p:nvSpPr>
        <p:spPr>
          <a:xfrm>
            <a:off x="7819082" y="2188346"/>
            <a:ext cx="1367161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1FFCFAC-702A-4622-B49D-6946A19C7FE5}"/>
              </a:ext>
            </a:extLst>
          </p:cNvPr>
          <p:cNvSpPr/>
          <p:nvPr/>
        </p:nvSpPr>
        <p:spPr>
          <a:xfrm>
            <a:off x="8593582" y="4320839"/>
            <a:ext cx="124288" cy="7989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4951519-866F-44CB-9C01-5D56D10722F8}"/>
              </a:ext>
            </a:extLst>
          </p:cNvPr>
          <p:cNvSpPr/>
          <p:nvPr/>
        </p:nvSpPr>
        <p:spPr>
          <a:xfrm>
            <a:off x="8781494" y="4320838"/>
            <a:ext cx="124288" cy="7989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81BDD9E-60D0-4B92-87A2-188369D191B6}"/>
              </a:ext>
            </a:extLst>
          </p:cNvPr>
          <p:cNvSpPr/>
          <p:nvPr/>
        </p:nvSpPr>
        <p:spPr>
          <a:xfrm>
            <a:off x="8969406" y="4323800"/>
            <a:ext cx="124288" cy="7989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4D7AD59-9BB9-4A41-BFEA-A5F6A159D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19" t="47638" r="32646" b="33689"/>
          <a:stretch/>
        </p:blipFill>
        <p:spPr>
          <a:xfrm>
            <a:off x="6024978" y="4467189"/>
            <a:ext cx="5792443" cy="1778856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3E90774-93EF-4FE4-982D-56888D466255}"/>
              </a:ext>
            </a:extLst>
          </p:cNvPr>
          <p:cNvSpPr/>
          <p:nvPr/>
        </p:nvSpPr>
        <p:spPr>
          <a:xfrm>
            <a:off x="6032992" y="4467189"/>
            <a:ext cx="5784429" cy="177885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13AF0B2-4E5B-425E-BB1F-549EFE330C3D}"/>
              </a:ext>
            </a:extLst>
          </p:cNvPr>
          <p:cNvSpPr/>
          <p:nvPr/>
        </p:nvSpPr>
        <p:spPr>
          <a:xfrm>
            <a:off x="9590732" y="4818342"/>
            <a:ext cx="1082031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73128FC-72D4-459C-B4E6-8FD12F2BE00E}"/>
              </a:ext>
            </a:extLst>
          </p:cNvPr>
          <p:cNvSpPr/>
          <p:nvPr/>
        </p:nvSpPr>
        <p:spPr>
          <a:xfrm>
            <a:off x="6780858" y="4911557"/>
            <a:ext cx="543868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702F9C6-ABFF-4BD3-BC80-0263D904DA3B}"/>
              </a:ext>
            </a:extLst>
          </p:cNvPr>
          <p:cNvSpPr/>
          <p:nvPr/>
        </p:nvSpPr>
        <p:spPr>
          <a:xfrm>
            <a:off x="6832806" y="5746153"/>
            <a:ext cx="1201532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C82CCD37-8ED3-44C6-831D-33C378C2B7FA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8095423" y="2782016"/>
            <a:ext cx="2443565" cy="1629085"/>
          </a:xfrm>
          <a:prstGeom prst="curvedConnector3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изогнутый 40">
            <a:extLst>
              <a:ext uri="{FF2B5EF4-FFF2-40B4-BE49-F238E27FC236}">
                <a16:creationId xmlns:a16="http://schemas.microsoft.com/office/drawing/2014/main" id="{4E6ABF5D-3A34-48C1-9F90-7C66EEC54E54}"/>
              </a:ext>
            </a:extLst>
          </p:cNvPr>
          <p:cNvCxnSpPr>
            <a:cxnSpLocks/>
            <a:endCxn id="35" idx="1"/>
          </p:cNvCxnSpPr>
          <p:nvPr/>
        </p:nvCxnSpPr>
        <p:spPr>
          <a:xfrm rot="10800000" flipV="1">
            <a:off x="6780859" y="4911557"/>
            <a:ext cx="2814439" cy="93216"/>
          </a:xfrm>
          <a:prstGeom prst="curvedConnector5">
            <a:avLst>
              <a:gd name="adj1" fmla="val 40338"/>
              <a:gd name="adj2" fmla="val -193402"/>
              <a:gd name="adj3" fmla="val 108122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изогнутый 45">
            <a:extLst>
              <a:ext uri="{FF2B5EF4-FFF2-40B4-BE49-F238E27FC236}">
                <a16:creationId xmlns:a16="http://schemas.microsoft.com/office/drawing/2014/main" id="{13651782-D3B5-4786-B53C-B324CA996973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H="1">
            <a:off x="6832806" y="5004773"/>
            <a:ext cx="491920" cy="834596"/>
          </a:xfrm>
          <a:prstGeom prst="curvedConnector5">
            <a:avLst>
              <a:gd name="adj1" fmla="val -46471"/>
              <a:gd name="adj2" fmla="val 50000"/>
              <a:gd name="adj3" fmla="val 146471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7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B1CC-5619-4A05-801A-EBF944BA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647" y="1023450"/>
            <a:ext cx="9992705" cy="659971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</a:t>
            </a:r>
            <a:r>
              <a:rPr lang="ru-RU" dirty="0"/>
              <a:t>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8D7D84-40B6-4D89-993B-39FFE31DCD66}"/>
              </a:ext>
            </a:extLst>
          </p:cNvPr>
          <p:cNvSpPr txBox="1"/>
          <p:nvPr/>
        </p:nvSpPr>
        <p:spPr>
          <a:xfrm>
            <a:off x="7705817" y="2396970"/>
            <a:ext cx="364709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*На слайде вы можете наблюдать список </a:t>
            </a:r>
            <a:r>
              <a:rPr lang="ru-RU" sz="1050" dirty="0" err="1"/>
              <a:t>функий</a:t>
            </a:r>
            <a:r>
              <a:rPr lang="ru-RU" sz="1050" dirty="0"/>
              <a:t>, которые были написаны специально для обработки этого конкретного </a:t>
            </a:r>
            <a:r>
              <a:rPr lang="ru-RU" sz="1050" dirty="0" err="1"/>
              <a:t>датасета</a:t>
            </a:r>
            <a:r>
              <a:rPr lang="ru-RU" sz="1050" dirty="0"/>
              <a:t>, а так же в двух словах логику каждой из них. </a:t>
            </a:r>
          </a:p>
          <a:p>
            <a:r>
              <a:rPr lang="ru-RU" sz="1050" dirty="0"/>
              <a:t>Никакой некромантии применено тут не было – в основном мы старались максимально развить потенциал колонок с ключевой, как нам кажется, информацией, которая может повлиять на целевую переменную, т.е. одобрение нового кредитного продукта для пользователя.</a:t>
            </a:r>
          </a:p>
          <a:p>
            <a:r>
              <a:rPr lang="ru-RU" sz="1050" dirty="0"/>
              <a:t>К примеру, мы посчитали важным, сколько на текущий момент у пользователя неоплаченных займов, по скольким из них имеются просрочки.</a:t>
            </a:r>
          </a:p>
          <a:p>
            <a:r>
              <a:rPr lang="ru-RU" sz="1050" dirty="0"/>
              <a:t>Какой доход при этом пользователь займов приносит займодавцу – </a:t>
            </a:r>
            <a:r>
              <a:rPr lang="ru-RU" sz="1050" b="1" i="1" dirty="0"/>
              <a:t>это кстати юридический термин я не придумал сейчас это слово</a:t>
            </a:r>
            <a:r>
              <a:rPr lang="en-US" sz="1050" b="1" i="1" dirty="0">
                <a:sym typeface="Wingdings" panose="05000000000000000000" pitchFamily="2" charset="2"/>
              </a:rPr>
              <a:t></a:t>
            </a:r>
            <a:endParaRPr lang="ru-RU" sz="1050" b="1" i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CB46D8-34EB-4C40-9180-611C163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46" y="1876048"/>
            <a:ext cx="9455903" cy="40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B1CC-5619-4A05-801A-EBF944BA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647" y="1023450"/>
            <a:ext cx="9992705" cy="659971"/>
          </a:xfrm>
        </p:spPr>
        <p:txBody>
          <a:bodyPr>
            <a:normAutofit fontScale="90000"/>
          </a:bodyPr>
          <a:lstStyle/>
          <a:p>
            <a:r>
              <a:rPr lang="ru-RU" dirty="0"/>
              <a:t>…</a:t>
            </a:r>
            <a:r>
              <a:rPr lang="en-US" dirty="0"/>
              <a:t> engineering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8D7D84-40B6-4D89-993B-39FFE31DCD66}"/>
              </a:ext>
            </a:extLst>
          </p:cNvPr>
          <p:cNvSpPr txBox="1"/>
          <p:nvPr/>
        </p:nvSpPr>
        <p:spPr>
          <a:xfrm>
            <a:off x="7732450" y="2405848"/>
            <a:ext cx="374637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*Еще мы посчитали важным отразить насколько часто пользователь закрывает займы раньше планируемой даты или насколько часто допускает просрочки по регулярным платежам.</a:t>
            </a:r>
          </a:p>
          <a:p>
            <a:r>
              <a:rPr lang="ru-RU" sz="1050" dirty="0"/>
              <a:t>В общем и целом как я уже отметил, мы старались развить потенциал «говорящих», как нам показалось колонок.</a:t>
            </a:r>
            <a:endParaRPr lang="en-US" sz="1050" dirty="0"/>
          </a:p>
          <a:p>
            <a:r>
              <a:rPr lang="ru-RU" sz="1050" dirty="0"/>
              <a:t>Помимо этих функций в </a:t>
            </a:r>
            <a:r>
              <a:rPr lang="ru-RU" sz="1050" dirty="0" err="1"/>
              <a:t>пайплайн</a:t>
            </a:r>
            <a:r>
              <a:rPr lang="ru-RU" sz="1050" dirty="0"/>
              <a:t> по обработке мы так же добавили некоторое количество технических функций – скажем так, административных – на слайде они выделены серым, т.к. не несут в себе ничего интересного, к примеру одна из таких функций просто «пришивает» целевую переменную к </a:t>
            </a:r>
            <a:r>
              <a:rPr lang="ru-RU" sz="1050" dirty="0" err="1"/>
              <a:t>датасету</a:t>
            </a:r>
            <a:r>
              <a:rPr lang="ru-RU" sz="1050" dirty="0"/>
              <a:t>, а другая удаляет ненужные колонки.</a:t>
            </a:r>
          </a:p>
          <a:p>
            <a:r>
              <a:rPr lang="ru-RU" sz="1050" dirty="0"/>
              <a:t>А вот о чем мы бы хотели рассказать немного подробнее, это о нашем агрегаторе</a:t>
            </a:r>
            <a:r>
              <a:rPr lang="en-US" sz="1050" dirty="0"/>
              <a:t>:</a:t>
            </a:r>
            <a:endParaRPr lang="ru-RU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C5D247-FEE2-4ABC-A402-0248D8FD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47" y="1823183"/>
            <a:ext cx="9077922" cy="38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B1CC-5619-4A05-801A-EBF944BA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85" y="253748"/>
            <a:ext cx="9992705" cy="659971"/>
          </a:xfrm>
        </p:spPr>
        <p:txBody>
          <a:bodyPr>
            <a:normAutofit fontScale="90000"/>
          </a:bodyPr>
          <a:lstStyle/>
          <a:p>
            <a:r>
              <a:rPr lang="ru-RU" dirty="0"/>
              <a:t>Агрегация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CFD1FD-8A59-4699-AFA1-F288C71A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5" y="937082"/>
            <a:ext cx="5926836" cy="4373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AF7EA7-24A0-4919-A160-B6682A38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42" y="1402847"/>
            <a:ext cx="1456923" cy="235449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7F8511F-5909-4444-ADC6-40C6839CDF9E}"/>
              </a:ext>
            </a:extLst>
          </p:cNvPr>
          <p:cNvSpPr/>
          <p:nvPr/>
        </p:nvSpPr>
        <p:spPr>
          <a:xfrm>
            <a:off x="1197542" y="1402847"/>
            <a:ext cx="1456923" cy="2354491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4A4C056-3F45-4A37-AAF7-A271768B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059" y="1374470"/>
            <a:ext cx="3273941" cy="2382868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40ABE35-872E-4876-87C2-F8C9F5C10F64}"/>
              </a:ext>
            </a:extLst>
          </p:cNvPr>
          <p:cNvSpPr/>
          <p:nvPr/>
        </p:nvSpPr>
        <p:spPr>
          <a:xfrm>
            <a:off x="2822059" y="1402168"/>
            <a:ext cx="3273941" cy="2354491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4A2D469-4A90-4EE1-A122-25B6E21CD7AE}"/>
              </a:ext>
            </a:extLst>
          </p:cNvPr>
          <p:cNvSpPr/>
          <p:nvPr/>
        </p:nvSpPr>
        <p:spPr>
          <a:xfrm>
            <a:off x="4412938" y="1428713"/>
            <a:ext cx="1109707" cy="232794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31F991-3CF4-42A8-9829-781A5DB48BB0}"/>
              </a:ext>
            </a:extLst>
          </p:cNvPr>
          <p:cNvSpPr txBox="1"/>
          <p:nvPr/>
        </p:nvSpPr>
        <p:spPr>
          <a:xfrm>
            <a:off x="7431344" y="2091657"/>
            <a:ext cx="3746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B050"/>
                </a:solidFill>
              </a:rPr>
              <a:t>[ 9,  1, 12,  0]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x7   x1   </a:t>
            </a:r>
            <a:r>
              <a:rPr lang="en-US" sz="1200" b="1" dirty="0" err="1">
                <a:solidFill>
                  <a:srgbClr val="0070C0"/>
                </a:solidFill>
              </a:rPr>
              <a:t>x1</a:t>
            </a:r>
            <a:r>
              <a:rPr lang="en-US" sz="1200" b="1" dirty="0">
                <a:solidFill>
                  <a:srgbClr val="0070C0"/>
                </a:solidFill>
              </a:rPr>
              <a:t>   </a:t>
            </a:r>
            <a:r>
              <a:rPr lang="en-US" sz="1200" b="1" dirty="0" err="1">
                <a:solidFill>
                  <a:srgbClr val="0070C0"/>
                </a:solidFill>
              </a:rPr>
              <a:t>x1</a:t>
            </a:r>
            <a:endParaRPr lang="ru-RU" sz="1200" b="1" dirty="0">
              <a:solidFill>
                <a:srgbClr val="0070C0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98E920A-43D8-47F1-9A92-345EA8FDBE22}"/>
              </a:ext>
            </a:extLst>
          </p:cNvPr>
          <p:cNvSpPr/>
          <p:nvPr/>
        </p:nvSpPr>
        <p:spPr>
          <a:xfrm>
            <a:off x="6601282" y="2091657"/>
            <a:ext cx="2081813" cy="49244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9E941BE0-928E-487F-BCAB-C81DAD73D3B0}"/>
              </a:ext>
            </a:extLst>
          </p:cNvPr>
          <p:cNvCxnSpPr>
            <a:cxnSpLocks/>
            <a:stCxn id="19" idx="1"/>
            <a:endCxn id="25" idx="0"/>
          </p:cNvCxnSpPr>
          <p:nvPr/>
        </p:nvCxnSpPr>
        <p:spPr>
          <a:xfrm rot="10800000" flipH="1">
            <a:off x="4412937" y="2091658"/>
            <a:ext cx="3229251" cy="501029"/>
          </a:xfrm>
          <a:prstGeom prst="curvedConnector4">
            <a:avLst>
              <a:gd name="adj1" fmla="val -7079"/>
              <a:gd name="adj2" fmla="val 368309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CA730E8-062B-4464-B034-4587E48CA60F}"/>
              </a:ext>
            </a:extLst>
          </p:cNvPr>
          <p:cNvSpPr txBox="1"/>
          <p:nvPr/>
        </p:nvSpPr>
        <p:spPr>
          <a:xfrm>
            <a:off x="6667864" y="2183989"/>
            <a:ext cx="374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‘id’ == 0</a:t>
            </a:r>
            <a:endParaRPr lang="ru-RU" sz="1400" b="1" dirty="0">
              <a:solidFill>
                <a:srgbClr val="00B050"/>
              </a:solidFill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BF77D5C-DE1A-437B-86BD-A989D6100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14" y="3911031"/>
            <a:ext cx="11423198" cy="2198543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7E56B55-2E8B-475D-82B0-43D19B85D735}"/>
              </a:ext>
            </a:extLst>
          </p:cNvPr>
          <p:cNvSpPr/>
          <p:nvPr/>
        </p:nvSpPr>
        <p:spPr>
          <a:xfrm>
            <a:off x="563414" y="3911031"/>
            <a:ext cx="11423198" cy="219854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C9F0D3C2-A059-469F-97E3-8A377ACD363A}"/>
              </a:ext>
            </a:extLst>
          </p:cNvPr>
          <p:cNvSpPr/>
          <p:nvPr/>
        </p:nvSpPr>
        <p:spPr>
          <a:xfrm>
            <a:off x="705974" y="3919618"/>
            <a:ext cx="11280637" cy="845638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glow rad="127000">
              <a:srgbClr val="92D050">
                <a:alpha val="6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37EF44F2-B806-4603-8462-7E2C9369291B}"/>
              </a:ext>
            </a:extLst>
          </p:cNvPr>
          <p:cNvCxnSpPr>
            <a:cxnSpLocks/>
          </p:cNvCxnSpPr>
          <p:nvPr/>
        </p:nvCxnSpPr>
        <p:spPr>
          <a:xfrm>
            <a:off x="9223900" y="4578018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6EFB0F9-F798-41EE-8DD4-34565BC4877F}"/>
              </a:ext>
            </a:extLst>
          </p:cNvPr>
          <p:cNvCxnSpPr>
            <a:cxnSpLocks/>
          </p:cNvCxnSpPr>
          <p:nvPr/>
        </p:nvCxnSpPr>
        <p:spPr>
          <a:xfrm>
            <a:off x="11462559" y="4579497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9B08870A-9563-493B-8FA6-3EF349FCB662}"/>
              </a:ext>
            </a:extLst>
          </p:cNvPr>
          <p:cNvCxnSpPr>
            <a:cxnSpLocks/>
          </p:cNvCxnSpPr>
          <p:nvPr/>
        </p:nvCxnSpPr>
        <p:spPr>
          <a:xfrm>
            <a:off x="4946331" y="4579495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DB29D31-6F07-4309-A19C-701D4A125751}"/>
              </a:ext>
            </a:extLst>
          </p:cNvPr>
          <p:cNvCxnSpPr>
            <a:cxnSpLocks/>
          </p:cNvCxnSpPr>
          <p:nvPr/>
        </p:nvCxnSpPr>
        <p:spPr>
          <a:xfrm>
            <a:off x="2806811" y="4579495"/>
            <a:ext cx="435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323E14B1-D738-4529-AF79-ECEE11EA2D5C}"/>
              </a:ext>
            </a:extLst>
          </p:cNvPr>
          <p:cNvCxnSpPr>
            <a:cxnSpLocks/>
          </p:cNvCxnSpPr>
          <p:nvPr/>
        </p:nvCxnSpPr>
        <p:spPr>
          <a:xfrm>
            <a:off x="7094730" y="4579496"/>
            <a:ext cx="435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: изогнутый 58">
            <a:extLst>
              <a:ext uri="{FF2B5EF4-FFF2-40B4-BE49-F238E27FC236}">
                <a16:creationId xmlns:a16="http://schemas.microsoft.com/office/drawing/2014/main" id="{0DB96A12-6119-413C-B235-8FB4FC53BC6A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rot="5400000">
            <a:off x="6295136" y="2563977"/>
            <a:ext cx="1326931" cy="1367176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8D7D84-40B6-4D89-993B-39FFE31DCD66}"/>
              </a:ext>
            </a:extLst>
          </p:cNvPr>
          <p:cNvSpPr txBox="1"/>
          <p:nvPr/>
        </p:nvSpPr>
        <p:spPr>
          <a:xfrm>
            <a:off x="7336544" y="81959"/>
            <a:ext cx="4659258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*перед нами стояла задача ужать данные на двадцати шести  миллионах строк в сет на 3 миллиона и, желательно, сохранить при этом их информативность.</a:t>
            </a:r>
          </a:p>
          <a:p>
            <a:r>
              <a:rPr lang="ru-RU" sz="1050" dirty="0"/>
              <a:t>Как это сделать? </a:t>
            </a:r>
          </a:p>
          <a:p>
            <a:r>
              <a:rPr lang="ru-RU" sz="1050" dirty="0"/>
              <a:t>Просуммировать по пользователям? Не пойдет – колонки категориальные, мы исказили бы смысл</a:t>
            </a:r>
          </a:p>
          <a:p>
            <a:r>
              <a:rPr lang="ru-RU" sz="1050" dirty="0"/>
              <a:t>Оставить только самые последние записи? – тоже не пойдет, ведь смысл кредитной истории в, собственно, истории, а не в последней записи</a:t>
            </a:r>
          </a:p>
          <a:p>
            <a:r>
              <a:rPr lang="ru-RU" sz="1050" dirty="0"/>
              <a:t>Так мы пришли к нашему варианту – это своего рода вариация на тему зарекомендовавшего себя </a:t>
            </a:r>
            <a:r>
              <a:rPr lang="en-US" sz="1050" dirty="0"/>
              <a:t>one hot encoder</a:t>
            </a:r>
            <a:r>
              <a:rPr lang="ru-RU" sz="1050" dirty="0"/>
              <a:t>, только немного наоборот. </a:t>
            </a:r>
          </a:p>
          <a:p>
            <a:r>
              <a:rPr lang="ru-RU" sz="1050" dirty="0"/>
              <a:t>Рассмотрим процесс на примере одной из колонок</a:t>
            </a:r>
            <a:r>
              <a:rPr lang="en-US" sz="1050" dirty="0"/>
              <a:t>:</a:t>
            </a:r>
            <a:r>
              <a:rPr lang="ru-RU" sz="1050" dirty="0"/>
              <a:t> </a:t>
            </a:r>
          </a:p>
          <a:p>
            <a:pPr marL="228600" indent="-228600">
              <a:buAutoNum type="arabicParenR"/>
            </a:pPr>
            <a:r>
              <a:rPr lang="ru-RU" sz="1050" dirty="0"/>
              <a:t>Возьмем колонку </a:t>
            </a:r>
            <a:r>
              <a:rPr lang="en-US" sz="1050" dirty="0" err="1"/>
              <a:t>pre_since_confirmed</a:t>
            </a:r>
            <a:r>
              <a:rPr lang="en-US" sz="1050" dirty="0"/>
              <a:t> </a:t>
            </a:r>
            <a:r>
              <a:rPr lang="ru-RU" sz="1050" dirty="0"/>
              <a:t>для пользователя с </a:t>
            </a:r>
            <a:r>
              <a:rPr lang="en-US" sz="1050" dirty="0"/>
              <a:t>id 0. </a:t>
            </a:r>
            <a:r>
              <a:rPr lang="ru-RU" sz="1050" dirty="0"/>
              <a:t>У клиента в истории 10 записей, 7 из них имеют </a:t>
            </a:r>
            <a:r>
              <a:rPr lang="ru-RU" sz="1050" dirty="0" err="1"/>
              <a:t>бинаризированную</a:t>
            </a:r>
            <a:r>
              <a:rPr lang="ru-RU" sz="1050" dirty="0"/>
              <a:t> категорию 9, а так же категории 1, 0 и 12 – по одной записи на каждую.</a:t>
            </a:r>
          </a:p>
          <a:p>
            <a:pPr marL="228600" indent="-228600">
              <a:buAutoNum type="arabicParenR"/>
            </a:pPr>
            <a:r>
              <a:rPr lang="ru-RU" sz="1050" dirty="0"/>
              <a:t>Каждая из имеющихся категорий превращается в колонку, значение в которой будет отражать сколько раз эта категория встречалась в изначальной колонке для этого клиента. К примеру для клиента с </a:t>
            </a:r>
            <a:r>
              <a:rPr lang="en-US" sz="1050" dirty="0"/>
              <a:t>id </a:t>
            </a:r>
            <a:r>
              <a:rPr lang="ru-RU" sz="1050" dirty="0"/>
              <a:t>0 после агрегации в </a:t>
            </a:r>
            <a:r>
              <a:rPr lang="ru-RU" sz="1050" dirty="0" err="1"/>
              <a:t>датасете</a:t>
            </a:r>
            <a:r>
              <a:rPr lang="ru-RU" sz="1050" dirty="0"/>
              <a:t> появится колонка </a:t>
            </a:r>
            <a:r>
              <a:rPr lang="en-US" sz="1050" dirty="0"/>
              <a:t>pre_since_confirmed_9_agg</a:t>
            </a:r>
            <a:r>
              <a:rPr lang="ru-RU" sz="1050" dirty="0"/>
              <a:t> и значение в ней будет – 7 – ровно 7 раз за имеющуюся у нас кредитную история этого клиента в изначальной колонке фигурировала категория 7.</a:t>
            </a:r>
          </a:p>
          <a:p>
            <a:pPr marL="228600" indent="-228600">
              <a:buAutoNum type="arabicParenR"/>
            </a:pPr>
            <a:r>
              <a:rPr lang="ru-RU" sz="1050" dirty="0"/>
              <a:t>По такому же принципу в колонках </a:t>
            </a:r>
            <a:r>
              <a:rPr lang="en-US" sz="1050" dirty="0" err="1"/>
              <a:t>pre_since_confirmed</a:t>
            </a:r>
            <a:r>
              <a:rPr lang="en-US" sz="1050" dirty="0"/>
              <a:t>_</a:t>
            </a:r>
            <a:r>
              <a:rPr lang="ru-RU" sz="1050" dirty="0"/>
              <a:t> 0, 1 и 12 _</a:t>
            </a:r>
            <a:r>
              <a:rPr lang="en-US" sz="1050" dirty="0" err="1"/>
              <a:t>agg</a:t>
            </a:r>
            <a:r>
              <a:rPr lang="ru-RU" sz="1050" dirty="0"/>
              <a:t> будут стоять единички.</a:t>
            </a:r>
          </a:p>
          <a:p>
            <a:pPr marL="228600" indent="-228600">
              <a:buAutoNum type="arabicParenR"/>
            </a:pPr>
            <a:r>
              <a:rPr lang="ru-RU" sz="1050" dirty="0"/>
              <a:t>Так минуточку – а откуда взялась колонка с нулем? Все просто – у нас есть и другие клиенты с другим набором категорий в изначальной колонке, по этому если у клиента с </a:t>
            </a:r>
            <a:r>
              <a:rPr lang="en-US" sz="1050" dirty="0"/>
              <a:t>id 0 </a:t>
            </a:r>
            <a:r>
              <a:rPr lang="ru-RU" sz="1050" dirty="0"/>
              <a:t>такая категория не появлялась, то уже у клиента с </a:t>
            </a:r>
            <a:r>
              <a:rPr lang="en-US" sz="1050" dirty="0"/>
              <a:t>id </a:t>
            </a:r>
            <a:r>
              <a:rPr lang="ru-RU" sz="1050" dirty="0"/>
              <a:t>1 в агрегированной колонке будет красоваться единичка. </a:t>
            </a:r>
          </a:p>
          <a:p>
            <a:pPr marL="228600" indent="-228600">
              <a:buAutoNum type="arabicParenR"/>
            </a:pPr>
            <a:r>
              <a:rPr lang="ru-RU" sz="1050" dirty="0"/>
              <a:t>а клиентов у нас 3 миллиона…</a:t>
            </a:r>
          </a:p>
        </p:txBody>
      </p:sp>
    </p:spTree>
    <p:extLst>
      <p:ext uri="{BB962C8B-B14F-4D97-AF65-F5344CB8AC3E}">
        <p14:creationId xmlns:p14="http://schemas.microsoft.com/office/powerpoint/2010/main" val="293208022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1027</TotalTime>
  <Words>1162</Words>
  <Application>Microsoft Office PowerPoint</Application>
  <PresentationFormat>Широкоэкранный</PresentationFormat>
  <Paragraphs>84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Модель </vt:lpstr>
      <vt:lpstr>Презентация PowerPoint</vt:lpstr>
      <vt:lpstr>Содержание: </vt:lpstr>
      <vt:lpstr>Особенности</vt:lpstr>
      <vt:lpstr>Сбор датасета</vt:lpstr>
      <vt:lpstr>Презентация PowerPoint</vt:lpstr>
      <vt:lpstr>Feature …</vt:lpstr>
      <vt:lpstr>… engineering</vt:lpstr>
      <vt:lpstr>Агрегация</vt:lpstr>
      <vt:lpstr>Агрегация</vt:lpstr>
      <vt:lpstr>Агрегация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Дмитрий Адвокатов</cp:lastModifiedBy>
  <cp:revision>48</cp:revision>
  <dcterms:created xsi:type="dcterms:W3CDTF">2024-08-02T07:19:13Z</dcterms:created>
  <dcterms:modified xsi:type="dcterms:W3CDTF">2024-08-18T08:56:39Z</dcterms:modified>
</cp:coreProperties>
</file>