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45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931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04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B95865-D8BF-4CFB-B7A5-269F27BF2998}" type="datetimeFigureOut">
              <a:rPr lang="ru-RU" smtClean="0"/>
              <a:t>11.08.2024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38DDFF-CAA9-4ADB-9A2D-A0C2405D8D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0532" y="3429002"/>
            <a:ext cx="6053667" cy="926570"/>
          </a:xfrm>
        </p:spPr>
        <p:txBody>
          <a:bodyPr>
            <a:normAutofit/>
          </a:bodyPr>
          <a:lstStyle/>
          <a:p>
            <a:r>
              <a:rPr lang="ru-RU" sz="6000" dirty="0"/>
              <a:t>Модель	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0532" y="4355572"/>
            <a:ext cx="7120467" cy="1655762"/>
          </a:xfrm>
        </p:spPr>
        <p:txBody>
          <a:bodyPr/>
          <a:lstStyle/>
          <a:p>
            <a:r>
              <a:rPr lang="ru-RU" dirty="0"/>
              <a:t>Одобрения займа на основе кредитной истории заемщика</a:t>
            </a:r>
          </a:p>
        </p:txBody>
      </p:sp>
    </p:spTree>
    <p:extLst>
      <p:ext uri="{BB962C8B-B14F-4D97-AF65-F5344CB8AC3E}">
        <p14:creationId xmlns:p14="http://schemas.microsoft.com/office/powerpoint/2010/main" val="203661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411163"/>
            <a:ext cx="2023533" cy="3932237"/>
          </a:xfrm>
          <a:prstGeom prst="rect">
            <a:avLst/>
          </a:prstGeom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547531" y="2036763"/>
            <a:ext cx="2184402" cy="1143000"/>
          </a:xfrm>
        </p:spPr>
        <p:txBody>
          <a:bodyPr>
            <a:normAutofit/>
          </a:bodyPr>
          <a:lstStyle/>
          <a:p>
            <a:r>
              <a:rPr lang="ru-RU" b="1" dirty="0"/>
              <a:t>Адвокатов </a:t>
            </a:r>
          </a:p>
          <a:p>
            <a:r>
              <a:rPr lang="ru-RU" b="1" dirty="0"/>
              <a:t>Дмитрий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0786" y="3179763"/>
            <a:ext cx="212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Юриспруденция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Бухгалтерия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Консалтинг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8267" y="1286934"/>
            <a:ext cx="5782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*Добрый день, уважаемая комиссия! Меня зовут Адвокатов Дмитрий, я студент курса </a:t>
            </a:r>
            <a:r>
              <a:rPr lang="en-US" sz="1000" dirty="0"/>
              <a:t>Data Science </a:t>
            </a:r>
            <a:r>
              <a:rPr lang="ru-RU" sz="1000" dirty="0"/>
              <a:t>на платформе </a:t>
            </a:r>
            <a:r>
              <a:rPr lang="en-US" sz="1000" dirty="0" err="1"/>
              <a:t>Skillbox</a:t>
            </a:r>
            <a:r>
              <a:rPr lang="ru-RU" sz="1000" dirty="0"/>
              <a:t>. </a:t>
            </a:r>
          </a:p>
          <a:p>
            <a:endParaRPr lang="ru-RU" sz="1000" dirty="0"/>
          </a:p>
          <a:p>
            <a:r>
              <a:rPr lang="ru-RU" sz="1000" dirty="0"/>
              <a:t>На текущий момент я занят в немного другой сфере, но как раз по этому я и обратился за помощью на платформу. Курсы помогли мне начать и освоиться не только в работе с данными, но и в программировании как на </a:t>
            </a:r>
            <a:r>
              <a:rPr lang="ru-RU" sz="1000" dirty="0" err="1"/>
              <a:t>Пайтон</a:t>
            </a:r>
            <a:r>
              <a:rPr lang="ru-RU" sz="1000" dirty="0"/>
              <a:t>, так и на других языках. </a:t>
            </a:r>
          </a:p>
          <a:p>
            <a:endParaRPr lang="ru-RU" sz="1000" dirty="0"/>
          </a:p>
          <a:p>
            <a:r>
              <a:rPr lang="ru-RU" sz="1000" dirty="0"/>
              <a:t>Это поможет мне в смене сферы деятельности и достижении моих личных целей. ….Если вам любопытно я хочу переехать в горы</a:t>
            </a:r>
            <a:r>
              <a:rPr lang="en-US" sz="1000" dirty="0">
                <a:sym typeface="Wingdings" panose="05000000000000000000" pitchFamily="2" charset="2"/>
              </a:rPr>
              <a:t></a:t>
            </a:r>
            <a:r>
              <a:rPr lang="en-US" sz="1000" dirty="0"/>
              <a:t> </a:t>
            </a:r>
            <a:r>
              <a:rPr lang="ru-RU" sz="1000" dirty="0"/>
              <a:t>… так же сменить направление своей профессиональной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211830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r>
              <a:rPr lang="en-US" dirty="0"/>
              <a:t>:</a:t>
            </a:r>
            <a:r>
              <a:rPr lang="ru-RU" dirty="0"/>
              <a:t>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Получить метрику </a:t>
            </a:r>
            <a:r>
              <a:rPr lang="en-US" dirty="0" err="1"/>
              <a:t>roc_auc</a:t>
            </a:r>
            <a:r>
              <a:rPr lang="en-US" dirty="0"/>
              <a:t> 0,75+</a:t>
            </a:r>
          </a:p>
          <a:p>
            <a:r>
              <a:rPr lang="ru-RU" dirty="0"/>
              <a:t>Этапы/задачи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собрать </a:t>
            </a:r>
            <a:r>
              <a:rPr lang="ru-RU" dirty="0" err="1"/>
              <a:t>датасет</a:t>
            </a:r>
            <a:endParaRPr lang="ru-RU" dirty="0"/>
          </a:p>
          <a:p>
            <a:pPr lvl="1"/>
            <a:r>
              <a:rPr lang="ru-RU" dirty="0"/>
              <a:t>сгенерировать дополнительные признаки</a:t>
            </a:r>
          </a:p>
          <a:p>
            <a:pPr lvl="1"/>
            <a:r>
              <a:rPr lang="ru-RU" dirty="0"/>
              <a:t>выявить оптимальную модель</a:t>
            </a:r>
          </a:p>
          <a:p>
            <a:pPr lvl="1"/>
            <a:r>
              <a:rPr lang="ru-RU" dirty="0"/>
              <a:t>автоматизировать процесс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40416" y="1077664"/>
            <a:ext cx="53483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*Но достаточно о банальном, давайте перейдем к тому, </a:t>
            </a:r>
            <a:r>
              <a:rPr lang="ru-RU" sz="1000" b="1" i="1" dirty="0"/>
              <a:t>зачем я сегодня трачу ваше время(?) </a:t>
            </a:r>
            <a:r>
              <a:rPr lang="ru-RU" sz="1000" dirty="0"/>
              <a:t> мы сегодня собрались.</a:t>
            </a:r>
          </a:p>
          <a:p>
            <a:r>
              <a:rPr lang="ru-RU" sz="1000" dirty="0"/>
              <a:t>Сейчас я постараюсь </a:t>
            </a:r>
            <a:r>
              <a:rPr lang="ru-RU" sz="1000" b="1" i="1" dirty="0"/>
              <a:t>в меру?</a:t>
            </a:r>
            <a:r>
              <a:rPr lang="ru-RU" sz="1000" dirty="0"/>
              <a:t> увлекательно и интересно презентовать вам свою работу по </a:t>
            </a:r>
            <a:r>
              <a:rPr lang="ru-RU" sz="1000" dirty="0" err="1"/>
              <a:t>скорингу</a:t>
            </a:r>
            <a:r>
              <a:rPr lang="ru-RU" sz="1000" dirty="0"/>
              <a:t> заемщиков:</a:t>
            </a:r>
          </a:p>
          <a:p>
            <a:r>
              <a:rPr lang="ru-RU" sz="1000" dirty="0"/>
              <a:t> Мы коротко поговорим о составе работы и чуть подробнее я задержусь на  паре моментов, как мне кажется заслуживающих внимания. Давайте начнем.</a:t>
            </a:r>
          </a:p>
          <a:p>
            <a:endParaRPr lang="ru-RU" sz="1000" dirty="0"/>
          </a:p>
          <a:p>
            <a:r>
              <a:rPr lang="ru-RU" sz="1000" dirty="0"/>
              <a:t>Целью работы было достижение достаточно точного предсказания при измерении его по метрике </a:t>
            </a:r>
            <a:r>
              <a:rPr lang="en-US" sz="1000" dirty="0" err="1"/>
              <a:t>roc_auc</a:t>
            </a:r>
            <a:r>
              <a:rPr lang="en-US" sz="1000" dirty="0"/>
              <a:t>, </a:t>
            </a:r>
            <a:r>
              <a:rPr lang="ru-RU" sz="1000" dirty="0"/>
              <a:t>которая, напомню, подразумевает под собой __________________________?????.</a:t>
            </a:r>
          </a:p>
          <a:p>
            <a:endParaRPr lang="ru-RU" sz="1000" dirty="0"/>
          </a:p>
          <a:p>
            <a:r>
              <a:rPr lang="ru-RU" sz="1000" dirty="0"/>
              <a:t>Для этого нам необходимо было решить несколько задач помельче</a:t>
            </a:r>
            <a:r>
              <a:rPr lang="en-US" sz="1000" dirty="0"/>
              <a:t>:</a:t>
            </a:r>
            <a:r>
              <a:rPr lang="ru-RU" sz="1000" dirty="0"/>
              <a:t> </a:t>
            </a:r>
          </a:p>
          <a:p>
            <a:r>
              <a:rPr lang="ru-RU" sz="1000" dirty="0"/>
              <a:t>Для начала нужно было понять как предполагается работать с данными, которые разбиты на несколько частей, </a:t>
            </a:r>
          </a:p>
          <a:p>
            <a:r>
              <a:rPr lang="ru-RU" sz="1000" dirty="0"/>
              <a:t>после этого предстояло выявить какие дополнительные признаки мы можем вытянуть из данных, которые будут более наглядны для машины и помогут ей в предсказании.</a:t>
            </a:r>
          </a:p>
          <a:p>
            <a:r>
              <a:rPr lang="ru-RU" sz="1000" dirty="0"/>
              <a:t>Как только у нас получилось определить наиболее оптимальную модель нам оставалось лишь выбрать создать удобный интерфейс для будущего потенциального пользователя.</a:t>
            </a:r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4537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7852" cy="1458183"/>
          </a:xfrm>
        </p:spPr>
        <p:txBody>
          <a:bodyPr/>
          <a:lstStyle/>
          <a:p>
            <a:pPr lvl="1"/>
            <a:r>
              <a:rPr lang="ru-RU" dirty="0"/>
              <a:t>Объем данных</a:t>
            </a:r>
          </a:p>
          <a:p>
            <a:pPr lvl="1"/>
            <a:r>
              <a:rPr lang="ru-RU" dirty="0" err="1"/>
              <a:t>Фрагментированность</a:t>
            </a:r>
            <a:endParaRPr lang="ru-RU" dirty="0"/>
          </a:p>
          <a:p>
            <a:pPr lvl="1"/>
            <a:r>
              <a:rPr lang="ru-RU" dirty="0"/>
              <a:t>Агрегация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1789" y="2838090"/>
            <a:ext cx="547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Нельзя сказать, что в работе мы столкнулись с какими либо серьезными испытаниями, </a:t>
            </a:r>
          </a:p>
          <a:p>
            <a:r>
              <a:rPr lang="ru-RU" sz="1000" dirty="0"/>
              <a:t>но были, скажем так, и ворота, обогнуть которые удалось не с ходу.</a:t>
            </a:r>
          </a:p>
          <a:p>
            <a:endParaRPr lang="ru-RU" sz="1000" dirty="0"/>
          </a:p>
          <a:p>
            <a:r>
              <a:rPr lang="ru-RU" sz="1000" dirty="0"/>
              <a:t>К примеру необходимо было приспособиться к тому, что данные лежат в «разобранном» состоянии</a:t>
            </a:r>
          </a:p>
          <a:p>
            <a:endParaRPr lang="ru-RU" sz="1000" dirty="0"/>
          </a:p>
          <a:p>
            <a:r>
              <a:rPr lang="ru-RU" sz="1000" dirty="0"/>
              <a:t>Так же для нас это был первый проект с таким количеством данных – работа с ними потребовала как наращивания мощности локальной машины до оптимальных объемов памяти, так и оптимизации кода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591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read_parquet_dataset_from_local</a:t>
            </a:r>
            <a:r>
              <a:rPr lang="en-US" sz="1800" dirty="0"/>
              <a:t>(…)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pd.read_parquet</a:t>
            </a:r>
            <a:r>
              <a:rPr lang="en-US" dirty="0"/>
              <a:t>(...)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9808" lvl="4" indent="0">
              <a:buNone/>
            </a:pPr>
            <a:r>
              <a:rPr lang="en-US" sz="1800" dirty="0" err="1"/>
              <a:t>fastparquet.ParquetFile</a:t>
            </a:r>
            <a:r>
              <a:rPr lang="en-US" sz="1800" dirty="0"/>
              <a:t>(…).</a:t>
            </a:r>
            <a:r>
              <a:rPr lang="en-US" sz="1800" dirty="0" err="1"/>
              <a:t>to_pandas</a:t>
            </a:r>
            <a:r>
              <a:rPr lang="en-US" sz="1800" dirty="0"/>
              <a:t>()</a:t>
            </a:r>
          </a:p>
          <a:p>
            <a:pPr lvl="1"/>
            <a:endParaRPr lang="en-US" dirty="0"/>
          </a:p>
          <a:p>
            <a:endParaRPr lang="ru-RU" sz="1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53751" y="2493034"/>
            <a:ext cx="1" cy="1052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8604" y="2777706"/>
            <a:ext cx="4175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r>
              <a:rPr lang="ru-RU" sz="1000" dirty="0"/>
              <a:t>со сбором в основном проблем не возникло – для работы на любезно предоставили замечательный инструмент как раз для решения этой задачи, мы его немного доработали и </a:t>
            </a:r>
            <a:r>
              <a:rPr lang="ru-RU" sz="1000" dirty="0" err="1"/>
              <a:t>вуаля</a:t>
            </a:r>
            <a:r>
              <a:rPr lang="ru-RU" sz="1000" dirty="0"/>
              <a:t>. Если конкретнее, то нам пришлось заменить библиотеку для чтения паркет-файлов, т.к. эта функция в «</a:t>
            </a:r>
            <a:r>
              <a:rPr lang="ru-RU" sz="1000" dirty="0" err="1"/>
              <a:t>пандасе</a:t>
            </a:r>
            <a:r>
              <a:rPr lang="ru-RU" sz="1000" dirty="0"/>
              <a:t>» работала нестабильно.</a:t>
            </a:r>
          </a:p>
        </p:txBody>
      </p:sp>
    </p:spTree>
    <p:extLst>
      <p:ext uri="{BB962C8B-B14F-4D97-AF65-F5344CB8AC3E}">
        <p14:creationId xmlns:p14="http://schemas.microsoft.com/office/powerpoint/2010/main" val="13524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23C5D-4133-4A01-BB11-22A8497A9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31515" r="58014" b="43318"/>
          <a:stretch/>
        </p:blipFill>
        <p:spPr>
          <a:xfrm>
            <a:off x="247187" y="337006"/>
            <a:ext cx="6017671" cy="230036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59CD7D6-6BF6-422E-8B19-3C15363E5FC7}"/>
              </a:ext>
            </a:extLst>
          </p:cNvPr>
          <p:cNvSpPr/>
          <p:nvPr/>
        </p:nvSpPr>
        <p:spPr>
          <a:xfrm>
            <a:off x="219859" y="337006"/>
            <a:ext cx="6072326" cy="2300361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76982" y="3611193"/>
            <a:ext cx="4175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*помимо этого мы сразу внедрили обработку в предоставленный инструмент для чтения и сбора данных. Схема получилась достаточно несложная – на входе мы перечисляем функции-трансформеры </a:t>
            </a:r>
            <a:r>
              <a:rPr lang="ru-RU" sz="1000" b="1" dirty="0"/>
              <a:t>…трансформаторы..? Транс… ой нет это вообще не отсюда! </a:t>
            </a:r>
            <a:r>
              <a:rPr lang="ru-RU" sz="1000" dirty="0"/>
              <a:t>В виде списка и передаем его в «читалку», внутри каждая функция оборачивается </a:t>
            </a:r>
            <a:r>
              <a:rPr lang="en-US" sz="1000" dirty="0" err="1"/>
              <a:t>FunctionTransformer</a:t>
            </a:r>
            <a:r>
              <a:rPr lang="en-US" sz="1000" dirty="0"/>
              <a:t>’</a:t>
            </a:r>
            <a:r>
              <a:rPr lang="ru-RU" sz="1000" dirty="0"/>
              <a:t>ом и для удобства становится частью </a:t>
            </a:r>
            <a:r>
              <a:rPr lang="ru-RU" sz="1000" dirty="0" err="1"/>
              <a:t>пайплайна</a:t>
            </a:r>
            <a:r>
              <a:rPr lang="ru-RU" sz="1000" dirty="0"/>
              <a:t>. На выход же читалка отдает уже обработанный кусок </a:t>
            </a:r>
            <a:r>
              <a:rPr lang="ru-RU" sz="1000" dirty="0" err="1"/>
              <a:t>датасета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1659E0-1F9E-4598-A6A2-1FDBBB1E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5" t="42330" r="33229" b="32136"/>
          <a:stretch/>
        </p:blipFill>
        <p:spPr>
          <a:xfrm>
            <a:off x="6024978" y="1920272"/>
            <a:ext cx="5784429" cy="230036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E49BA8-950F-49A5-8495-D3F53F6FBB6C}"/>
              </a:ext>
            </a:extLst>
          </p:cNvPr>
          <p:cNvSpPr/>
          <p:nvPr/>
        </p:nvSpPr>
        <p:spPr>
          <a:xfrm>
            <a:off x="6024978" y="1952869"/>
            <a:ext cx="5784429" cy="230036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ADC65FF5-8ADB-44F3-BC44-8421ED5A1D3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1280622"/>
            <a:ext cx="1723082" cy="1000940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5F0F8B8-CD5D-4A60-8F53-72A49B658C58}"/>
              </a:ext>
            </a:extLst>
          </p:cNvPr>
          <p:cNvSpPr/>
          <p:nvPr/>
        </p:nvSpPr>
        <p:spPr>
          <a:xfrm>
            <a:off x="7819082" y="2188346"/>
            <a:ext cx="1367161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1FFCFAC-702A-4622-B49D-6946A19C7FE5}"/>
              </a:ext>
            </a:extLst>
          </p:cNvPr>
          <p:cNvSpPr/>
          <p:nvPr/>
        </p:nvSpPr>
        <p:spPr>
          <a:xfrm>
            <a:off x="8593582" y="4320839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4951519-866F-44CB-9C01-5D56D10722F8}"/>
              </a:ext>
            </a:extLst>
          </p:cNvPr>
          <p:cNvSpPr/>
          <p:nvPr/>
        </p:nvSpPr>
        <p:spPr>
          <a:xfrm>
            <a:off x="8781494" y="4320838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81BDD9E-60D0-4B92-87A2-188369D191B6}"/>
              </a:ext>
            </a:extLst>
          </p:cNvPr>
          <p:cNvSpPr/>
          <p:nvPr/>
        </p:nvSpPr>
        <p:spPr>
          <a:xfrm>
            <a:off x="8969406" y="4323800"/>
            <a:ext cx="124288" cy="79899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4D7AD59-9BB9-4A41-BFEA-A5F6A159D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19" t="47638" r="32646" b="33689"/>
          <a:stretch/>
        </p:blipFill>
        <p:spPr>
          <a:xfrm>
            <a:off x="6024978" y="4467189"/>
            <a:ext cx="5792443" cy="1778856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3E90774-93EF-4FE4-982D-56888D466255}"/>
              </a:ext>
            </a:extLst>
          </p:cNvPr>
          <p:cNvSpPr/>
          <p:nvPr/>
        </p:nvSpPr>
        <p:spPr>
          <a:xfrm>
            <a:off x="6032992" y="4467189"/>
            <a:ext cx="5784429" cy="177885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13AF0B2-4E5B-425E-BB1F-549EFE330C3D}"/>
              </a:ext>
            </a:extLst>
          </p:cNvPr>
          <p:cNvSpPr/>
          <p:nvPr/>
        </p:nvSpPr>
        <p:spPr>
          <a:xfrm>
            <a:off x="9590732" y="4818342"/>
            <a:ext cx="1082031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73128FC-72D4-459C-B4E6-8FD12F2BE00E}"/>
              </a:ext>
            </a:extLst>
          </p:cNvPr>
          <p:cNvSpPr/>
          <p:nvPr/>
        </p:nvSpPr>
        <p:spPr>
          <a:xfrm>
            <a:off x="6780858" y="4911557"/>
            <a:ext cx="543868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702F9C6-ABFF-4BD3-BC80-0263D904DA3B}"/>
              </a:ext>
            </a:extLst>
          </p:cNvPr>
          <p:cNvSpPr/>
          <p:nvPr/>
        </p:nvSpPr>
        <p:spPr>
          <a:xfrm>
            <a:off x="6832806" y="5746153"/>
            <a:ext cx="1201532" cy="1864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C82CCD37-8ED3-44C6-831D-33C378C2B7FA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8095423" y="2782016"/>
            <a:ext cx="2443565" cy="1629085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изогнутый 40">
            <a:extLst>
              <a:ext uri="{FF2B5EF4-FFF2-40B4-BE49-F238E27FC236}">
                <a16:creationId xmlns:a16="http://schemas.microsoft.com/office/drawing/2014/main" id="{4E6ABF5D-3A34-48C1-9F90-7C66EEC54E54}"/>
              </a:ext>
            </a:extLst>
          </p:cNvPr>
          <p:cNvCxnSpPr>
            <a:cxnSpLocks/>
            <a:endCxn id="35" idx="1"/>
          </p:cNvCxnSpPr>
          <p:nvPr/>
        </p:nvCxnSpPr>
        <p:spPr>
          <a:xfrm rot="10800000" flipV="1">
            <a:off x="6780859" y="4911557"/>
            <a:ext cx="2814439" cy="93216"/>
          </a:xfrm>
          <a:prstGeom prst="curvedConnector5">
            <a:avLst>
              <a:gd name="adj1" fmla="val 40338"/>
              <a:gd name="adj2" fmla="val -193402"/>
              <a:gd name="adj3" fmla="val 108122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45">
            <a:extLst>
              <a:ext uri="{FF2B5EF4-FFF2-40B4-BE49-F238E27FC236}">
                <a16:creationId xmlns:a16="http://schemas.microsoft.com/office/drawing/2014/main" id="{13651782-D3B5-4786-B53C-B324CA99697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H="1">
            <a:off x="6832806" y="5004773"/>
            <a:ext cx="491920" cy="834596"/>
          </a:xfrm>
          <a:prstGeom prst="curvedConnector5">
            <a:avLst>
              <a:gd name="adj1" fmla="val -46471"/>
              <a:gd name="adj2" fmla="val 50000"/>
              <a:gd name="adj3" fmla="val 146471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7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B1CC-5619-4A05-801A-EBF944BA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AD40A-FF46-4B12-8F79-88DDCC2A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774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747</TotalTime>
  <Words>543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Модель </vt:lpstr>
      <vt:lpstr>Презентация PowerPoint</vt:lpstr>
      <vt:lpstr>Содержание: </vt:lpstr>
      <vt:lpstr>Особенности</vt:lpstr>
      <vt:lpstr>Сбор датасета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Дмитрий Адвокатов</cp:lastModifiedBy>
  <cp:revision>23</cp:revision>
  <dcterms:created xsi:type="dcterms:W3CDTF">2024-08-02T07:19:13Z</dcterms:created>
  <dcterms:modified xsi:type="dcterms:W3CDTF">2024-08-11T08:57:29Z</dcterms:modified>
</cp:coreProperties>
</file>