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3" r:id="rId2"/>
    <p:sldId id="257" r:id="rId3"/>
    <p:sldId id="292" r:id="rId4"/>
    <p:sldId id="295" r:id="rId5"/>
    <p:sldId id="296" r:id="rId6"/>
    <p:sldId id="297" r:id="rId7"/>
    <p:sldId id="293" r:id="rId8"/>
    <p:sldId id="264" r:id="rId9"/>
    <p:sldId id="275" r:id="rId10"/>
    <p:sldId id="276" r:id="rId11"/>
    <p:sldId id="278" r:id="rId12"/>
    <p:sldId id="277" r:id="rId13"/>
    <p:sldId id="283" r:id="rId14"/>
    <p:sldId id="279" r:id="rId15"/>
    <p:sldId id="286" r:id="rId16"/>
    <p:sldId id="285" r:id="rId17"/>
    <p:sldId id="298" r:id="rId18"/>
    <p:sldId id="300" r:id="rId19"/>
    <p:sldId id="301" r:id="rId20"/>
    <p:sldId id="302" r:id="rId21"/>
    <p:sldId id="272" r:id="rId22"/>
    <p:sldId id="273" r:id="rId23"/>
    <p:sldId id="262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411"/>
    <a:srgbClr val="182825"/>
    <a:srgbClr val="67D3F8"/>
    <a:srgbClr val="E2F4FE"/>
    <a:srgbClr val="BF245E"/>
    <a:srgbClr val="232062"/>
    <a:srgbClr val="DEDEDE"/>
    <a:srgbClr val="517791"/>
    <a:srgbClr val="656DB1"/>
    <a:srgbClr val="08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 autoAdjust="0"/>
    <p:restoredTop sz="94570" autoAdjust="0"/>
  </p:normalViewPr>
  <p:slideViewPr>
    <p:cSldViewPr snapToGrid="0">
      <p:cViewPr varScale="1">
        <p:scale>
          <a:sx n="144" d="100"/>
          <a:sy n="144" d="100"/>
        </p:scale>
        <p:origin x="3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26A57-6CBF-41F1-9253-97CA9D49420B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9D78A0F0-B6E6-480C-8208-BFA841F88B9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1</a:t>
          </a:r>
        </a:p>
      </dgm:t>
    </dgm:pt>
    <dgm:pt modelId="{07D480E4-2FEE-466D-AC64-40AD5957DBD1}" type="parTrans" cxnId="{3C9CA7D2-9A98-4C90-8A32-639EEEDA3DA9}">
      <dgm:prSet/>
      <dgm:spPr/>
      <dgm:t>
        <a:bodyPr/>
        <a:lstStyle/>
        <a:p>
          <a:endParaRPr lang="en-US" sz="1400"/>
        </a:p>
      </dgm:t>
    </dgm:pt>
    <dgm:pt modelId="{3061502D-3E10-4B39-8FEA-72F51BF9031A}" type="sibTrans" cxnId="{3C9CA7D2-9A98-4C90-8A32-639EEEDA3DA9}">
      <dgm:prSet/>
      <dgm:spPr/>
      <dgm:t>
        <a:bodyPr/>
        <a:lstStyle/>
        <a:p>
          <a:endParaRPr lang="en-US" sz="1400"/>
        </a:p>
      </dgm:t>
    </dgm:pt>
    <dgm:pt modelId="{1DB084FC-B620-44A5-9449-FC7ADEF84C4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2</a:t>
          </a:r>
        </a:p>
      </dgm:t>
    </dgm:pt>
    <dgm:pt modelId="{67CE9F8A-0833-4230-88AF-99812BBF50F7}" type="parTrans" cxnId="{6FF9323B-8D06-4342-932A-A72887D5AE91}">
      <dgm:prSet/>
      <dgm:spPr/>
      <dgm:t>
        <a:bodyPr/>
        <a:lstStyle/>
        <a:p>
          <a:endParaRPr lang="en-US" sz="1400"/>
        </a:p>
      </dgm:t>
    </dgm:pt>
    <dgm:pt modelId="{05F3FF0D-AFC0-4A10-B717-3558E955C32A}" type="sibTrans" cxnId="{6FF9323B-8D06-4342-932A-A72887D5AE91}">
      <dgm:prSet/>
      <dgm:spPr/>
      <dgm:t>
        <a:bodyPr/>
        <a:lstStyle/>
        <a:p>
          <a:endParaRPr lang="en-US" sz="1400"/>
        </a:p>
      </dgm:t>
    </dgm:pt>
    <dgm:pt modelId="{1A553D6E-151B-4344-8707-4577421FF24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3</a:t>
          </a:r>
        </a:p>
      </dgm:t>
    </dgm:pt>
    <dgm:pt modelId="{16AB1387-E8A9-4556-ACF1-55DABE95168F}" type="parTrans" cxnId="{017132C9-CDAD-475C-A2F1-AFFEB26F01FA}">
      <dgm:prSet/>
      <dgm:spPr/>
      <dgm:t>
        <a:bodyPr/>
        <a:lstStyle/>
        <a:p>
          <a:endParaRPr lang="en-US" sz="1400"/>
        </a:p>
      </dgm:t>
    </dgm:pt>
    <dgm:pt modelId="{27988870-26D5-496A-AA0B-E010F14FF276}" type="sibTrans" cxnId="{017132C9-CDAD-475C-A2F1-AFFEB26F01FA}">
      <dgm:prSet/>
      <dgm:spPr/>
      <dgm:t>
        <a:bodyPr/>
        <a:lstStyle/>
        <a:p>
          <a:endParaRPr lang="en-US" sz="1400"/>
        </a:p>
      </dgm:t>
    </dgm:pt>
    <dgm:pt modelId="{6A028EF4-764D-4180-854F-C0C5784A6008}" type="pres">
      <dgm:prSet presAssocID="{81D26A57-6CBF-41F1-9253-97CA9D49420B}" presName="Name0" presStyleCnt="0">
        <dgm:presLayoutVars>
          <dgm:dir/>
          <dgm:resizeHandles val="exact"/>
        </dgm:presLayoutVars>
      </dgm:prSet>
      <dgm:spPr/>
    </dgm:pt>
    <dgm:pt modelId="{E48134AD-F4AC-45A0-BB10-AB287AAC8B5F}" type="pres">
      <dgm:prSet presAssocID="{9D78A0F0-B6E6-480C-8208-BFA841F88B95}" presName="parTxOnly" presStyleLbl="node1" presStyleIdx="0" presStyleCnt="3" custLinFactNeighborX="1347" custLinFactNeighborY="162">
        <dgm:presLayoutVars>
          <dgm:bulletEnabled val="1"/>
        </dgm:presLayoutVars>
      </dgm:prSet>
      <dgm:spPr/>
    </dgm:pt>
    <dgm:pt modelId="{1369AEE9-F399-4434-BB93-10320B227B8A}" type="pres">
      <dgm:prSet presAssocID="{3061502D-3E10-4B39-8FEA-72F51BF9031A}" presName="parSpace" presStyleCnt="0"/>
      <dgm:spPr/>
    </dgm:pt>
    <dgm:pt modelId="{2787B2F7-9514-4C60-AB87-7FB4CB85AD2A}" type="pres">
      <dgm:prSet presAssocID="{1DB084FC-B620-44A5-9449-FC7ADEF84C44}" presName="parTxOnly" presStyleLbl="node1" presStyleIdx="1" presStyleCnt="3" custLinFactNeighborX="1825" custLinFactNeighborY="-29">
        <dgm:presLayoutVars>
          <dgm:bulletEnabled val="1"/>
        </dgm:presLayoutVars>
      </dgm:prSet>
      <dgm:spPr/>
    </dgm:pt>
    <dgm:pt modelId="{4CF6C161-EE17-4595-84CE-38A98E231A24}" type="pres">
      <dgm:prSet presAssocID="{05F3FF0D-AFC0-4A10-B717-3558E955C32A}" presName="parSpace" presStyleCnt="0"/>
      <dgm:spPr/>
    </dgm:pt>
    <dgm:pt modelId="{54C6ED88-B489-49BC-BED4-1EAC56441FDC}" type="pres">
      <dgm:prSet presAssocID="{1A553D6E-151B-4344-8707-4577421FF24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EB022D-260C-0F4B-8BDE-2CE28811F4E1}" type="presOf" srcId="{1A553D6E-151B-4344-8707-4577421FF24B}" destId="{54C6ED88-B489-49BC-BED4-1EAC56441FDC}" srcOrd="0" destOrd="0" presId="urn:microsoft.com/office/officeart/2005/8/layout/hChevron3"/>
    <dgm:cxn modelId="{556EF430-704F-B542-B19D-E511D3C9C7B8}" type="presOf" srcId="{9D78A0F0-B6E6-480C-8208-BFA841F88B95}" destId="{E48134AD-F4AC-45A0-BB10-AB287AAC8B5F}" srcOrd="0" destOrd="0" presId="urn:microsoft.com/office/officeart/2005/8/layout/hChevron3"/>
    <dgm:cxn modelId="{6FF9323B-8D06-4342-932A-A72887D5AE91}" srcId="{81D26A57-6CBF-41F1-9253-97CA9D49420B}" destId="{1DB084FC-B620-44A5-9449-FC7ADEF84C44}" srcOrd="1" destOrd="0" parTransId="{67CE9F8A-0833-4230-88AF-99812BBF50F7}" sibTransId="{05F3FF0D-AFC0-4A10-B717-3558E955C32A}"/>
    <dgm:cxn modelId="{91FE3A3D-845B-3749-A9CF-1B50A6D13BDD}" type="presOf" srcId="{81D26A57-6CBF-41F1-9253-97CA9D49420B}" destId="{6A028EF4-764D-4180-854F-C0C5784A6008}" srcOrd="0" destOrd="0" presId="urn:microsoft.com/office/officeart/2005/8/layout/hChevron3"/>
    <dgm:cxn modelId="{8F4404A7-2BB5-F34D-9E80-F8ADA1CE438F}" type="presOf" srcId="{1DB084FC-B620-44A5-9449-FC7ADEF84C44}" destId="{2787B2F7-9514-4C60-AB87-7FB4CB85AD2A}" srcOrd="0" destOrd="0" presId="urn:microsoft.com/office/officeart/2005/8/layout/hChevron3"/>
    <dgm:cxn modelId="{017132C9-CDAD-475C-A2F1-AFFEB26F01FA}" srcId="{81D26A57-6CBF-41F1-9253-97CA9D49420B}" destId="{1A553D6E-151B-4344-8707-4577421FF24B}" srcOrd="2" destOrd="0" parTransId="{16AB1387-E8A9-4556-ACF1-55DABE95168F}" sibTransId="{27988870-26D5-496A-AA0B-E010F14FF276}"/>
    <dgm:cxn modelId="{3C9CA7D2-9A98-4C90-8A32-639EEEDA3DA9}" srcId="{81D26A57-6CBF-41F1-9253-97CA9D49420B}" destId="{9D78A0F0-B6E6-480C-8208-BFA841F88B95}" srcOrd="0" destOrd="0" parTransId="{07D480E4-2FEE-466D-AC64-40AD5957DBD1}" sibTransId="{3061502D-3E10-4B39-8FEA-72F51BF9031A}"/>
    <dgm:cxn modelId="{DA1151EB-1EAF-9649-82B4-DF4B4D9ECF61}" type="presParOf" srcId="{6A028EF4-764D-4180-854F-C0C5784A6008}" destId="{E48134AD-F4AC-45A0-BB10-AB287AAC8B5F}" srcOrd="0" destOrd="0" presId="urn:microsoft.com/office/officeart/2005/8/layout/hChevron3"/>
    <dgm:cxn modelId="{A3DEDE68-71EC-A445-A888-48A9ED4AFE31}" type="presParOf" srcId="{6A028EF4-764D-4180-854F-C0C5784A6008}" destId="{1369AEE9-F399-4434-BB93-10320B227B8A}" srcOrd="1" destOrd="0" presId="urn:microsoft.com/office/officeart/2005/8/layout/hChevron3"/>
    <dgm:cxn modelId="{1B2A5EBC-1CE0-0E43-97CA-F426EBEB0742}" type="presParOf" srcId="{6A028EF4-764D-4180-854F-C0C5784A6008}" destId="{2787B2F7-9514-4C60-AB87-7FB4CB85AD2A}" srcOrd="2" destOrd="0" presId="urn:microsoft.com/office/officeart/2005/8/layout/hChevron3"/>
    <dgm:cxn modelId="{D50546D0-7303-D34A-82F3-C2F6472CC7E3}" type="presParOf" srcId="{6A028EF4-764D-4180-854F-C0C5784A6008}" destId="{4CF6C161-EE17-4595-84CE-38A98E231A24}" srcOrd="3" destOrd="0" presId="urn:microsoft.com/office/officeart/2005/8/layout/hChevron3"/>
    <dgm:cxn modelId="{6D8EAA42-2D5B-B443-8148-E3459663D551}" type="presParOf" srcId="{6A028EF4-764D-4180-854F-C0C5784A6008}" destId="{54C6ED88-B489-49BC-BED4-1EAC56441F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34AD-F4AC-45A0-BB10-AB287AAC8B5F}">
      <dsp:nvSpPr>
        <dsp:cNvPr id="0" name=""/>
        <dsp:cNvSpPr/>
      </dsp:nvSpPr>
      <dsp:spPr>
        <a:xfrm>
          <a:off x="4396" y="60061"/>
          <a:ext cx="1145759" cy="458303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1</a:t>
          </a:r>
        </a:p>
      </dsp:txBody>
      <dsp:txXfrm>
        <a:off x="4396" y="60061"/>
        <a:ext cx="1031183" cy="458303"/>
      </dsp:txXfrm>
    </dsp:sp>
    <dsp:sp modelId="{2787B2F7-9514-4C60-AB87-7FB4CB85AD2A}">
      <dsp:nvSpPr>
        <dsp:cNvPr id="0" name=""/>
        <dsp:cNvSpPr/>
      </dsp:nvSpPr>
      <dsp:spPr>
        <a:xfrm>
          <a:off x="922100" y="59186"/>
          <a:ext cx="1145759" cy="45830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2</a:t>
          </a:r>
        </a:p>
      </dsp:txBody>
      <dsp:txXfrm>
        <a:off x="1151252" y="59186"/>
        <a:ext cx="687456" cy="458303"/>
      </dsp:txXfrm>
    </dsp:sp>
    <dsp:sp modelId="{54C6ED88-B489-49BC-BED4-1EAC56441FDC}">
      <dsp:nvSpPr>
        <dsp:cNvPr id="0" name=""/>
        <dsp:cNvSpPr/>
      </dsp:nvSpPr>
      <dsp:spPr>
        <a:xfrm>
          <a:off x="1834525" y="59319"/>
          <a:ext cx="1145759" cy="458303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3</a:t>
          </a:r>
        </a:p>
      </dsp:txBody>
      <dsp:txXfrm>
        <a:off x="2063677" y="59319"/>
        <a:ext cx="687456" cy="458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off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baseline="0" dirty="0"/>
              <a:t>“Welcome.  This video introduces AVL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on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baseline="0" dirty="0"/>
              <a:t>&lt;PAUSE FOR ANIMATION&gt;</a:t>
            </a:r>
          </a:p>
          <a:p>
            <a:r>
              <a:rPr lang="en-US" baseline="0" dirty="0"/>
              <a:t>This has rearranged the tree so that it is left-left unbalanced</a:t>
            </a:r>
          </a:p>
          <a:p>
            <a:r>
              <a:rPr lang="en-US" baseline="0" dirty="0"/>
              <a:t>We want the unbalance on the outside of the tree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59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on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</a:t>
            </a:r>
            <a:r>
              <a:rPr lang="en-US" baseline="0" dirty="0"/>
              <a:t> can then do a right rotation to balance the tree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7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on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</a:t>
            </a:r>
            <a:r>
              <a:rPr lang="en-US" baseline="0" dirty="0"/>
              <a:t> can then do a right rotation to balance the tree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5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on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breaking b in to its left and right subtrees,</a:t>
            </a:r>
            <a:r>
              <a:rPr lang="en-US" baseline="0" dirty="0"/>
              <a:t> w</a:t>
            </a:r>
            <a:r>
              <a:rPr lang="en-US" dirty="0"/>
              <a:t>e do a left</a:t>
            </a:r>
            <a:r>
              <a:rPr lang="en-US" baseline="0" dirty="0"/>
              <a:t> rotation.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90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on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breaking b in to its left and right subtrees,</a:t>
            </a:r>
            <a:r>
              <a:rPr lang="en-US" baseline="0" dirty="0"/>
              <a:t> w</a:t>
            </a:r>
            <a:r>
              <a:rPr lang="en-US" dirty="0"/>
              <a:t>e do a left</a:t>
            </a:r>
            <a:r>
              <a:rPr lang="en-US" baseline="0" dirty="0"/>
              <a:t> rotation.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2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on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breaking b in to its left and right subtrees,</a:t>
            </a:r>
            <a:r>
              <a:rPr lang="en-US" baseline="0" dirty="0"/>
              <a:t> w</a:t>
            </a:r>
            <a:r>
              <a:rPr lang="en-US" dirty="0"/>
              <a:t>e do a left</a:t>
            </a:r>
            <a:r>
              <a:rPr lang="en-US" baseline="0" dirty="0"/>
              <a:t> rotation.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7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Are</a:t>
            </a:r>
            <a:r>
              <a:rPr lang="en-US" b="1" baseline="0" dirty="0"/>
              <a:t> the animations here okay?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Production</a:t>
            </a:r>
            <a:r>
              <a:rPr lang="en-US" baseline="0" dirty="0"/>
              <a:t> Notes: off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dirty="0"/>
              <a:t>There are complementary right-right and right-left procedures for these type</a:t>
            </a:r>
            <a:r>
              <a:rPr lang="en-US" baseline="0" dirty="0"/>
              <a:t>s of unbalanced trees.</a:t>
            </a:r>
          </a:p>
          <a:p>
            <a:endParaRPr lang="en-US" baseline="0" dirty="0"/>
          </a:p>
          <a:p>
            <a:r>
              <a:rPr lang="en-US" baseline="0" dirty="0"/>
              <a:t>&lt;CLICK THRU 8 ANIMATIONS&gt;</a:t>
            </a:r>
          </a:p>
          <a:p>
            <a:endParaRPr lang="en-US" baseline="0" dirty="0"/>
          </a:p>
          <a:p>
            <a:r>
              <a:rPr lang="en-US" baseline="0" dirty="0"/>
              <a:t>When fixing a tree, look at the balance of every node.  If any have values with absolute values above 1, balance them with the appropriate rotations</a:t>
            </a:r>
          </a:p>
          <a:p>
            <a:endParaRPr lang="en-US" baseline="0" dirty="0"/>
          </a:p>
          <a:p>
            <a:r>
              <a:rPr lang="en-US" baseline="0" dirty="0"/>
              <a:t>Because AVL trees are kept balanced, performance of insertions and deletions is O(log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7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Would</a:t>
            </a:r>
            <a:r>
              <a:rPr lang="en-US" b="1" baseline="0" dirty="0"/>
              <a:t> you like to use the purple boxes from slide 2 here? You could write on them, or we could animate them.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Production</a:t>
            </a:r>
            <a:r>
              <a:rPr lang="en-US" baseline="0" dirty="0"/>
              <a:t> Notes: </a:t>
            </a:r>
            <a:r>
              <a:rPr lang="en-US" b="1" baseline="0" dirty="0"/>
              <a:t>on screen? writing?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dirty="0"/>
              <a:t>Let’s look at an example.</a:t>
            </a:r>
          </a:p>
          <a:p>
            <a:r>
              <a:rPr lang="en-US" dirty="0"/>
              <a:t>With</a:t>
            </a:r>
            <a:r>
              <a:rPr lang="en-US" baseline="0" dirty="0"/>
              <a:t> each insertion we will look at the balance and fix it if necessary</a:t>
            </a:r>
          </a:p>
          <a:p>
            <a:r>
              <a:rPr lang="en-US" baseline="0" dirty="0"/>
              <a:t>&lt;Here Cheryl will demonstrate filling a tree&gt;</a:t>
            </a:r>
          </a:p>
          <a:p>
            <a:r>
              <a:rPr lang="en-US" baseline="0" dirty="0"/>
              <a:t>The</a:t>
            </a:r>
          </a:p>
          <a:p>
            <a:r>
              <a:rPr lang="en-US" baseline="0" dirty="0"/>
              <a:t>Quick (-1)</a:t>
            </a:r>
          </a:p>
          <a:p>
            <a:r>
              <a:rPr lang="en-US" baseline="0" dirty="0"/>
              <a:t>Brown (-2)  (left-</a:t>
            </a:r>
            <a:r>
              <a:rPr lang="en-US" baseline="0" dirty="0" err="1"/>
              <a:t>lett</a:t>
            </a:r>
            <a:r>
              <a:rPr lang="en-US" baseline="0" dirty="0"/>
              <a:t>, so rotate right)</a:t>
            </a:r>
          </a:p>
          <a:p>
            <a:r>
              <a:rPr lang="en-US" baseline="0" dirty="0"/>
              <a:t>Fox</a:t>
            </a:r>
          </a:p>
          <a:p>
            <a:r>
              <a:rPr lang="en-US" baseline="0" dirty="0"/>
              <a:t>Jumps</a:t>
            </a:r>
          </a:p>
          <a:p>
            <a:r>
              <a:rPr lang="en-US" baseline="0" dirty="0"/>
              <a:t>Over </a:t>
            </a:r>
          </a:p>
          <a:p>
            <a:r>
              <a:rPr lang="en-US" baseline="0" dirty="0"/>
              <a:t>The </a:t>
            </a:r>
          </a:p>
          <a:p>
            <a:r>
              <a:rPr lang="en-US" baseline="0" dirty="0"/>
              <a:t>Lazy</a:t>
            </a:r>
          </a:p>
          <a:p>
            <a:r>
              <a:rPr lang="en-US" baseline="0" dirty="0"/>
              <a:t>Dog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1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on screen.</a:t>
            </a:r>
            <a:endParaRPr lang="en-US" baseline="0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Teleprompter:</a:t>
            </a:r>
          </a:p>
          <a:p>
            <a:r>
              <a:rPr lang="en-US" baseline="0" dirty="0"/>
              <a:t>Searches of these unbalanced binary search trees are O(n) not O(log n)</a:t>
            </a:r>
          </a:p>
          <a:p>
            <a:endParaRPr lang="en-US" baseline="0" dirty="0"/>
          </a:p>
          <a:p>
            <a:r>
              <a:rPr lang="en-US" baseline="0" dirty="0"/>
              <a:t>This video introduces a binary search tree that rebalances itself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off screen,</a:t>
            </a:r>
            <a:r>
              <a:rPr lang="en-US" baseline="0" dirty="0"/>
              <a:t> animations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Teleprompter: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need an operation on a binary tree that changes the relative heights of left and right subtrees, but preserves the binary search tree property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tree is unbalanced to the left.</a:t>
            </a:r>
            <a:r>
              <a:rPr lang="en-US" baseline="0" dirty="0"/>
              <a:t> So we rotate it right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&lt;CLICK&gt;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And make the root 10.  </a:t>
            </a:r>
          </a:p>
          <a:p>
            <a:r>
              <a:rPr lang="en-US" dirty="0"/>
              <a:t>The root has</a:t>
            </a:r>
            <a:r>
              <a:rPr lang="en-US" baseline="0" dirty="0"/>
              <a:t> changed from 20 to 10, but we have to reposition what is between 10 and 20.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&lt;CLICK&gt;</a:t>
            </a:r>
            <a:endParaRPr lang="en-US" dirty="0"/>
          </a:p>
          <a:p>
            <a:r>
              <a:rPr lang="en-US" baseline="0" dirty="0"/>
              <a:t>15 has to move from being 10’s right child to be 20’s left child.</a:t>
            </a:r>
          </a:p>
          <a:p>
            <a:r>
              <a:rPr lang="en-US" baseline="0" dirty="0"/>
              <a:t>Now our tree is balanced but has retained its binary search tree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on screen, animation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In 1962 G.M. </a:t>
            </a:r>
            <a:r>
              <a:rPr lang="en-US" dirty="0" err="1"/>
              <a:t>Adel´son-Vel´skiî</a:t>
            </a:r>
            <a:r>
              <a:rPr lang="en-US" dirty="0"/>
              <a:t> and E.M. Landis developed a self-balancing tree. The tree is known by their initials: </a:t>
            </a:r>
            <a:r>
              <a:rPr lang="en-US" i="1" dirty="0"/>
              <a:t>AVL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AVL tree algorithm keeps track of the difference in height of each subtree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As items are added to or removed from a tree, the balance of each subtree from the insertion or removal point up to the root is updated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If the balance gets out of the range -1 to +1, the tree is rotated to bring it back into balance</a:t>
            </a:r>
          </a:p>
          <a:p>
            <a:endParaRPr lang="en-US" dirty="0"/>
          </a:p>
          <a:p>
            <a:r>
              <a:rPr lang="en-US" dirty="0"/>
              <a:t>Let’s look at how AVL</a:t>
            </a:r>
            <a:r>
              <a:rPr lang="en-US" baseline="0" dirty="0"/>
              <a:t> trees work</a:t>
            </a:r>
            <a:endParaRPr lang="en-US" dirty="0"/>
          </a:p>
          <a:p>
            <a:r>
              <a:rPr lang="en-US" dirty="0"/>
              <a:t>A, b, an c are trees of</a:t>
            </a:r>
            <a:r>
              <a:rPr lang="en-US" baseline="0" dirty="0"/>
              <a:t> height k</a:t>
            </a:r>
          </a:p>
          <a:p>
            <a:r>
              <a:rPr lang="en-US" baseline="0" dirty="0"/>
              <a:t>The darker extension &lt;CLICK&gt; represents an insertion into the tree that gives the tree a height of k+1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7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on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dirty="0"/>
              <a:t>To calculate the balance of the tree we calculate the relative</a:t>
            </a:r>
            <a:r>
              <a:rPr lang="en-US" baseline="0" dirty="0"/>
              <a:t> difference in height of the left and right sub tree.</a:t>
            </a:r>
          </a:p>
          <a:p>
            <a:endParaRPr lang="en-US" baseline="0" dirty="0"/>
          </a:p>
          <a:p>
            <a:r>
              <a:rPr lang="en-US" baseline="0" dirty="0"/>
              <a:t>The node 25 has a tree of height k on the right and a tree of height k+1 on the left, so the relative balance is k – k+1, or -1</a:t>
            </a:r>
          </a:p>
          <a:p>
            <a:endParaRPr lang="en-US" baseline="0" dirty="0"/>
          </a:p>
          <a:p>
            <a:r>
              <a:rPr lang="en-US" baseline="0" dirty="0"/>
              <a:t>The node 50 has a tree of height k on the right and a tree of height k+2 on the left, so the relative balance is k – k+2, or -2</a:t>
            </a:r>
          </a:p>
          <a:p>
            <a:endParaRPr lang="en-US" baseline="0" dirty="0"/>
          </a:p>
          <a:p>
            <a:r>
              <a:rPr lang="en-US" baseline="0" dirty="0"/>
              <a:t>Any balance value with an absolute value greater than 1 is unbalanced.  So 50 is unbalanced.</a:t>
            </a:r>
          </a:p>
          <a:p>
            <a:endParaRPr lang="en-US" baseline="0" dirty="0"/>
          </a:p>
          <a:p>
            <a:r>
              <a:rPr lang="en-US" baseline="0" dirty="0"/>
              <a:t>A negative value means the tree is left heavy and  it needs to be rotated to the right, and a positive value means it is right heavy and needs to be rotated to the left.</a:t>
            </a:r>
          </a:p>
          <a:p>
            <a:endParaRPr lang="en-US" baseline="0" dirty="0"/>
          </a:p>
          <a:p>
            <a:r>
              <a:rPr lang="en-US" baseline="0" dirty="0"/>
              <a:t>This is a “left-left” unbalanced tree.  Both the root and the left subtree are left heavy.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on screen, click animation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dirty="0"/>
              <a:t>We</a:t>
            </a:r>
            <a:r>
              <a:rPr lang="en-US" baseline="0" dirty="0"/>
              <a:t> rotate the tree right, and make 25 the root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&lt;CLICK&gt;</a:t>
            </a:r>
          </a:p>
          <a:p>
            <a:r>
              <a:rPr lang="en-US" baseline="0" dirty="0"/>
              <a:t>We then reposition what was between 25 and 50.  It moves from being 25’s right sub tree to being 50’s left sub tree.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3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on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dirty="0"/>
              <a:t>This</a:t>
            </a:r>
            <a:r>
              <a:rPr lang="en-US" baseline="0" dirty="0"/>
              <a:t> is a left-right tree.</a:t>
            </a:r>
          </a:p>
          <a:p>
            <a:r>
              <a:rPr lang="en-US" baseline="0" dirty="0"/>
              <a:t>It is unbalanced in the left child’s right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6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on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dirty="0"/>
              <a:t>Here is the original</a:t>
            </a:r>
            <a:r>
              <a:rPr lang="en-US" baseline="0" dirty="0"/>
              <a:t> left-right tree again.</a:t>
            </a:r>
          </a:p>
          <a:p>
            <a:r>
              <a:rPr lang="en-US" baseline="0" dirty="0"/>
              <a:t>To balance it, subtree b needs to be </a:t>
            </a:r>
            <a:r>
              <a:rPr lang="en-US" dirty="0"/>
              <a:t>expanded into its subtrees </a:t>
            </a:r>
            <a:r>
              <a:rPr lang="en-US" dirty="0" err="1"/>
              <a:t>b</a:t>
            </a:r>
            <a:r>
              <a:rPr lang="en-US" baseline="-25000" dirty="0" err="1"/>
              <a:t>L</a:t>
            </a:r>
            <a:r>
              <a:rPr lang="en-US" dirty="0"/>
              <a:t> and </a:t>
            </a:r>
            <a:r>
              <a:rPr lang="en-US" dirty="0" err="1"/>
              <a:t>b</a:t>
            </a:r>
            <a:r>
              <a:rPr lang="en-US" baseline="-25000" dirty="0" err="1"/>
              <a:t>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8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on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breaking b in to its left and right subtrees,</a:t>
            </a:r>
            <a:r>
              <a:rPr lang="en-US" baseline="0" dirty="0"/>
              <a:t> w</a:t>
            </a:r>
            <a:r>
              <a:rPr lang="en-US" dirty="0"/>
              <a:t>e do a left</a:t>
            </a:r>
            <a:r>
              <a:rPr lang="en-US" baseline="0" dirty="0"/>
              <a:t> rotation.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921635" y="4800650"/>
            <a:ext cx="7300731" cy="20368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921635" y="4071443"/>
            <a:ext cx="7300731" cy="729207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996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87325" y="1777153"/>
            <a:ext cx="4724928" cy="308898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545123" y="1773884"/>
            <a:ext cx="3242603" cy="306627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7325" y="1291838"/>
            <a:ext cx="8500401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7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4123092" y="1334152"/>
            <a:ext cx="4675217" cy="344809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8273" y="1334153"/>
            <a:ext cx="3438384" cy="3448095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95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3976578" y="1758462"/>
            <a:ext cx="4773528" cy="3099287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95564" y="1758462"/>
            <a:ext cx="3341530" cy="306465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Drag picture to placeholder or click icon to add   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295564" y="1317763"/>
            <a:ext cx="832089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9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79828" y="4211515"/>
            <a:ext cx="8236855" cy="64623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79828" y="1434905"/>
            <a:ext cx="8236856" cy="2638332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04800" y="4211515"/>
            <a:ext cx="8382000" cy="64623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04800" y="1257058"/>
            <a:ext cx="83820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681088"/>
            <a:ext cx="8382000" cy="239214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10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04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1"/>
          <p:cNvSpPr>
            <a:spLocks noGrp="1"/>
          </p:cNvSpPr>
          <p:nvPr>
            <p:ph sz="half" idx="1" hasCustomPrompt="1"/>
          </p:nvPr>
        </p:nvSpPr>
        <p:spPr>
          <a:xfrm>
            <a:off x="234462" y="1305733"/>
            <a:ext cx="3841886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6" name="Content 2"/>
          <p:cNvSpPr>
            <a:spLocks noGrp="1"/>
          </p:cNvSpPr>
          <p:nvPr>
            <p:ph sz="half" idx="12"/>
          </p:nvPr>
        </p:nvSpPr>
        <p:spPr>
          <a:xfrm>
            <a:off x="290732" y="1807695"/>
            <a:ext cx="3785616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half" idx="13" hasCustomPrompt="1"/>
          </p:nvPr>
        </p:nvSpPr>
        <p:spPr>
          <a:xfrm>
            <a:off x="4855406" y="1305733"/>
            <a:ext cx="3754022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10" name="Content 2"/>
          <p:cNvSpPr>
            <a:spLocks noGrp="1"/>
          </p:cNvSpPr>
          <p:nvPr>
            <p:ph sz="half" idx="14"/>
          </p:nvPr>
        </p:nvSpPr>
        <p:spPr>
          <a:xfrm>
            <a:off x="4919141" y="1807696"/>
            <a:ext cx="3781584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heading"/>
          <p:cNvSpPr>
            <a:spLocks noGrp="1"/>
          </p:cNvSpPr>
          <p:nvPr>
            <p:ph type="body" sz="quarter" idx="15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09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. Left Vide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824025" y="1359405"/>
            <a:ext cx="4951828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Left</a:t>
            </a:r>
          </a:p>
        </p:txBody>
      </p:sp>
    </p:spTree>
    <p:extLst>
      <p:ext uri="{BB962C8B-B14F-4D97-AF65-F5344CB8AC3E}">
        <p14:creationId xmlns:p14="http://schemas.microsoft.com/office/powerpoint/2010/main" val="324071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, Right Video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51443" y="1359404"/>
            <a:ext cx="5176902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Right.</a:t>
            </a:r>
          </a:p>
        </p:txBody>
      </p:sp>
    </p:spTree>
    <p:extLst>
      <p:ext uri="{BB962C8B-B14F-4D97-AF65-F5344CB8AC3E}">
        <p14:creationId xmlns:p14="http://schemas.microsoft.com/office/powerpoint/2010/main" val="1034867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1043382" y="4079832"/>
            <a:ext cx="3494315" cy="587829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Ins="137160" rtlCol="0" anchor="ctr" anchorCtr="0"/>
          <a:lstStyle/>
          <a:p>
            <a:pPr algn="l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95009" y="1967594"/>
            <a:ext cx="2910987" cy="5510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95008" y="3289162"/>
            <a:ext cx="2910987" cy="5516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95009" y="2620978"/>
            <a:ext cx="2917528" cy="555359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117974" y="2047558"/>
            <a:ext cx="2331720" cy="1650476"/>
          </a:xfrm>
          <a:prstGeom prst="rect">
            <a:avLst/>
          </a:prstGeom>
          <a:solidFill>
            <a:schemeClr val="tx1"/>
          </a:solidFill>
          <a:ln w="44450">
            <a:noFill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117974" y="1250364"/>
            <a:ext cx="2334451" cy="6784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heading box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117974" y="3816746"/>
            <a:ext cx="2303215" cy="933239"/>
            <a:chOff x="307826" y="2082548"/>
            <a:chExt cx="3070953" cy="124431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07826" y="2082548"/>
              <a:ext cx="3070953" cy="10607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685800" rtlCol="0" anchor="ctr" anchorCtr="0"/>
            <a:lstStyle/>
            <a:p>
              <a:pPr lvl="0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for quotes or small pieces of content that aren’t voiced</a:t>
              </a: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1554417" y="3046624"/>
              <a:ext cx="578163" cy="28024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95009" y="1315453"/>
            <a:ext cx="2910987" cy="553452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50" dirty="0"/>
              <a:t>Definition: Goes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79" y="4021628"/>
            <a:ext cx="385763" cy="385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977699" y="2291043"/>
            <a:ext cx="1358914" cy="303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19" name="Rounded Rectangle 12"/>
          <p:cNvSpPr/>
          <p:nvPr userDrawn="1"/>
        </p:nvSpPr>
        <p:spPr>
          <a:xfrm>
            <a:off x="1518553" y="3185199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54"/>
          <p:cNvSpPr/>
          <p:nvPr userDrawn="1"/>
        </p:nvSpPr>
        <p:spPr>
          <a:xfrm>
            <a:off x="1518553" y="3665811"/>
            <a:ext cx="2209800" cy="40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57"/>
          <p:cNvSpPr/>
          <p:nvPr userDrawn="1"/>
        </p:nvSpPr>
        <p:spPr>
          <a:xfrm>
            <a:off x="1518553" y="4148166"/>
            <a:ext cx="2209800" cy="4027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962399" y="3185199"/>
            <a:ext cx="2209800" cy="40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62399" y="3656220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62399" y="4140063"/>
            <a:ext cx="2209800" cy="40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2"/>
          <p:cNvSpPr txBox="1">
            <a:spLocks/>
          </p:cNvSpPr>
          <p:nvPr userDrawn="1"/>
        </p:nvSpPr>
        <p:spPr>
          <a:xfrm>
            <a:off x="6283778" y="3215978"/>
            <a:ext cx="1543050" cy="14431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188695" y="1483820"/>
            <a:ext cx="1395625" cy="365943"/>
            <a:chOff x="-4431846" y="-1221721"/>
            <a:chExt cx="2863333" cy="65890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-4431846" y="-1221721"/>
              <a:ext cx="2863333" cy="4065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92500" lnSpcReduction="20000"/>
            </a:bodyPr>
            <a:lstStyle/>
            <a:p>
              <a:pPr lvl="0" algn="ctr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28" name="Isosceles Triangle 43"/>
            <p:cNvSpPr/>
            <p:nvPr userDrawn="1"/>
          </p:nvSpPr>
          <p:spPr>
            <a:xfrm rot="10800000">
              <a:off x="-3231561" y="-787123"/>
              <a:ext cx="462762" cy="22430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 userDrawn="1"/>
        </p:nvSpPr>
        <p:spPr>
          <a:xfrm>
            <a:off x="4449535" y="2293738"/>
            <a:ext cx="1358914" cy="303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</a:t>
            </a:r>
          </a:p>
        </p:txBody>
      </p:sp>
      <p:graphicFrame>
        <p:nvGraphicFramePr>
          <p:cNvPr id="30" name="Diagram 29"/>
          <p:cNvGraphicFramePr/>
          <p:nvPr userDrawn="1">
            <p:extLst>
              <p:ext uri="{D42A27DB-BD31-4B8C-83A1-F6EECF244321}">
                <p14:modId xmlns:p14="http://schemas.microsoft.com/office/powerpoint/2010/main" val="493913933"/>
              </p:ext>
            </p:extLst>
          </p:nvPr>
        </p:nvGraphicFramePr>
        <p:xfrm>
          <a:off x="582932" y="2112140"/>
          <a:ext cx="2981596" cy="57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/>
          <p:cNvGrpSpPr/>
          <p:nvPr userDrawn="1"/>
        </p:nvGrpSpPr>
        <p:grpSpPr>
          <a:xfrm>
            <a:off x="3728353" y="1463413"/>
            <a:ext cx="359549" cy="400110"/>
            <a:chOff x="3728353" y="1463413"/>
            <a:chExt cx="359549" cy="400110"/>
          </a:xfrm>
        </p:grpSpPr>
        <p:sp>
          <p:nvSpPr>
            <p:cNvPr id="32" name="Diamond 31"/>
            <p:cNvSpPr/>
            <p:nvPr/>
          </p:nvSpPr>
          <p:spPr>
            <a:xfrm>
              <a:off x="3728353" y="1483694"/>
              <a:ext cx="359549" cy="359549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955" y="1463413"/>
              <a:ext cx="31034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4449535" y="1452474"/>
            <a:ext cx="359228" cy="3652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5015" y="1350966"/>
            <a:ext cx="1997525" cy="195146"/>
            <a:chOff x="5285015" y="1232615"/>
            <a:chExt cx="1997525" cy="195146"/>
          </a:xfrm>
        </p:grpSpPr>
        <p:sp>
          <p:nvSpPr>
            <p:cNvPr id="3" name="Triangle 2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 userDrawn="1"/>
        </p:nvGrpSpPr>
        <p:grpSpPr>
          <a:xfrm>
            <a:off x="5285015" y="1719253"/>
            <a:ext cx="1997525" cy="195146"/>
            <a:chOff x="5285015" y="1232615"/>
            <a:chExt cx="1997525" cy="195146"/>
          </a:xfrm>
        </p:grpSpPr>
        <p:sp>
          <p:nvSpPr>
            <p:cNvPr id="36" name="Triangle 35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: No Sub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 txBox="1">
            <a:spLocks/>
          </p:cNvSpPr>
          <p:nvPr userDrawn="1"/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baseline="0"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US" dirty="0"/>
          </a:p>
        </p:txBody>
      </p:sp>
      <p:sp>
        <p:nvSpPr>
          <p:cNvPr id="6" name="heading"/>
          <p:cNvSpPr>
            <a:spLocks noGrp="1"/>
          </p:cNvSpPr>
          <p:nvPr>
            <p:ph type="body" sz="quarter" idx="12" hasCustomPrompt="1"/>
          </p:nvPr>
        </p:nvSpPr>
        <p:spPr>
          <a:xfrm>
            <a:off x="921634" y="4007684"/>
            <a:ext cx="7300731" cy="1047512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522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649594" y="2125057"/>
            <a:ext cx="7716644" cy="739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713678" y="572947"/>
            <a:ext cx="7716644" cy="1326761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315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988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1918471" y="2308637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388909" y="365760"/>
            <a:ext cx="7375264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419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0166" y="365760"/>
            <a:ext cx="7322239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2" hasCustomPrompt="1"/>
          </p:nvPr>
        </p:nvSpPr>
        <p:spPr>
          <a:xfrm rot="5400000" flipH="1">
            <a:off x="6261894" y="2283984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254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85226" y="1878037"/>
            <a:ext cx="8556770" cy="3043018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5226" y="1346754"/>
            <a:ext cx="855677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37657" y="1344381"/>
            <a:ext cx="4938823" cy="346303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  <a:lvl3pPr marL="685800" indent="0">
              <a:buFont typeface="Century Gothic" panose="020B0502020202020204" pitchFamily="34" charset="0"/>
              <a:buNone/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32400" y="1344381"/>
            <a:ext cx="3093118" cy="346303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4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NUL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2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28" r:id="rId2"/>
    <p:sldLayoutId id="2147483726" r:id="rId3"/>
    <p:sldLayoutId id="2147483708" r:id="rId4"/>
    <p:sldLayoutId id="2147483718" r:id="rId5"/>
    <p:sldLayoutId id="2147483719" r:id="rId6"/>
    <p:sldLayoutId id="2147483720" r:id="rId7"/>
    <p:sldLayoutId id="2147483664" r:id="rId8"/>
    <p:sldLayoutId id="2147483689" r:id="rId9"/>
    <p:sldLayoutId id="2147483709" r:id="rId10"/>
    <p:sldLayoutId id="2147483663" r:id="rId11"/>
    <p:sldLayoutId id="2147483710" r:id="rId12"/>
    <p:sldLayoutId id="2147483699" r:id="rId13"/>
    <p:sldLayoutId id="2147483712" r:id="rId14"/>
    <p:sldLayoutId id="2147483682" r:id="rId15"/>
    <p:sldLayoutId id="2147483722" r:id="rId16"/>
    <p:sldLayoutId id="2147483723" r:id="rId17"/>
    <p:sldLayoutId id="2147483727" r:id="rId18"/>
    <p:sldLayoutId id="2147483725" r:id="rId19"/>
    <p:sldLayoutId id="2147483721" r:id="rId20"/>
  </p:sldLayoutIdLst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900"/>
        </a:spcAft>
        <a:buFont typeface="Arial" pitchFamily="34" charset="0"/>
        <a:buNone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1pPr>
      <a:lvl2pPr marL="214313" indent="-214313" algn="l" defTabSz="685800" rtl="0" eaLnBrk="1" latinLnBrk="0" hangingPunct="1">
        <a:spcBef>
          <a:spcPts val="900"/>
        </a:spcBef>
        <a:spcAft>
          <a:spcPts val="900"/>
        </a:spcAft>
        <a:buFont typeface="Wingdings" pitchFamily="2" charset="2"/>
        <a:buChar char="§"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2pPr>
      <a:lvl3pPr marL="685800" indent="0" algn="l" defTabSz="6858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60">
          <p15:clr>
            <a:srgbClr val="F26B43"/>
          </p15:clr>
        </p15:guide>
        <p15:guide id="2" pos="2880">
          <p15:clr>
            <a:srgbClr val="F26B43"/>
          </p15:clr>
        </p15:guide>
        <p15:guide id="3" pos="144">
          <p15:clr>
            <a:srgbClr val="F26B43"/>
          </p15:clr>
        </p15:guide>
        <p15:guide id="4" pos="5616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540">
          <p15:clr>
            <a:srgbClr val="F26B43"/>
          </p15:clr>
        </p15:guide>
        <p15:guide id="7" orient="horz" pos="702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orient="horz" pos="216">
          <p15:clr>
            <a:srgbClr val="F26B43"/>
          </p15:clr>
        </p15:guide>
        <p15:guide id="10" orient="horz" pos="396">
          <p15:clr>
            <a:srgbClr val="F26B43"/>
          </p15:clr>
        </p15:guide>
        <p15:guide id="11" orient="horz" pos="4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6782" y="4078939"/>
            <a:ext cx="7300731" cy="7292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w Cen MT" panose="020B0602020104020603" pitchFamily="34" charset="0"/>
              </a:rPr>
              <a:t>AVL Trees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506855"/>
            <a:ext cx="9144000" cy="3429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285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Isosceles Triangle 35"/>
          <p:cNvSpPr/>
          <p:nvPr/>
        </p:nvSpPr>
        <p:spPr>
          <a:xfrm>
            <a:off x="452697" y="2967423"/>
            <a:ext cx="1241231" cy="189997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2100000">
            <a:off x="2558122" y="1690340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9500000" flipH="1">
            <a:off x="1460547" y="1691546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Calculating Balance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29894" y="110558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1368713" y="197433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25</a:t>
            </a:r>
          </a:p>
        </p:txBody>
      </p:sp>
      <p:sp>
        <p:nvSpPr>
          <p:cNvPr id="26" name="Isosceles Triangle 25"/>
          <p:cNvSpPr/>
          <p:nvPr/>
        </p:nvSpPr>
        <p:spPr>
          <a:xfrm>
            <a:off x="3155584" y="1974339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1816029" y="1962053"/>
            <a:ext cx="422104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w Cen MT" panose="020B0602020104020603" pitchFamily="34" charset="0"/>
              </a:rPr>
              <a:t>-1</a:t>
            </a:r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2803876" y="1075703"/>
            <a:ext cx="422104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w Cen MT" panose="020B0602020104020603" pitchFamily="34" charset="0"/>
              </a:rPr>
              <a:t>-2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615184" y="3191922"/>
            <a:ext cx="2136161" cy="1675472"/>
          </a:xfrm>
          <a:ln w="12700">
            <a:solidFill>
              <a:schemeClr val="accent6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/>
                </a:solidFill>
                <a:latin typeface="Tw Cen MT" panose="020B0602020104020603" pitchFamily="34" charset="0"/>
              </a:rPr>
              <a:t>The formula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/>
                </a:solidFill>
                <a:latin typeface="Tw Cen MT" panose="020B0602020104020603" pitchFamily="34" charset="0"/>
              </a:rPr>
              <a:t>         </a:t>
            </a:r>
            <a:r>
              <a:rPr lang="en-US" sz="2000" dirty="0" err="1">
                <a:solidFill>
                  <a:schemeClr val="accent6"/>
                </a:solidFill>
                <a:latin typeface="Tw Cen MT" panose="020B0602020104020603" pitchFamily="34" charset="0"/>
              </a:rPr>
              <a:t>h</a:t>
            </a:r>
            <a:r>
              <a:rPr lang="en-US" sz="2000" baseline="-25000" dirty="0" err="1">
                <a:solidFill>
                  <a:schemeClr val="accent6"/>
                </a:solidFill>
                <a:latin typeface="Tw Cen MT" panose="020B0602020104020603" pitchFamily="34" charset="0"/>
              </a:rPr>
              <a:t>R</a:t>
            </a:r>
            <a:r>
              <a:rPr lang="en-US" sz="2000" dirty="0">
                <a:solidFill>
                  <a:schemeClr val="accent6"/>
                </a:solidFill>
                <a:latin typeface="Tw Cen MT" panose="020B0602020104020603" pitchFamily="34" charset="0"/>
              </a:rPr>
              <a:t> – </a:t>
            </a:r>
            <a:r>
              <a:rPr lang="en-US" sz="2000" dirty="0" err="1">
                <a:solidFill>
                  <a:schemeClr val="accent6"/>
                </a:solidFill>
                <a:latin typeface="Tw Cen MT" panose="020B0602020104020603" pitchFamily="34" charset="0"/>
              </a:rPr>
              <a:t>h</a:t>
            </a:r>
            <a:r>
              <a:rPr lang="en-US" sz="2000" baseline="-25000" dirty="0" err="1">
                <a:solidFill>
                  <a:schemeClr val="accent6"/>
                </a:solidFill>
                <a:latin typeface="Tw Cen MT" panose="020B0602020104020603" pitchFamily="34" charset="0"/>
              </a:rPr>
              <a:t>L</a:t>
            </a:r>
            <a:endParaRPr lang="en-US" sz="2000" baseline="-25000" dirty="0">
              <a:solidFill>
                <a:schemeClr val="accent6"/>
              </a:solidFill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/>
                </a:solidFill>
                <a:latin typeface="Tw Cen MT" panose="020B0602020104020603" pitchFamily="34" charset="0"/>
              </a:rPr>
              <a:t>is used to calculate the balance of each node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18000000" flipH="1">
            <a:off x="891084" y="2625876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3600000">
            <a:off x="1480582" y="2625875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1716099" y="2942633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755141" y="2942632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4" name="Content Placeholder 1"/>
          <p:cNvSpPr txBox="1">
            <a:spLocks/>
          </p:cNvSpPr>
          <p:nvPr/>
        </p:nvSpPr>
        <p:spPr>
          <a:xfrm>
            <a:off x="250939" y="2235135"/>
            <a:ext cx="1987193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-(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+1)</a:t>
            </a:r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>
            <a:off x="3334202" y="1258583"/>
            <a:ext cx="1987193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-(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+2)</a:t>
            </a:r>
          </a:p>
        </p:txBody>
      </p:sp>
    </p:spTree>
    <p:extLst>
      <p:ext uri="{BB962C8B-B14F-4D97-AF65-F5344CB8AC3E}">
        <p14:creationId xmlns:p14="http://schemas.microsoft.com/office/powerpoint/2010/main" val="304826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17989A6-FEF7-2646-82F5-C38D3541D9A6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6772839" y="2009572"/>
            <a:ext cx="191836" cy="4729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Balancing a Left-Left Tree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7B4B5-9D0E-D04B-A909-EC0F439FF9D1}"/>
              </a:ext>
            </a:extLst>
          </p:cNvPr>
          <p:cNvGrpSpPr/>
          <p:nvPr/>
        </p:nvGrpSpPr>
        <p:grpSpPr>
          <a:xfrm>
            <a:off x="232478" y="969804"/>
            <a:ext cx="2680797" cy="3096339"/>
            <a:chOff x="84705" y="953153"/>
            <a:chExt cx="3340532" cy="3914239"/>
          </a:xfrm>
        </p:grpSpPr>
        <p:sp>
          <p:nvSpPr>
            <p:cNvPr id="54" name="Isosceles Triangle 53"/>
            <p:cNvSpPr/>
            <p:nvPr/>
          </p:nvSpPr>
          <p:spPr>
            <a:xfrm>
              <a:off x="84705" y="2967421"/>
              <a:ext cx="1241231" cy="1899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389380" y="2928821"/>
              <a:ext cx="637645" cy="9780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a</a:t>
              </a:r>
              <a:endParaRPr lang="en-US" baseline="-250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533924" y="953153"/>
              <a:ext cx="1028331" cy="989815"/>
              <a:chOff x="2982528" y="2129957"/>
              <a:chExt cx="1028331" cy="989815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982528" y="2129957"/>
                <a:ext cx="989814" cy="989815"/>
              </a:xfrm>
              <a:prstGeom prst="arc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10800000">
                <a:off x="3905174" y="2578327"/>
                <a:ext cx="105685" cy="7079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Connector 64"/>
            <p:cNvCxnSpPr/>
            <p:nvPr/>
          </p:nvCxnSpPr>
          <p:spPr>
            <a:xfrm rot="2100000">
              <a:off x="2190130" y="1690340"/>
              <a:ext cx="1006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9500000" flipH="1">
              <a:off x="1092555" y="1691546"/>
              <a:ext cx="1006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961902" y="1105589"/>
              <a:ext cx="365760" cy="3657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50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000721" y="1974339"/>
              <a:ext cx="365760" cy="3657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25</a:t>
              </a: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2787592" y="1974339"/>
              <a:ext cx="637645" cy="9780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c</a:t>
              </a:r>
              <a:endParaRPr lang="en-US" baseline="-250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18000000" flipH="1">
              <a:off x="523092" y="2625876"/>
              <a:ext cx="7315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3600000">
              <a:off x="1112590" y="2625875"/>
              <a:ext cx="7315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>
              <a:off x="1348107" y="2935199"/>
              <a:ext cx="637645" cy="9780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b</a:t>
              </a:r>
              <a:endParaRPr lang="en-US" baseline="-250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Isosceles Triangle 53">
            <a:extLst>
              <a:ext uri="{FF2B5EF4-FFF2-40B4-BE49-F238E27FC236}">
                <a16:creationId xmlns:a16="http://schemas.microsoft.com/office/drawing/2014/main" id="{CDC3F660-2240-7242-BDD0-1E1EAAE74EA0}"/>
              </a:ext>
            </a:extLst>
          </p:cNvPr>
          <p:cNvSpPr/>
          <p:nvPr/>
        </p:nvSpPr>
        <p:spPr>
          <a:xfrm>
            <a:off x="3346132" y="1940363"/>
            <a:ext cx="996095" cy="150296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Isosceles Triangle 55">
            <a:extLst>
              <a:ext uri="{FF2B5EF4-FFF2-40B4-BE49-F238E27FC236}">
                <a16:creationId xmlns:a16="http://schemas.microsoft.com/office/drawing/2014/main" id="{1E3C9B82-172E-8847-B094-AAB609812DCF}"/>
              </a:ext>
            </a:extLst>
          </p:cNvPr>
          <p:cNvSpPr/>
          <p:nvPr/>
        </p:nvSpPr>
        <p:spPr>
          <a:xfrm>
            <a:off x="3590636" y="1909828"/>
            <a:ext cx="511714" cy="77369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3A902D-E139-9743-A3AD-27A385020ABB}"/>
              </a:ext>
            </a:extLst>
          </p:cNvPr>
          <p:cNvCxnSpPr>
            <a:cxnSpLocks/>
            <a:stCxn id="30" idx="5"/>
            <a:endCxn id="32" idx="0"/>
          </p:cNvCxnSpPr>
          <p:nvPr/>
        </p:nvCxnSpPr>
        <p:spPr>
          <a:xfrm>
            <a:off x="4882142" y="1901163"/>
            <a:ext cx="225241" cy="453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35DD1-E518-314F-99D7-E2EBD3EEA64B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284007" y="1362554"/>
            <a:ext cx="390582" cy="334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9C57BC4-1053-8B44-A693-FAA903DBBFAE}"/>
              </a:ext>
            </a:extLst>
          </p:cNvPr>
          <p:cNvSpPr/>
          <p:nvPr/>
        </p:nvSpPr>
        <p:spPr>
          <a:xfrm>
            <a:off x="4631603" y="1654202"/>
            <a:ext cx="293525" cy="2893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98A52E-BA3B-BD41-A2A8-56FC9D8090E2}"/>
              </a:ext>
            </a:extLst>
          </p:cNvPr>
          <p:cNvSpPr/>
          <p:nvPr/>
        </p:nvSpPr>
        <p:spPr>
          <a:xfrm>
            <a:off x="4100279" y="1157375"/>
            <a:ext cx="293525" cy="2893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25</a:t>
            </a:r>
          </a:p>
        </p:txBody>
      </p:sp>
      <p:sp>
        <p:nvSpPr>
          <p:cNvPr id="32" name="Isosceles Triangle 68">
            <a:extLst>
              <a:ext uri="{FF2B5EF4-FFF2-40B4-BE49-F238E27FC236}">
                <a16:creationId xmlns:a16="http://schemas.microsoft.com/office/drawing/2014/main" id="{95CA1D16-57FC-A540-B91F-9172D0CF66C4}"/>
              </a:ext>
            </a:extLst>
          </p:cNvPr>
          <p:cNvSpPr/>
          <p:nvPr/>
        </p:nvSpPr>
        <p:spPr>
          <a:xfrm>
            <a:off x="4851526" y="2354423"/>
            <a:ext cx="511714" cy="77369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C7632C-255C-F146-9D3E-1E3BFC25AECC}"/>
              </a:ext>
            </a:extLst>
          </p:cNvPr>
          <p:cNvCxnSpPr/>
          <p:nvPr/>
        </p:nvCxnSpPr>
        <p:spPr>
          <a:xfrm rot="18000000" flipH="1">
            <a:off x="3729596" y="1672277"/>
            <a:ext cx="5786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71">
            <a:extLst>
              <a:ext uri="{FF2B5EF4-FFF2-40B4-BE49-F238E27FC236}">
                <a16:creationId xmlns:a16="http://schemas.microsoft.com/office/drawing/2014/main" id="{6971DD3B-D07A-6349-8A6C-F81E6FF73E08}"/>
              </a:ext>
            </a:extLst>
          </p:cNvPr>
          <p:cNvSpPr/>
          <p:nvPr/>
        </p:nvSpPr>
        <p:spPr>
          <a:xfrm>
            <a:off x="4279305" y="2330129"/>
            <a:ext cx="511714" cy="77369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Isosceles Triangle 53">
            <a:extLst>
              <a:ext uri="{FF2B5EF4-FFF2-40B4-BE49-F238E27FC236}">
                <a16:creationId xmlns:a16="http://schemas.microsoft.com/office/drawing/2014/main" id="{393FCD27-B816-DD42-884A-3EBE8A255855}"/>
              </a:ext>
            </a:extLst>
          </p:cNvPr>
          <p:cNvSpPr/>
          <p:nvPr/>
        </p:nvSpPr>
        <p:spPr>
          <a:xfrm>
            <a:off x="5583809" y="2092763"/>
            <a:ext cx="996095" cy="150296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Isosceles Triangle 55">
            <a:extLst>
              <a:ext uri="{FF2B5EF4-FFF2-40B4-BE49-F238E27FC236}">
                <a16:creationId xmlns:a16="http://schemas.microsoft.com/office/drawing/2014/main" id="{7653313D-A74E-4645-93A1-EE65BC049197}"/>
              </a:ext>
            </a:extLst>
          </p:cNvPr>
          <p:cNvSpPr/>
          <p:nvPr/>
        </p:nvSpPr>
        <p:spPr>
          <a:xfrm>
            <a:off x="5828313" y="2062228"/>
            <a:ext cx="511714" cy="77369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5AAE95-2EAC-6D46-9AC2-377EB9EFDBB1}"/>
              </a:ext>
            </a:extLst>
          </p:cNvPr>
          <p:cNvCxnSpPr>
            <a:cxnSpLocks/>
            <a:stCxn id="60" idx="5"/>
            <a:endCxn id="62" idx="0"/>
          </p:cNvCxnSpPr>
          <p:nvPr/>
        </p:nvCxnSpPr>
        <p:spPr>
          <a:xfrm>
            <a:off x="7119819" y="2053563"/>
            <a:ext cx="225241" cy="453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6D2BDA0-6337-F842-A47E-A714622A09FD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6521684" y="1514954"/>
            <a:ext cx="390582" cy="334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AF5CED7-096A-EC42-82DB-C9B917074C4C}"/>
              </a:ext>
            </a:extLst>
          </p:cNvPr>
          <p:cNvSpPr/>
          <p:nvPr/>
        </p:nvSpPr>
        <p:spPr>
          <a:xfrm>
            <a:off x="6869280" y="1806602"/>
            <a:ext cx="293525" cy="2893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35401C-F5E1-9448-BF5B-CE2F319FB41C}"/>
              </a:ext>
            </a:extLst>
          </p:cNvPr>
          <p:cNvSpPr/>
          <p:nvPr/>
        </p:nvSpPr>
        <p:spPr>
          <a:xfrm>
            <a:off x="6337956" y="1309775"/>
            <a:ext cx="293525" cy="2893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25</a:t>
            </a:r>
          </a:p>
        </p:txBody>
      </p:sp>
      <p:sp>
        <p:nvSpPr>
          <p:cNvPr id="62" name="Isosceles Triangle 68">
            <a:extLst>
              <a:ext uri="{FF2B5EF4-FFF2-40B4-BE49-F238E27FC236}">
                <a16:creationId xmlns:a16="http://schemas.microsoft.com/office/drawing/2014/main" id="{7F6A99C1-FAF0-D141-97E7-EC0432361EE0}"/>
              </a:ext>
            </a:extLst>
          </p:cNvPr>
          <p:cNvSpPr/>
          <p:nvPr/>
        </p:nvSpPr>
        <p:spPr>
          <a:xfrm>
            <a:off x="7089203" y="2506823"/>
            <a:ext cx="511714" cy="77369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3F0289-2D4C-E948-AF81-348A650DB873}"/>
              </a:ext>
            </a:extLst>
          </p:cNvPr>
          <p:cNvCxnSpPr/>
          <p:nvPr/>
        </p:nvCxnSpPr>
        <p:spPr>
          <a:xfrm rot="18000000" flipH="1">
            <a:off x="5967273" y="1824677"/>
            <a:ext cx="5786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71">
            <a:extLst>
              <a:ext uri="{FF2B5EF4-FFF2-40B4-BE49-F238E27FC236}">
                <a16:creationId xmlns:a16="http://schemas.microsoft.com/office/drawing/2014/main" id="{4A92F2B5-3FFF-2846-BB6A-A35CCD53078E}"/>
              </a:ext>
            </a:extLst>
          </p:cNvPr>
          <p:cNvSpPr/>
          <p:nvPr/>
        </p:nvSpPr>
        <p:spPr>
          <a:xfrm>
            <a:off x="6516982" y="2482529"/>
            <a:ext cx="511714" cy="77369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0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/>
          <p:cNvSpPr/>
          <p:nvPr/>
        </p:nvSpPr>
        <p:spPr>
          <a:xfrm>
            <a:off x="1413609" y="2930067"/>
            <a:ext cx="1241231" cy="189997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2100000">
            <a:off x="2558122" y="1690340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9500000" flipH="1">
            <a:off x="1460547" y="1691546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Balancing a Left-Right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29894" y="110558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26" name="Isosceles Triangle 25"/>
          <p:cNvSpPr/>
          <p:nvPr/>
        </p:nvSpPr>
        <p:spPr>
          <a:xfrm>
            <a:off x="3155132" y="1974339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1717833" y="2936255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4" name="Content Placeholder 1"/>
          <p:cNvSpPr txBox="1">
            <a:spLocks/>
          </p:cNvSpPr>
          <p:nvPr/>
        </p:nvSpPr>
        <p:spPr>
          <a:xfrm>
            <a:off x="281915" y="2193438"/>
            <a:ext cx="970158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w Cen MT" panose="020B0602020104020603" pitchFamily="34" charset="0"/>
              </a:rPr>
              <a:t>(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+1)-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57372" y="2928821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368713" y="197433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25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18000000" flipH="1">
            <a:off x="891084" y="2625876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3600000">
            <a:off x="1480582" y="2625875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1"/>
          <p:cNvSpPr txBox="1">
            <a:spLocks/>
          </p:cNvSpPr>
          <p:nvPr/>
        </p:nvSpPr>
        <p:spPr>
          <a:xfrm>
            <a:off x="1080554" y="1215429"/>
            <a:ext cx="970158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-(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+2)</a:t>
            </a:r>
          </a:p>
        </p:txBody>
      </p:sp>
      <p:sp>
        <p:nvSpPr>
          <p:cNvPr id="46" name="Content Placeholder 1"/>
          <p:cNvSpPr txBox="1">
            <a:spLocks/>
          </p:cNvSpPr>
          <p:nvPr/>
        </p:nvSpPr>
        <p:spPr>
          <a:xfrm>
            <a:off x="2803876" y="1075703"/>
            <a:ext cx="422104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w Cen MT" panose="020B0602020104020603" pitchFamily="34" charset="0"/>
              </a:rPr>
              <a:t>-2</a:t>
            </a:r>
          </a:p>
        </p:txBody>
      </p:sp>
      <p:sp>
        <p:nvSpPr>
          <p:cNvPr id="47" name="Content Placeholder 1"/>
          <p:cNvSpPr txBox="1">
            <a:spLocks/>
          </p:cNvSpPr>
          <p:nvPr/>
        </p:nvSpPr>
        <p:spPr>
          <a:xfrm>
            <a:off x="1816028" y="1962053"/>
            <a:ext cx="507941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w Cen MT" panose="020B0602020104020603" pitchFamily="34" charset="0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01380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F7CAA3-59C2-3C49-9C60-50DD896A1AB1}"/>
              </a:ext>
            </a:extLst>
          </p:cNvPr>
          <p:cNvCxnSpPr/>
          <p:nvPr/>
        </p:nvCxnSpPr>
        <p:spPr>
          <a:xfrm rot="18000000" flipH="1">
            <a:off x="6192806" y="2609421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1413609" y="2930067"/>
            <a:ext cx="1241231" cy="189997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2100000">
            <a:off x="2558122" y="1690340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9500000" flipH="1">
            <a:off x="1460547" y="1691546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Balancing a Left-Right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29894" y="110558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26" name="Isosceles Triangle 25"/>
          <p:cNvSpPr/>
          <p:nvPr/>
        </p:nvSpPr>
        <p:spPr>
          <a:xfrm>
            <a:off x="3155132" y="1974339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1717833" y="2936255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57372" y="2928821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368713" y="197433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25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18000000" flipH="1">
            <a:off x="891084" y="2625876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3600000">
            <a:off x="1480582" y="2625875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31">
            <a:extLst>
              <a:ext uri="{FF2B5EF4-FFF2-40B4-BE49-F238E27FC236}">
                <a16:creationId xmlns:a16="http://schemas.microsoft.com/office/drawing/2014/main" id="{9C811975-AD15-924F-894E-DF71754AE5E8}"/>
              </a:ext>
            </a:extLst>
          </p:cNvPr>
          <p:cNvSpPr/>
          <p:nvPr/>
        </p:nvSpPr>
        <p:spPr>
          <a:xfrm>
            <a:off x="5798625" y="2751218"/>
            <a:ext cx="1241231" cy="189997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A005F4-42FA-2D46-8A32-04D1B6A88239}"/>
              </a:ext>
            </a:extLst>
          </p:cNvPr>
          <p:cNvCxnSpPr/>
          <p:nvPr/>
        </p:nvCxnSpPr>
        <p:spPr>
          <a:xfrm rot="2100000">
            <a:off x="6873090" y="2518227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15D66F-F918-FC48-AA50-CD9097054713}"/>
              </a:ext>
            </a:extLst>
          </p:cNvPr>
          <p:cNvCxnSpPr>
            <a:cxnSpLocks/>
          </p:cNvCxnSpPr>
          <p:nvPr/>
        </p:nvCxnSpPr>
        <p:spPr>
          <a:xfrm flipH="1" flipV="1">
            <a:off x="5997566" y="1620398"/>
            <a:ext cx="689703" cy="3726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2C9BD17-4614-804E-BF07-66D1C0800499}"/>
              </a:ext>
            </a:extLst>
          </p:cNvPr>
          <p:cNvSpPr/>
          <p:nvPr/>
        </p:nvSpPr>
        <p:spPr>
          <a:xfrm>
            <a:off x="6621968" y="1949412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22" name="Isosceles Triangle 25">
            <a:extLst>
              <a:ext uri="{FF2B5EF4-FFF2-40B4-BE49-F238E27FC236}">
                <a16:creationId xmlns:a16="http://schemas.microsoft.com/office/drawing/2014/main" id="{78A1340C-05FE-4943-9845-80E061CCC42F}"/>
              </a:ext>
            </a:extLst>
          </p:cNvPr>
          <p:cNvSpPr/>
          <p:nvPr/>
        </p:nvSpPr>
        <p:spPr>
          <a:xfrm>
            <a:off x="7463277" y="2777227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Isosceles Triangle 27">
            <a:extLst>
              <a:ext uri="{FF2B5EF4-FFF2-40B4-BE49-F238E27FC236}">
                <a16:creationId xmlns:a16="http://schemas.microsoft.com/office/drawing/2014/main" id="{6809AC74-E9CB-AF40-9424-9D41E759D692}"/>
              </a:ext>
            </a:extLst>
          </p:cNvPr>
          <p:cNvSpPr/>
          <p:nvPr/>
        </p:nvSpPr>
        <p:spPr>
          <a:xfrm>
            <a:off x="6095679" y="2748904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Isosceles Triangle 40">
            <a:extLst>
              <a:ext uri="{FF2B5EF4-FFF2-40B4-BE49-F238E27FC236}">
                <a16:creationId xmlns:a16="http://schemas.microsoft.com/office/drawing/2014/main" id="{20FA5B17-2785-2344-9016-77D947CAE7CE}"/>
              </a:ext>
            </a:extLst>
          </p:cNvPr>
          <p:cNvSpPr/>
          <p:nvPr/>
        </p:nvSpPr>
        <p:spPr>
          <a:xfrm>
            <a:off x="5077228" y="2370764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0689BE-7174-D044-8BE4-611AEE1E40C8}"/>
              </a:ext>
            </a:extLst>
          </p:cNvPr>
          <p:cNvSpPr/>
          <p:nvPr/>
        </p:nvSpPr>
        <p:spPr>
          <a:xfrm>
            <a:off x="5685218" y="1403492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7C286C-6D1D-1C4E-8A20-6FB139264139}"/>
              </a:ext>
            </a:extLst>
          </p:cNvPr>
          <p:cNvCxnSpPr/>
          <p:nvPr/>
        </p:nvCxnSpPr>
        <p:spPr>
          <a:xfrm rot="18000000" flipH="1">
            <a:off x="5214195" y="2077355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4F196D-8251-EE48-B955-0D309619006D}"/>
              </a:ext>
            </a:extLst>
          </p:cNvPr>
          <p:cNvSpPr txBox="1"/>
          <p:nvPr/>
        </p:nvSpPr>
        <p:spPr>
          <a:xfrm>
            <a:off x="4279095" y="3682034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oops!</a:t>
            </a:r>
          </a:p>
          <a:p>
            <a:r>
              <a:rPr lang="en-US" dirty="0"/>
              <a:t>that didn’t balance the tree!</a:t>
            </a:r>
          </a:p>
        </p:txBody>
      </p:sp>
    </p:spTree>
    <p:extLst>
      <p:ext uri="{BB962C8B-B14F-4D97-AF65-F5344CB8AC3E}">
        <p14:creationId xmlns:p14="http://schemas.microsoft.com/office/powerpoint/2010/main" val="35653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2100000">
            <a:off x="2558122" y="1690340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9500000" flipH="1">
            <a:off x="1460547" y="1691546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257500" y="2934953"/>
            <a:ext cx="414360" cy="425531"/>
          </a:xfrm>
        </p:spPr>
        <p:txBody>
          <a:bodyPr/>
          <a:lstStyle/>
          <a:p>
            <a:r>
              <a:rPr lang="en-US" sz="2000" dirty="0">
                <a:latin typeface="Tw Cen MT" panose="020B0602020104020603" pitchFamily="34" charset="0"/>
              </a:rPr>
              <a:t>-1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Balancing a Left-Right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29894" y="110558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1368713" y="197433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25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8000000" flipH="1">
            <a:off x="891084" y="2625876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3600000">
            <a:off x="1480582" y="2625875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42416" y="2942633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40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8000000" flipH="1">
            <a:off x="1364161" y="3589408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3600000">
            <a:off x="1953659" y="3589407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2296159" y="3897278"/>
            <a:ext cx="412280" cy="6354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Tw Cen MT" panose="020B0602020104020603" pitchFamily="34" charset="0"/>
              </a:rPr>
              <a:t>R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3155584" y="1974339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1226203" y="3899210"/>
            <a:ext cx="637645" cy="97806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397045" y="3554657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1338062" y="3897278"/>
            <a:ext cx="412280" cy="6354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Tw Cen MT" panose="020B0602020104020603" pitchFamily="34" charset="0"/>
              </a:rPr>
              <a:t>L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1816028" y="1962053"/>
            <a:ext cx="532467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w Cen MT" panose="020B0602020104020603" pitchFamily="34" charset="0"/>
              </a:rPr>
              <a:t>+1</a:t>
            </a:r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2803876" y="1075703"/>
            <a:ext cx="422104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w Cen MT" panose="020B0602020104020603" pitchFamily="34" charset="0"/>
              </a:rPr>
              <a:t>-2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8000000" flipH="1">
            <a:off x="529249" y="3254269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77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osceles Triangle 26"/>
          <p:cNvSpPr/>
          <p:nvPr/>
        </p:nvSpPr>
        <p:spPr>
          <a:xfrm>
            <a:off x="1213503" y="3899210"/>
            <a:ext cx="637645" cy="97806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2100000">
            <a:off x="2558122" y="1690340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9500000" flipH="1">
            <a:off x="1460547" y="1691546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Balancing a Left-Right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29894" y="110558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1368713" y="197433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25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8000000" flipH="1">
            <a:off x="891084" y="2625876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3600000">
            <a:off x="1480582" y="2625875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42416" y="2942633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40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8000000" flipH="1">
            <a:off x="1364161" y="3589408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3600000">
            <a:off x="1953659" y="3589407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2296159" y="3897278"/>
            <a:ext cx="412280" cy="6354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Tw Cen MT" panose="020B0602020104020603" pitchFamily="34" charset="0"/>
              </a:rPr>
              <a:t>R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3155584" y="1974339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397045" y="3554657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8000000" flipH="1">
            <a:off x="529249" y="3254269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flipH="1">
            <a:off x="1030474" y="1811652"/>
            <a:ext cx="1042237" cy="989815"/>
            <a:chOff x="3593920" y="2468280"/>
            <a:chExt cx="1042237" cy="989815"/>
          </a:xfrm>
        </p:grpSpPr>
        <p:sp>
          <p:nvSpPr>
            <p:cNvPr id="45" name="Arc 44"/>
            <p:cNvSpPr/>
            <p:nvPr/>
          </p:nvSpPr>
          <p:spPr>
            <a:xfrm>
              <a:off x="3593920" y="2468280"/>
              <a:ext cx="989815" cy="989815"/>
            </a:xfrm>
            <a:prstGeom prst="arc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rot="10800000">
              <a:off x="4530472" y="2958941"/>
              <a:ext cx="105685" cy="7079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 rot="18000000" flipH="1">
            <a:off x="891084" y="2625876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3600000">
            <a:off x="1480582" y="2625875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1325362" y="3897278"/>
            <a:ext cx="412280" cy="6354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Tw Cen MT" panose="020B0602020104020603" pitchFamily="34" charset="0"/>
              </a:rPr>
              <a:t>L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4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2100000">
            <a:off x="2558122" y="1690340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9500000" flipH="1">
            <a:off x="1460547" y="1691546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Balancing a Left-Right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29894" y="110558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1368713" y="197433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40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8000000" flipH="1">
            <a:off x="891084" y="2625876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3600000">
            <a:off x="1480582" y="2625875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1825853" y="2936885"/>
            <a:ext cx="412280" cy="6354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Tw Cen MT" panose="020B0602020104020603" pitchFamily="34" charset="0"/>
              </a:rPr>
              <a:t>R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3155584" y="1974339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0318" y="2942633"/>
            <a:ext cx="1592903" cy="1934646"/>
            <a:chOff x="250318" y="2942633"/>
            <a:chExt cx="1592903" cy="1934646"/>
          </a:xfrm>
        </p:grpSpPr>
        <p:sp>
          <p:nvSpPr>
            <p:cNvPr id="16" name="Oval 15"/>
            <p:cNvSpPr/>
            <p:nvPr/>
          </p:nvSpPr>
          <p:spPr>
            <a:xfrm>
              <a:off x="864516" y="2942633"/>
              <a:ext cx="365760" cy="3657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25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8000000" flipH="1">
              <a:off x="386261" y="3589408"/>
              <a:ext cx="7315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3600000">
              <a:off x="975759" y="3589407"/>
              <a:ext cx="7315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>
              <a:off x="250318" y="3899209"/>
              <a:ext cx="637645" cy="9780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a</a:t>
              </a:r>
              <a:endParaRPr lang="en-US" baseline="-250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05576" y="3897278"/>
              <a:ext cx="637645" cy="980001"/>
              <a:chOff x="1205576" y="3897278"/>
              <a:chExt cx="637645" cy="980001"/>
            </a:xfrm>
          </p:grpSpPr>
          <p:sp>
            <p:nvSpPr>
              <p:cNvPr id="27" name="Isosceles Triangle 26"/>
              <p:cNvSpPr/>
              <p:nvPr/>
            </p:nvSpPr>
            <p:spPr>
              <a:xfrm>
                <a:off x="1205576" y="3899210"/>
                <a:ext cx="637645" cy="978069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baseline="-250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1322193" y="3897278"/>
                <a:ext cx="412280" cy="635448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w Cen MT" panose="020B0602020104020603" pitchFamily="34" charset="0"/>
                  </a:rPr>
                  <a:t>b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Tw Cen MT" panose="020B0602020104020603" pitchFamily="34" charset="0"/>
                  </a:rPr>
                  <a:t>L</a:t>
                </a:r>
                <a:endParaRPr lang="en-US" baseline="-250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1946637" y="946443"/>
            <a:ext cx="1042237" cy="989815"/>
            <a:chOff x="3593920" y="2468280"/>
            <a:chExt cx="1042237" cy="989815"/>
          </a:xfrm>
        </p:grpSpPr>
        <p:sp>
          <p:nvSpPr>
            <p:cNvPr id="47" name="Arc 46"/>
            <p:cNvSpPr/>
            <p:nvPr/>
          </p:nvSpPr>
          <p:spPr>
            <a:xfrm>
              <a:off x="3593920" y="2468280"/>
              <a:ext cx="989815" cy="989815"/>
            </a:xfrm>
            <a:prstGeom prst="arc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4530472" y="2958941"/>
              <a:ext cx="105685" cy="7079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272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8B22F7-A627-5E40-8C5E-924E8EB61C6E}"/>
              </a:ext>
            </a:extLst>
          </p:cNvPr>
          <p:cNvCxnSpPr>
            <a:cxnSpLocks/>
          </p:cNvCxnSpPr>
          <p:nvPr/>
        </p:nvCxnSpPr>
        <p:spPr>
          <a:xfrm>
            <a:off x="2166054" y="1324396"/>
            <a:ext cx="658109" cy="714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endCxn id="26" idx="0"/>
          </p:cNvCxnSpPr>
          <p:nvPr/>
        </p:nvCxnSpPr>
        <p:spPr>
          <a:xfrm>
            <a:off x="2832595" y="2158321"/>
            <a:ext cx="675267" cy="493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Balancing a Left-Right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41282" y="1885628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2049153" y="1079585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40</a:t>
            </a:r>
          </a:p>
        </p:txBody>
      </p:sp>
      <p:cxnSp>
        <p:nvCxnSpPr>
          <p:cNvPr id="14" name="Straight Connector 13"/>
          <p:cNvCxnSpPr>
            <a:cxnSpLocks/>
            <a:endCxn id="16" idx="7"/>
          </p:cNvCxnSpPr>
          <p:nvPr/>
        </p:nvCxnSpPr>
        <p:spPr>
          <a:xfrm flipH="1">
            <a:off x="1452822" y="1437105"/>
            <a:ext cx="676696" cy="6553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  <a:endCxn id="24" idx="0"/>
          </p:cNvCxnSpPr>
          <p:nvPr/>
        </p:nvCxnSpPr>
        <p:spPr>
          <a:xfrm flipH="1">
            <a:off x="2421128" y="2249636"/>
            <a:ext cx="379720" cy="6258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2214988" y="2875443"/>
            <a:ext cx="412280" cy="6354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Tw Cen MT" panose="020B0602020104020603" pitchFamily="34" charset="0"/>
              </a:rPr>
              <a:t>R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3189039" y="2651992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6428" y="2038850"/>
            <a:ext cx="1592903" cy="1934646"/>
            <a:chOff x="250318" y="2942633"/>
            <a:chExt cx="1592903" cy="1934646"/>
          </a:xfrm>
        </p:grpSpPr>
        <p:sp>
          <p:nvSpPr>
            <p:cNvPr id="16" name="Oval 15"/>
            <p:cNvSpPr/>
            <p:nvPr/>
          </p:nvSpPr>
          <p:spPr>
            <a:xfrm>
              <a:off x="864516" y="2942633"/>
              <a:ext cx="365760" cy="3657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25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8000000" flipH="1">
              <a:off x="386261" y="3589408"/>
              <a:ext cx="7315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3600000">
              <a:off x="975759" y="3589407"/>
              <a:ext cx="7315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>
              <a:off x="250318" y="3899209"/>
              <a:ext cx="637645" cy="9780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a</a:t>
              </a:r>
              <a:endParaRPr lang="en-US" baseline="-250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05576" y="3897278"/>
              <a:ext cx="637645" cy="980001"/>
              <a:chOff x="1205576" y="3897278"/>
              <a:chExt cx="637645" cy="980001"/>
            </a:xfrm>
          </p:grpSpPr>
          <p:sp>
            <p:nvSpPr>
              <p:cNvPr id="27" name="Isosceles Triangle 26"/>
              <p:cNvSpPr/>
              <p:nvPr/>
            </p:nvSpPr>
            <p:spPr>
              <a:xfrm>
                <a:off x="1205576" y="3899210"/>
                <a:ext cx="637645" cy="978069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baseline="-250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1322193" y="3897278"/>
                <a:ext cx="412280" cy="635448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w Cen MT" panose="020B0602020104020603" pitchFamily="34" charset="0"/>
                  </a:rPr>
                  <a:t>b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Tw Cen MT" panose="020B0602020104020603" pitchFamily="34" charset="0"/>
                  </a:rPr>
                  <a:t>L</a:t>
                </a:r>
                <a:endParaRPr lang="en-US" baseline="-250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917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osceles Triangle 26"/>
          <p:cNvSpPr/>
          <p:nvPr/>
        </p:nvSpPr>
        <p:spPr>
          <a:xfrm>
            <a:off x="2185209" y="3899210"/>
            <a:ext cx="637645" cy="97806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2100000">
            <a:off x="2558122" y="1690340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9500000" flipH="1">
            <a:off x="1460547" y="1691546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257499" y="2934953"/>
            <a:ext cx="715203" cy="425531"/>
          </a:xfrm>
        </p:spPr>
        <p:txBody>
          <a:bodyPr/>
          <a:lstStyle/>
          <a:p>
            <a:r>
              <a:rPr lang="en-US" sz="2000" dirty="0">
                <a:latin typeface="Tw Cen MT" panose="020B0602020104020603" pitchFamily="34" charset="0"/>
              </a:rPr>
              <a:t>+1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Balancing a Left-Right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29894" y="110558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1368713" y="197433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25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8000000" flipH="1">
            <a:off x="891084" y="2625876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3600000">
            <a:off x="1480582" y="2625875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42416" y="2942633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40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8000000" flipH="1">
            <a:off x="1364161" y="3589408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3600000">
            <a:off x="1953659" y="3589407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2296159" y="3897278"/>
            <a:ext cx="412280" cy="6354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Tw Cen MT" panose="020B0602020104020603" pitchFamily="34" charset="0"/>
              </a:rPr>
              <a:t>R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3155584" y="1974339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397045" y="3554657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1338062" y="3897278"/>
            <a:ext cx="412280" cy="6354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Tw Cen MT" panose="020B0602020104020603" pitchFamily="34" charset="0"/>
              </a:rPr>
              <a:t>L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1816028" y="1962053"/>
            <a:ext cx="532467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w Cen MT" panose="020B0602020104020603" pitchFamily="34" charset="0"/>
              </a:rPr>
              <a:t>+1</a:t>
            </a:r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2803876" y="1075703"/>
            <a:ext cx="422104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w Cen MT" panose="020B0602020104020603" pitchFamily="34" charset="0"/>
              </a:rPr>
              <a:t>-2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8000000" flipH="1">
            <a:off x="529249" y="3254269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07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osceles Triangle 26"/>
          <p:cNvSpPr/>
          <p:nvPr/>
        </p:nvSpPr>
        <p:spPr>
          <a:xfrm>
            <a:off x="2077013" y="3118917"/>
            <a:ext cx="637645" cy="97806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2100000">
            <a:off x="2558122" y="1690340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9500000" flipH="1">
            <a:off x="1460547" y="1691546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Balancing a Left-Right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29894" y="110558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1034690" y="2637841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25</a:t>
            </a:r>
          </a:p>
        </p:txBody>
      </p:sp>
      <p:sp>
        <p:nvSpPr>
          <p:cNvPr id="16" name="Oval 15"/>
          <p:cNvSpPr/>
          <p:nvPr/>
        </p:nvSpPr>
        <p:spPr>
          <a:xfrm>
            <a:off x="1515355" y="1817076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40</a:t>
            </a:r>
          </a:p>
        </p:txBody>
      </p:sp>
      <p:cxnSp>
        <p:nvCxnSpPr>
          <p:cNvPr id="17" name="Straight Connector 16"/>
          <p:cNvCxnSpPr>
            <a:cxnSpLocks/>
            <a:stCxn id="6" idx="5"/>
          </p:cNvCxnSpPr>
          <p:nvPr/>
        </p:nvCxnSpPr>
        <p:spPr>
          <a:xfrm>
            <a:off x="1346886" y="2950037"/>
            <a:ext cx="232519" cy="517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30" idx="1"/>
          </p:cNvCxnSpPr>
          <p:nvPr/>
        </p:nvCxnSpPr>
        <p:spPr>
          <a:xfrm>
            <a:off x="1816028" y="2174819"/>
            <a:ext cx="583144" cy="994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2187963" y="3116985"/>
            <a:ext cx="412280" cy="6354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Tw Cen MT" panose="020B0602020104020603" pitchFamily="34" charset="0"/>
              </a:rPr>
              <a:t>R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3155584" y="1974339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397045" y="3554657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1346886" y="3462501"/>
            <a:ext cx="412280" cy="6354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Tw Cen MT" panose="020B0602020104020603" pitchFamily="34" charset="0"/>
              </a:rPr>
              <a:t>L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1816028" y="1962053"/>
            <a:ext cx="532467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w Cen MT" panose="020B0602020104020603" pitchFamily="34" charset="0"/>
              </a:rPr>
              <a:t>-1</a:t>
            </a:r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2803876" y="1075703"/>
            <a:ext cx="422104" cy="4255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w Cen MT" panose="020B0602020104020603" pitchFamily="34" charset="0"/>
              </a:rPr>
              <a:t>-2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8000000" flipH="1">
            <a:off x="529249" y="3254269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0BBF01-AA6D-5D4D-B549-CA212F31A4E5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1269873" y="2182836"/>
            <a:ext cx="428362" cy="495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6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Why Balance Is Important</a:t>
            </a:r>
          </a:p>
        </p:txBody>
      </p:sp>
      <p:grpSp>
        <p:nvGrpSpPr>
          <p:cNvPr id="18" name="Group 17" descr="unbalanced binary search tree"/>
          <p:cNvGrpSpPr/>
          <p:nvPr/>
        </p:nvGrpSpPr>
        <p:grpSpPr>
          <a:xfrm>
            <a:off x="1950273" y="891970"/>
            <a:ext cx="2611314" cy="3749040"/>
            <a:chOff x="1950273" y="891970"/>
            <a:chExt cx="2611314" cy="3749040"/>
          </a:xfrm>
        </p:grpSpPr>
        <p:cxnSp>
          <p:nvCxnSpPr>
            <p:cNvPr id="6" name="Straight Connector 5"/>
            <p:cNvCxnSpPr/>
            <p:nvPr/>
          </p:nvCxnSpPr>
          <p:spPr>
            <a:xfrm rot="3180000">
              <a:off x="1413880" y="2766490"/>
              <a:ext cx="3749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950273" y="1089368"/>
              <a:ext cx="290146" cy="290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40419" y="1419294"/>
              <a:ext cx="290146" cy="290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530565" y="1802186"/>
              <a:ext cx="290146" cy="290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820711" y="2184439"/>
              <a:ext cx="290146" cy="290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110857" y="2566692"/>
              <a:ext cx="290146" cy="290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401003" y="2948945"/>
              <a:ext cx="290146" cy="290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691149" y="3331198"/>
              <a:ext cx="290146" cy="290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7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981295" y="3724837"/>
              <a:ext cx="290146" cy="290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8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271441" y="4118476"/>
              <a:ext cx="290146" cy="290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9</a:t>
              </a:r>
            </a:p>
          </p:txBody>
        </p:sp>
      </p:grpSp>
      <p:grpSp>
        <p:nvGrpSpPr>
          <p:cNvPr id="36" name="Group 35" descr="unbalanced binary search tree"/>
          <p:cNvGrpSpPr/>
          <p:nvPr/>
        </p:nvGrpSpPr>
        <p:grpSpPr>
          <a:xfrm>
            <a:off x="448152" y="1739743"/>
            <a:ext cx="2216202" cy="3084946"/>
            <a:chOff x="448152" y="1739743"/>
            <a:chExt cx="2216202" cy="3084946"/>
          </a:xfrm>
        </p:grpSpPr>
        <p:sp>
          <p:nvSpPr>
            <p:cNvPr id="54" name="Rectangle 53"/>
            <p:cNvSpPr/>
            <p:nvPr/>
          </p:nvSpPr>
          <p:spPr>
            <a:xfrm>
              <a:off x="1909974" y="4079232"/>
              <a:ext cx="754380" cy="2901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over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500000">
              <a:off x="946944" y="2117693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500000">
              <a:off x="1432592" y="2593390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0100000" flipH="1">
              <a:off x="805159" y="2593390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20100000" flipH="1">
              <a:off x="805159" y="3518618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500000">
              <a:off x="791890" y="3050183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500000">
              <a:off x="1425196" y="3534082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500000">
              <a:off x="1889791" y="3991429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20100000" flipH="1">
              <a:off x="1873464" y="4452776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8152" y="2676611"/>
              <a:ext cx="754380" cy="2901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brown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8152" y="1739743"/>
              <a:ext cx="754380" cy="2901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The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45651" y="2208177"/>
              <a:ext cx="754380" cy="2901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quick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52774" y="2676611"/>
              <a:ext cx="754380" cy="2901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the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45651" y="3147726"/>
              <a:ext cx="754380" cy="2901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fox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8152" y="3613479"/>
              <a:ext cx="754380" cy="2901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dog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52774" y="3613479"/>
              <a:ext cx="754380" cy="2901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jumps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45378" y="4534543"/>
              <a:ext cx="754380" cy="2901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lazy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1435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0BBF01-AA6D-5D4D-B549-CA212F31A4E5}"/>
              </a:ext>
            </a:extLst>
          </p:cNvPr>
          <p:cNvCxnSpPr>
            <a:cxnSpLocks/>
          </p:cNvCxnSpPr>
          <p:nvPr/>
        </p:nvCxnSpPr>
        <p:spPr>
          <a:xfrm flipH="1">
            <a:off x="2049739" y="1326113"/>
            <a:ext cx="428362" cy="495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2545889" y="2536983"/>
            <a:ext cx="637645" cy="97806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/>
          <p:cNvCxnSpPr>
            <a:cxnSpLocks/>
            <a:endCxn id="26" idx="0"/>
          </p:cNvCxnSpPr>
          <p:nvPr/>
        </p:nvCxnSpPr>
        <p:spPr>
          <a:xfrm>
            <a:off x="3367659" y="1936936"/>
            <a:ext cx="731216" cy="6560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Balancing a Left-Right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19470" y="172812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1746265" y="1776356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25</a:t>
            </a:r>
          </a:p>
        </p:txBody>
      </p:sp>
      <p:sp>
        <p:nvSpPr>
          <p:cNvPr id="16" name="Oval 15"/>
          <p:cNvSpPr/>
          <p:nvPr/>
        </p:nvSpPr>
        <p:spPr>
          <a:xfrm>
            <a:off x="2378911" y="1045994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40</a:t>
            </a:r>
          </a:p>
        </p:txBody>
      </p:sp>
      <p:cxnSp>
        <p:nvCxnSpPr>
          <p:cNvPr id="17" name="Straight Connector 16"/>
          <p:cNvCxnSpPr>
            <a:cxnSpLocks/>
            <a:stCxn id="6" idx="5"/>
          </p:cNvCxnSpPr>
          <p:nvPr/>
        </p:nvCxnSpPr>
        <p:spPr>
          <a:xfrm>
            <a:off x="2058461" y="2088552"/>
            <a:ext cx="232519" cy="517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3"/>
          </p:cNvCxnSpPr>
          <p:nvPr/>
        </p:nvCxnSpPr>
        <p:spPr>
          <a:xfrm flipH="1">
            <a:off x="2862847" y="2040325"/>
            <a:ext cx="410187" cy="5002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2656839" y="2535051"/>
            <a:ext cx="412280" cy="6354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Tw Cen MT" panose="020B0602020104020603" pitchFamily="34" charset="0"/>
              </a:rPr>
              <a:t>R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3780052" y="2592958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1108620" y="2693172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2058461" y="2601016"/>
            <a:ext cx="412280" cy="6354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Tw Cen MT" panose="020B0602020104020603" pitchFamily="34" charset="0"/>
              </a:rPr>
              <a:t>L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8000000" flipH="1">
            <a:off x="1240824" y="2392784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E4299-816D-9B49-9016-657BE21A433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15229" y="1366235"/>
            <a:ext cx="557805" cy="4154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718050" y="3219221"/>
            <a:ext cx="2743200" cy="17231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parent balance is +2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</a:t>
            </a:r>
            <a:r>
              <a:rPr lang="en-US" sz="1600" dirty="0">
                <a:latin typeface="Tw Cen MT" panose="020B0602020104020603" pitchFamily="34" charset="0"/>
              </a:rPr>
              <a:t> child balance is -1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perform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 </a:t>
            </a: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 rotation</a:t>
            </a:r>
            <a:endParaRPr lang="en-US" sz="16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w Cen MT" panose="020B0602020104020603" pitchFamily="34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443994" y="1345970"/>
            <a:ext cx="2743200" cy="17337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parent balance is -2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</a:t>
            </a:r>
            <a:r>
              <a:rPr lang="en-US" sz="1600" dirty="0">
                <a:latin typeface="Tw Cen MT" panose="020B0602020104020603" pitchFamily="34" charset="0"/>
              </a:rPr>
              <a:t> child balance is -1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perform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 rotation</a:t>
            </a:r>
            <a:endParaRPr lang="en-US" sz="1600" dirty="0">
              <a:latin typeface="Tw Cen MT" panose="020B0602020104020603" pitchFamily="34" charset="0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443992" y="3221874"/>
            <a:ext cx="2743200" cy="1699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parent balance is -2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</a:t>
            </a:r>
            <a:r>
              <a:rPr lang="en-US" sz="1600" dirty="0">
                <a:latin typeface="Tw Cen MT" panose="020B0602020104020603" pitchFamily="34" charset="0"/>
              </a:rPr>
              <a:t> child balance is +1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perform </a:t>
            </a: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 rotation</a:t>
            </a:r>
            <a:endParaRPr lang="en-US" sz="16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731593" y="1348624"/>
            <a:ext cx="2743200" cy="17311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parent balance is +2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</a:t>
            </a:r>
            <a:r>
              <a:rPr lang="en-US" sz="1600" dirty="0">
                <a:latin typeface="Tw Cen MT" panose="020B0602020104020603" pitchFamily="34" charset="0"/>
              </a:rPr>
              <a:t> child balance is +1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Perform </a:t>
            </a: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 rotation</a:t>
            </a:r>
            <a:endParaRPr lang="en-US" sz="1600" dirty="0">
              <a:latin typeface="Tw Cen MT" panose="020B06020201040206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Four Kinds of Unbalanced Trees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013537" y="1449070"/>
            <a:ext cx="960120" cy="88392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Right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110817" y="1449070"/>
            <a:ext cx="960120" cy="88392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Right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73680" y="3322320"/>
            <a:ext cx="960120" cy="88392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Right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999994" y="3304426"/>
            <a:ext cx="960120" cy="88392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Right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2773680" y="1431175"/>
            <a:ext cx="960120" cy="8839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Left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1676400" y="1431175"/>
            <a:ext cx="960120" cy="8839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Left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1676400" y="3322320"/>
            <a:ext cx="960120" cy="8839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Left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6097274" y="3304426"/>
            <a:ext cx="960120" cy="8839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Left</a:t>
            </a:r>
          </a:p>
        </p:txBody>
      </p:sp>
      <p:sp>
        <p:nvSpPr>
          <p:cNvPr id="5" name="Oval 4"/>
          <p:cNvSpPr/>
          <p:nvPr/>
        </p:nvSpPr>
        <p:spPr>
          <a:xfrm>
            <a:off x="8023461" y="1449267"/>
            <a:ext cx="201083" cy="211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27484" y="1909233"/>
            <a:ext cx="201083" cy="211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489174" y="2350187"/>
            <a:ext cx="201083" cy="211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175658" y="1642895"/>
            <a:ext cx="126630" cy="277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5"/>
            <a:endCxn id="18" idx="1"/>
          </p:cNvCxnSpPr>
          <p:nvPr/>
        </p:nvCxnSpPr>
        <p:spPr>
          <a:xfrm>
            <a:off x="8399119" y="2089901"/>
            <a:ext cx="119503" cy="291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flipV="1">
            <a:off x="491337" y="1582227"/>
            <a:ext cx="666796" cy="1112586"/>
            <a:chOff x="7761182" y="2586627"/>
            <a:chExt cx="666796" cy="1112586"/>
          </a:xfrm>
        </p:grpSpPr>
        <p:sp>
          <p:nvSpPr>
            <p:cNvPr id="27" name="Oval 26"/>
            <p:cNvSpPr/>
            <p:nvPr/>
          </p:nvSpPr>
          <p:spPr>
            <a:xfrm>
              <a:off x="7761182" y="258662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965205" y="3046593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226895" y="348754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913379" y="2780255"/>
              <a:ext cx="126630" cy="2778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5"/>
              <a:endCxn id="29" idx="1"/>
            </p:cNvCxnSpPr>
            <p:nvPr/>
          </p:nvCxnSpPr>
          <p:spPr>
            <a:xfrm>
              <a:off x="8136840" y="3227261"/>
              <a:ext cx="119503" cy="291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413584" y="3435507"/>
            <a:ext cx="573570" cy="1112586"/>
            <a:chOff x="7994438" y="3506787"/>
            <a:chExt cx="573570" cy="1112586"/>
          </a:xfrm>
        </p:grpSpPr>
        <p:sp>
          <p:nvSpPr>
            <p:cNvPr id="33" name="Oval 32"/>
            <p:cNvSpPr/>
            <p:nvPr/>
          </p:nvSpPr>
          <p:spPr>
            <a:xfrm>
              <a:off x="7994438" y="350678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366925" y="3934353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77869" y="440770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163996" y="3700080"/>
              <a:ext cx="277733" cy="245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4" idx="3"/>
              <a:endCxn id="35" idx="7"/>
            </p:cNvCxnSpPr>
            <p:nvPr/>
          </p:nvCxnSpPr>
          <p:spPr>
            <a:xfrm flipH="1">
              <a:off x="8249504" y="4115021"/>
              <a:ext cx="146869" cy="3236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114441" y="3348147"/>
            <a:ext cx="573570" cy="1112586"/>
            <a:chOff x="7994438" y="3506787"/>
            <a:chExt cx="573570" cy="1112586"/>
          </a:xfrm>
        </p:grpSpPr>
        <p:sp>
          <p:nvSpPr>
            <p:cNvPr id="46" name="Oval 45"/>
            <p:cNvSpPr/>
            <p:nvPr/>
          </p:nvSpPr>
          <p:spPr>
            <a:xfrm>
              <a:off x="7994438" y="350678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366925" y="3934353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077869" y="440770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8163996" y="3700080"/>
              <a:ext cx="277733" cy="245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3"/>
              <a:endCxn id="48" idx="7"/>
            </p:cNvCxnSpPr>
            <p:nvPr/>
          </p:nvCxnSpPr>
          <p:spPr>
            <a:xfrm flipH="1">
              <a:off x="8249504" y="4115021"/>
              <a:ext cx="146869" cy="3236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6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3" grpId="0" uiExpand="1" build="p" animBg="1"/>
      <p:bldP spid="14" grpId="0" uiExpand="1" build="p" animBg="1"/>
      <p:bldP spid="16" grpId="0" uiExpand="1" build="p" animBg="1"/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AVL Example</a:t>
            </a:r>
          </a:p>
        </p:txBody>
      </p:sp>
    </p:spTree>
    <p:extLst>
      <p:ext uri="{BB962C8B-B14F-4D97-AF65-F5344CB8AC3E}">
        <p14:creationId xmlns:p14="http://schemas.microsoft.com/office/powerpoint/2010/main" val="707243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54DC92-FCE1-A04A-8340-CEA844E4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B547-B7EC-9B4A-AB03-D525DF62C7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But Binary Search Trees have a Problem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3756103-74C8-EC46-9ED9-325368285E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0257" y="1299437"/>
            <a:ext cx="8173329" cy="34228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height isn’t guaranteed to be log n.  </a:t>
            </a:r>
          </a:p>
          <a:p>
            <a:pPr marL="671513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On average</a:t>
            </a:r>
            <a:r>
              <a:rPr lang="en-US" sz="2000" dirty="0"/>
              <a:t> we can say that a search of a binary tree is O(</a:t>
            </a:r>
            <a:r>
              <a:rPr lang="en-US" sz="2000" dirty="0" err="1"/>
              <a:t>logn</a:t>
            </a:r>
            <a:r>
              <a:rPr lang="en-US" sz="2000" dirty="0"/>
              <a:t>)</a:t>
            </a:r>
          </a:p>
          <a:p>
            <a:pPr marL="67151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But in the </a:t>
            </a:r>
            <a:r>
              <a:rPr lang="en-US" sz="2000" b="1" dirty="0"/>
              <a:t>worst case</a:t>
            </a:r>
            <a:r>
              <a:rPr lang="en-US" sz="2000" dirty="0"/>
              <a:t> it can be 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50" dirty="0"/>
              <a:t>What can we do about it?</a:t>
            </a:r>
          </a:p>
          <a:p>
            <a:pPr marL="67151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One of the first ideas was to check the balance on every entry, and perform a rotation to get the tree back into balance (log n height)</a:t>
            </a:r>
          </a:p>
          <a:p>
            <a:pPr marL="671513" lvl="1" indent="-457200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33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012A8-4167-DD4A-8566-4DA31477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4F0D4-F04E-4142-9B54-8412BB5717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Balance?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5B284-2A00-5148-BD7E-CD2D50940949}"/>
              </a:ext>
            </a:extLst>
          </p:cNvPr>
          <p:cNvSpPr/>
          <p:nvPr/>
        </p:nvSpPr>
        <p:spPr>
          <a:xfrm>
            <a:off x="2212622" y="184008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C813AC-29C1-C340-B0CA-CE9AEBBF3FB4}"/>
              </a:ext>
            </a:extLst>
          </p:cNvPr>
          <p:cNvSpPr/>
          <p:nvPr/>
        </p:nvSpPr>
        <p:spPr>
          <a:xfrm>
            <a:off x="2935112" y="254000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ABF7C0-AECC-E54C-B6A3-A9A02CCDFC38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2675134" y="2273694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350B5F2-6946-D441-955F-B118CA3646D5}"/>
              </a:ext>
            </a:extLst>
          </p:cNvPr>
          <p:cNvSpPr/>
          <p:nvPr/>
        </p:nvSpPr>
        <p:spPr>
          <a:xfrm>
            <a:off x="1475856" y="254000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33337E-27BB-6C4E-BEC8-97A09BE93015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1938368" y="2286000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2CB637B-BD3E-5F40-B2E5-3784934BD950}"/>
              </a:ext>
            </a:extLst>
          </p:cNvPr>
          <p:cNvSpPr/>
          <p:nvPr/>
        </p:nvSpPr>
        <p:spPr>
          <a:xfrm>
            <a:off x="815457" y="3189112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9C458-78A3-404C-92DD-B28953539514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1277969" y="2935112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858511A-0312-744E-B78B-2B93318221F0}"/>
              </a:ext>
            </a:extLst>
          </p:cNvPr>
          <p:cNvSpPr/>
          <p:nvPr/>
        </p:nvSpPr>
        <p:spPr>
          <a:xfrm>
            <a:off x="2160495" y="320141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F78B-1914-4D40-8C72-4DDD33452637}"/>
              </a:ext>
            </a:extLst>
          </p:cNvPr>
          <p:cNvCxnSpPr>
            <a:endCxn id="12" idx="1"/>
          </p:cNvCxnSpPr>
          <p:nvPr/>
        </p:nvCxnSpPr>
        <p:spPr>
          <a:xfrm>
            <a:off x="1900517" y="2935112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6DA7DD5-7E3F-8F4B-B903-10C27E89E317}"/>
              </a:ext>
            </a:extLst>
          </p:cNvPr>
          <p:cNvSpPr/>
          <p:nvPr/>
        </p:nvSpPr>
        <p:spPr>
          <a:xfrm>
            <a:off x="1412774" y="389466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38E7AE-9D0F-7D4E-8BA8-7E6D68D19F2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875286" y="3640667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194BBE-BF20-034C-B3AF-61B399C91A1A}"/>
              </a:ext>
            </a:extLst>
          </p:cNvPr>
          <p:cNvSpPr txBox="1"/>
          <p:nvPr/>
        </p:nvSpPr>
        <p:spPr>
          <a:xfrm>
            <a:off x="4960881" y="1039590"/>
            <a:ext cx="38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node’s balance factor is </a:t>
            </a:r>
          </a:p>
          <a:p>
            <a:r>
              <a:rPr lang="en-US" dirty="0"/>
              <a:t>height</a:t>
            </a:r>
            <a:r>
              <a:rPr lang="en-US" baseline="-25000" dirty="0"/>
              <a:t> right subtree</a:t>
            </a:r>
            <a:r>
              <a:rPr lang="en-US" dirty="0"/>
              <a:t> – height</a:t>
            </a:r>
            <a:r>
              <a:rPr lang="en-US" baseline="-25000" dirty="0"/>
              <a:t> left subtree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D6F519-2FE9-084F-8140-22BD271F145A}"/>
              </a:ext>
            </a:extLst>
          </p:cNvPr>
          <p:cNvSpPr txBox="1"/>
          <p:nvPr/>
        </p:nvSpPr>
        <p:spPr>
          <a:xfrm>
            <a:off x="3621412" y="2565780"/>
            <a:ext cx="26789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leaves have balance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17EF3-727A-FD4C-8437-D2683FD3B4ED}"/>
              </a:ext>
            </a:extLst>
          </p:cNvPr>
          <p:cNvSpPr txBox="1"/>
          <p:nvPr/>
        </p:nvSpPr>
        <p:spPr>
          <a:xfrm>
            <a:off x="2783047" y="3401761"/>
            <a:ext cx="192873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-1</a:t>
            </a:r>
          </a:p>
          <a:p>
            <a:r>
              <a:rPr lang="en-US" dirty="0"/>
              <a:t>assume null = -1</a:t>
            </a:r>
          </a:p>
          <a:p>
            <a:r>
              <a:rPr lang="en-US" dirty="0"/>
              <a:t>left = 0, right = 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1AB13-3822-1241-8152-EA57ED1BDBCE}"/>
              </a:ext>
            </a:extLst>
          </p:cNvPr>
          <p:cNvSpPr txBox="1"/>
          <p:nvPr/>
        </p:nvSpPr>
        <p:spPr>
          <a:xfrm>
            <a:off x="86579" y="1861701"/>
            <a:ext cx="185178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1</a:t>
            </a:r>
          </a:p>
          <a:p>
            <a:r>
              <a:rPr lang="en-US" dirty="0"/>
              <a:t>left = 0, right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F4D0F-A0B1-E845-960D-6D2D59B9A1EA}"/>
              </a:ext>
            </a:extLst>
          </p:cNvPr>
          <p:cNvSpPr txBox="1"/>
          <p:nvPr/>
        </p:nvSpPr>
        <p:spPr>
          <a:xfrm>
            <a:off x="2431428" y="1163162"/>
            <a:ext cx="185178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-2</a:t>
            </a:r>
          </a:p>
          <a:p>
            <a:r>
              <a:rPr lang="en-US" dirty="0"/>
              <a:t>left = 2, right = 0</a:t>
            </a:r>
          </a:p>
        </p:txBody>
      </p:sp>
    </p:spTree>
    <p:extLst>
      <p:ext uri="{BB962C8B-B14F-4D97-AF65-F5344CB8AC3E}">
        <p14:creationId xmlns:p14="http://schemas.microsoft.com/office/powerpoint/2010/main" val="10858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012A8-4167-DD4A-8566-4DA31477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4F0D4-F04E-4142-9B54-8412BB5717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Balance?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5B284-2A00-5148-BD7E-CD2D50940949}"/>
              </a:ext>
            </a:extLst>
          </p:cNvPr>
          <p:cNvSpPr/>
          <p:nvPr/>
        </p:nvSpPr>
        <p:spPr>
          <a:xfrm>
            <a:off x="2212622" y="184008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C813AC-29C1-C340-B0CA-CE9AEBBF3FB4}"/>
              </a:ext>
            </a:extLst>
          </p:cNvPr>
          <p:cNvSpPr/>
          <p:nvPr/>
        </p:nvSpPr>
        <p:spPr>
          <a:xfrm>
            <a:off x="2935112" y="254000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ABF7C0-AECC-E54C-B6A3-A9A02CCDFC38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2675134" y="2273694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350B5F2-6946-D441-955F-B118CA3646D5}"/>
              </a:ext>
            </a:extLst>
          </p:cNvPr>
          <p:cNvSpPr/>
          <p:nvPr/>
        </p:nvSpPr>
        <p:spPr>
          <a:xfrm>
            <a:off x="1475856" y="254000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33337E-27BB-6C4E-BEC8-97A09BE93015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1938368" y="2286000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2CB637B-BD3E-5F40-B2E5-3784934BD950}"/>
              </a:ext>
            </a:extLst>
          </p:cNvPr>
          <p:cNvSpPr/>
          <p:nvPr/>
        </p:nvSpPr>
        <p:spPr>
          <a:xfrm>
            <a:off x="815457" y="3189112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9C458-78A3-404C-92DD-B28953539514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1277969" y="2935112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858511A-0312-744E-B78B-2B93318221F0}"/>
              </a:ext>
            </a:extLst>
          </p:cNvPr>
          <p:cNvSpPr/>
          <p:nvPr/>
        </p:nvSpPr>
        <p:spPr>
          <a:xfrm>
            <a:off x="2160495" y="320141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F78B-1914-4D40-8C72-4DDD33452637}"/>
              </a:ext>
            </a:extLst>
          </p:cNvPr>
          <p:cNvCxnSpPr>
            <a:endCxn id="12" idx="1"/>
          </p:cNvCxnSpPr>
          <p:nvPr/>
        </p:nvCxnSpPr>
        <p:spPr>
          <a:xfrm>
            <a:off x="1900517" y="2935112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6DA7DD5-7E3F-8F4B-B903-10C27E89E317}"/>
              </a:ext>
            </a:extLst>
          </p:cNvPr>
          <p:cNvSpPr/>
          <p:nvPr/>
        </p:nvSpPr>
        <p:spPr>
          <a:xfrm>
            <a:off x="1412774" y="389466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38E7AE-9D0F-7D4E-8BA8-7E6D68D19F2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875286" y="3640667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417EF3-727A-FD4C-8437-D2683FD3B4ED}"/>
              </a:ext>
            </a:extLst>
          </p:cNvPr>
          <p:cNvSpPr txBox="1"/>
          <p:nvPr/>
        </p:nvSpPr>
        <p:spPr>
          <a:xfrm>
            <a:off x="2783047" y="3401761"/>
            <a:ext cx="192873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1</a:t>
            </a:r>
          </a:p>
          <a:p>
            <a:r>
              <a:rPr lang="en-US" dirty="0"/>
              <a:t>assume null = -1</a:t>
            </a:r>
          </a:p>
          <a:p>
            <a:r>
              <a:rPr lang="en-US" dirty="0"/>
              <a:t>left = 0, right = 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1AB13-3822-1241-8152-EA57ED1BDBCE}"/>
              </a:ext>
            </a:extLst>
          </p:cNvPr>
          <p:cNvSpPr txBox="1"/>
          <p:nvPr/>
        </p:nvSpPr>
        <p:spPr>
          <a:xfrm>
            <a:off x="86579" y="1861701"/>
            <a:ext cx="185178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1</a:t>
            </a:r>
          </a:p>
          <a:p>
            <a:r>
              <a:rPr lang="en-US" dirty="0"/>
              <a:t>left = 0, right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F4D0F-A0B1-E845-960D-6D2D59B9A1EA}"/>
              </a:ext>
            </a:extLst>
          </p:cNvPr>
          <p:cNvSpPr txBox="1"/>
          <p:nvPr/>
        </p:nvSpPr>
        <p:spPr>
          <a:xfrm>
            <a:off x="2431428" y="1163162"/>
            <a:ext cx="185178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-2</a:t>
            </a:r>
          </a:p>
          <a:p>
            <a:r>
              <a:rPr lang="en-US" dirty="0"/>
              <a:t>left = 2, right =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D45E68-196E-EC41-B1F8-D6F1E5664DF3}"/>
              </a:ext>
            </a:extLst>
          </p:cNvPr>
          <p:cNvSpPr txBox="1"/>
          <p:nvPr/>
        </p:nvSpPr>
        <p:spPr>
          <a:xfrm>
            <a:off x="5489792" y="1088452"/>
            <a:ext cx="373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item is added, start at the place where the item was added and move up to the root checking the balance.  When an imbalance is found, do a rotation.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CA79E7-4689-DA4F-99A2-2DDB7C2BC567}"/>
              </a:ext>
            </a:extLst>
          </p:cNvPr>
          <p:cNvSpPr/>
          <p:nvPr/>
        </p:nvSpPr>
        <p:spPr>
          <a:xfrm>
            <a:off x="2188243" y="1848313"/>
            <a:ext cx="594804" cy="53037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C8F47-0453-F741-9EEE-15055BD64A4D}"/>
              </a:ext>
            </a:extLst>
          </p:cNvPr>
          <p:cNvSpPr txBox="1"/>
          <p:nvPr/>
        </p:nvSpPr>
        <p:spPr>
          <a:xfrm>
            <a:off x="2843585" y="1961651"/>
            <a:ext cx="255711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rotate around this node</a:t>
            </a:r>
          </a:p>
        </p:txBody>
      </p:sp>
    </p:spTree>
    <p:extLst>
      <p:ext uri="{BB962C8B-B14F-4D97-AF65-F5344CB8AC3E}">
        <p14:creationId xmlns:p14="http://schemas.microsoft.com/office/powerpoint/2010/main" val="117086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  <p:bldP spid="21" grpId="0" animBg="1"/>
      <p:bldP spid="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7C6C0455-B35F-0746-8A61-D2D56D5C19B0}"/>
              </a:ext>
            </a:extLst>
          </p:cNvPr>
          <p:cNvSpPr/>
          <p:nvPr/>
        </p:nvSpPr>
        <p:spPr>
          <a:xfrm>
            <a:off x="4377476" y="2617098"/>
            <a:ext cx="62953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DF72A9-6A88-534A-91C1-8473229B92EC}"/>
              </a:ext>
            </a:extLst>
          </p:cNvPr>
          <p:cNvSpPr/>
          <p:nvPr/>
        </p:nvSpPr>
        <p:spPr>
          <a:xfrm>
            <a:off x="2922185" y="261709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3C87B2-B9BD-2241-BCBB-9C4F1FFFFE34}"/>
              </a:ext>
            </a:extLst>
          </p:cNvPr>
          <p:cNvSpPr txBox="1"/>
          <p:nvPr/>
        </p:nvSpPr>
        <p:spPr>
          <a:xfrm>
            <a:off x="2830157" y="2762958"/>
            <a:ext cx="14606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-2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4012A8-4167-DD4A-8566-4DA31477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4F0D4-F04E-4142-9B54-8412BB5717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Balance?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5B284-2A00-5148-BD7E-CD2D50940949}"/>
              </a:ext>
            </a:extLst>
          </p:cNvPr>
          <p:cNvSpPr/>
          <p:nvPr/>
        </p:nvSpPr>
        <p:spPr>
          <a:xfrm>
            <a:off x="2651251" y="131335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C813AC-29C1-C340-B0CA-CE9AEBBF3FB4}"/>
              </a:ext>
            </a:extLst>
          </p:cNvPr>
          <p:cNvSpPr/>
          <p:nvPr/>
        </p:nvSpPr>
        <p:spPr>
          <a:xfrm>
            <a:off x="3695133" y="1922483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ABF7C0-AECC-E54C-B6A3-A9A02CCDFC38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3113763" y="1746964"/>
            <a:ext cx="660725" cy="249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350B5F2-6946-D441-955F-B118CA3646D5}"/>
              </a:ext>
            </a:extLst>
          </p:cNvPr>
          <p:cNvSpPr/>
          <p:nvPr/>
        </p:nvSpPr>
        <p:spPr>
          <a:xfrm>
            <a:off x="1475856" y="1922483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33337E-27BB-6C4E-BEC8-97A09BE93015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1938368" y="1746964"/>
            <a:ext cx="792238" cy="249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2CB637B-BD3E-5F40-B2E5-3784934BD950}"/>
              </a:ext>
            </a:extLst>
          </p:cNvPr>
          <p:cNvSpPr/>
          <p:nvPr/>
        </p:nvSpPr>
        <p:spPr>
          <a:xfrm>
            <a:off x="815457" y="2571595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9C458-78A3-404C-92DD-B28953539514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1277969" y="2317595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858511A-0312-744E-B78B-2B93318221F0}"/>
              </a:ext>
            </a:extLst>
          </p:cNvPr>
          <p:cNvSpPr/>
          <p:nvPr/>
        </p:nvSpPr>
        <p:spPr>
          <a:xfrm>
            <a:off x="2160495" y="2583901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F78B-1914-4D40-8C72-4DDD33452637}"/>
              </a:ext>
            </a:extLst>
          </p:cNvPr>
          <p:cNvCxnSpPr>
            <a:endCxn id="12" idx="1"/>
          </p:cNvCxnSpPr>
          <p:nvPr/>
        </p:nvCxnSpPr>
        <p:spPr>
          <a:xfrm>
            <a:off x="1900517" y="2317595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6DA7DD5-7E3F-8F4B-B903-10C27E89E317}"/>
              </a:ext>
            </a:extLst>
          </p:cNvPr>
          <p:cNvSpPr/>
          <p:nvPr/>
        </p:nvSpPr>
        <p:spPr>
          <a:xfrm>
            <a:off x="1412774" y="327715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38E7AE-9D0F-7D4E-8BA8-7E6D68D19F2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875286" y="3023150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D45E68-196E-EC41-B1F8-D6F1E5664DF3}"/>
              </a:ext>
            </a:extLst>
          </p:cNvPr>
          <p:cNvSpPr txBox="1"/>
          <p:nvPr/>
        </p:nvSpPr>
        <p:spPr>
          <a:xfrm>
            <a:off x="5489792" y="1088452"/>
            <a:ext cx="373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item is added, start at the place where the item was added and move up to the root checking the balance.  When an imbalance is found, do a rotation.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CA79E7-4689-DA4F-99A2-2DDB7C2BC567}"/>
              </a:ext>
            </a:extLst>
          </p:cNvPr>
          <p:cNvSpPr/>
          <p:nvPr/>
        </p:nvSpPr>
        <p:spPr>
          <a:xfrm>
            <a:off x="2146370" y="2560409"/>
            <a:ext cx="594804" cy="53037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C8F47-0453-F741-9EEE-15055BD64A4D}"/>
              </a:ext>
            </a:extLst>
          </p:cNvPr>
          <p:cNvSpPr txBox="1"/>
          <p:nvPr/>
        </p:nvSpPr>
        <p:spPr>
          <a:xfrm>
            <a:off x="3012258" y="2666099"/>
            <a:ext cx="255711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rotate around this node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65CB56-F571-5041-A403-61CA0C728B60}"/>
              </a:ext>
            </a:extLst>
          </p:cNvPr>
          <p:cNvSpPr/>
          <p:nvPr/>
        </p:nvSpPr>
        <p:spPr>
          <a:xfrm>
            <a:off x="736102" y="3976483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D5E6C4-3D83-CE48-A54F-FB342C3A96E5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1198614" y="3722483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3B09D1-E11C-0946-B72E-3656071BB385}"/>
              </a:ext>
            </a:extLst>
          </p:cNvPr>
          <p:cNvSpPr txBox="1"/>
          <p:nvPr/>
        </p:nvSpPr>
        <p:spPr>
          <a:xfrm>
            <a:off x="2280150" y="3531150"/>
            <a:ext cx="14606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-1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A136F6-A376-2642-B6D9-F2D74D8D0A3D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3384697" y="2363098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9A84C-CA86-C943-840C-A14E8DF3BDC1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4157645" y="2356088"/>
            <a:ext cx="312024" cy="33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9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 animBg="1"/>
      <p:bldP spid="23" grpId="0" animBg="1"/>
      <p:bldP spid="24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3245A0-3A24-7349-AA3B-5CFD27F2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7C704-CA00-DC4B-8894-77D058A5A8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AVL Trees – Some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F88AF-1649-E046-9B52-23E3E195DB60}"/>
              </a:ext>
            </a:extLst>
          </p:cNvPr>
          <p:cNvSpPr/>
          <p:nvPr/>
        </p:nvSpPr>
        <p:spPr>
          <a:xfrm>
            <a:off x="121334" y="1147908"/>
            <a:ext cx="6508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www.cs.usfca.edu</a:t>
            </a:r>
            <a:r>
              <a:rPr lang="en-US" dirty="0"/>
              <a:t>/~</a:t>
            </a:r>
            <a:r>
              <a:rPr lang="en-US" dirty="0" err="1"/>
              <a:t>galles</a:t>
            </a:r>
            <a:r>
              <a:rPr lang="en-US" dirty="0"/>
              <a:t>/visualization/</a:t>
            </a:r>
            <a:r>
              <a:rPr lang="en-US" dirty="0" err="1"/>
              <a:t>AVLtree.html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EF276-A51C-5443-BD5D-3AE8F73E51CD}"/>
              </a:ext>
            </a:extLst>
          </p:cNvPr>
          <p:cNvSpPr txBox="1"/>
          <p:nvPr/>
        </p:nvSpPr>
        <p:spPr>
          <a:xfrm>
            <a:off x="121334" y="1727198"/>
            <a:ext cx="7289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item is added, start at the place where the item was added and move up to the root checking the balance.  When an imbalance is found, do a rotation.</a:t>
            </a:r>
          </a:p>
        </p:txBody>
      </p:sp>
    </p:spTree>
    <p:extLst>
      <p:ext uri="{BB962C8B-B14F-4D97-AF65-F5344CB8AC3E}">
        <p14:creationId xmlns:p14="http://schemas.microsoft.com/office/powerpoint/2010/main" val="372578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828348" y="1891046"/>
            <a:ext cx="1042237" cy="989815"/>
            <a:chOff x="3593920" y="2468280"/>
            <a:chExt cx="1042237" cy="989815"/>
          </a:xfrm>
        </p:grpSpPr>
        <p:sp>
          <p:nvSpPr>
            <p:cNvPr id="6" name="Arc 5"/>
            <p:cNvSpPr/>
            <p:nvPr/>
          </p:nvSpPr>
          <p:spPr>
            <a:xfrm>
              <a:off x="3593920" y="2468280"/>
              <a:ext cx="989815" cy="989815"/>
            </a:xfrm>
            <a:prstGeom prst="arc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4530472" y="2958941"/>
              <a:ext cx="105685" cy="7079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63118" y="1438039"/>
            <a:ext cx="898374" cy="389501"/>
          </a:xfrm>
        </p:spPr>
        <p:txBody>
          <a:bodyPr/>
          <a:lstStyle/>
          <a:p>
            <a:r>
              <a:rPr lang="en-US" sz="2000" dirty="0">
                <a:latin typeface="Tw Cen MT" panose="020B0602020104020603" pitchFamily="34" charset="0"/>
              </a:rPr>
              <a:t>Step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Rotation</a:t>
            </a:r>
          </a:p>
        </p:txBody>
      </p:sp>
      <p:sp>
        <p:nvSpPr>
          <p:cNvPr id="15" name="Oval 14"/>
          <p:cNvSpPr/>
          <p:nvPr/>
        </p:nvSpPr>
        <p:spPr>
          <a:xfrm>
            <a:off x="5358567" y="2063478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10</a:t>
            </a:r>
          </a:p>
        </p:txBody>
      </p:sp>
      <p:cxnSp>
        <p:nvCxnSpPr>
          <p:cNvPr id="42" name="Straight Connector 41"/>
          <p:cNvCxnSpPr>
            <a:cxnSpLocks/>
            <a:stCxn id="15" idx="5"/>
            <a:endCxn id="62" idx="1"/>
          </p:cNvCxnSpPr>
          <p:nvPr/>
        </p:nvCxnSpPr>
        <p:spPr>
          <a:xfrm>
            <a:off x="5670763" y="2375674"/>
            <a:ext cx="377145" cy="411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  <a:endCxn id="55" idx="7"/>
          </p:cNvCxnSpPr>
          <p:nvPr/>
        </p:nvCxnSpPr>
        <p:spPr>
          <a:xfrm flipH="1">
            <a:off x="4980459" y="2362117"/>
            <a:ext cx="422188" cy="3876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68263" y="2696202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58" name="Oval 57"/>
          <p:cNvSpPr/>
          <p:nvPr/>
        </p:nvSpPr>
        <p:spPr>
          <a:xfrm>
            <a:off x="5605027" y="3347617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15</a:t>
            </a:r>
          </a:p>
        </p:txBody>
      </p:sp>
      <p:cxnSp>
        <p:nvCxnSpPr>
          <p:cNvPr id="60" name="Straight Connector 59"/>
          <p:cNvCxnSpPr/>
          <p:nvPr/>
        </p:nvCxnSpPr>
        <p:spPr>
          <a:xfrm rot="2700000">
            <a:off x="4903827" y="3173331"/>
            <a:ext cx="430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191105" y="3284127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62" name="Oval 61"/>
          <p:cNvSpPr/>
          <p:nvPr/>
        </p:nvSpPr>
        <p:spPr>
          <a:xfrm>
            <a:off x="5994344" y="2733703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20</a:t>
            </a:r>
          </a:p>
        </p:txBody>
      </p:sp>
      <p:cxnSp>
        <p:nvCxnSpPr>
          <p:cNvPr id="65" name="Straight Connector 64"/>
          <p:cNvCxnSpPr/>
          <p:nvPr/>
        </p:nvCxnSpPr>
        <p:spPr>
          <a:xfrm rot="2700000">
            <a:off x="6241163" y="3191278"/>
            <a:ext cx="430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549265" y="3309673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40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87326" y="1928153"/>
            <a:ext cx="2082699" cy="2044829"/>
            <a:chOff x="4323410" y="1582377"/>
            <a:chExt cx="2082699" cy="2044829"/>
          </a:xfrm>
        </p:grpSpPr>
        <p:cxnSp>
          <p:nvCxnSpPr>
            <p:cNvPr id="68" name="Straight Connector 67"/>
            <p:cNvCxnSpPr/>
            <p:nvPr/>
          </p:nvCxnSpPr>
          <p:spPr>
            <a:xfrm rot="18960000" flipH="1">
              <a:off x="5157700" y="2044779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902530" y="2143926"/>
              <a:ext cx="365760" cy="3657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10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2700000">
              <a:off x="5728468" y="2047461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5481650" y="1582377"/>
              <a:ext cx="365760" cy="3657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20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6040349" y="2143926"/>
              <a:ext cx="365760" cy="3657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40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18960000" flipH="1">
              <a:off x="4578580" y="2603823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23410" y="2702970"/>
              <a:ext cx="365760" cy="3657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2700000">
              <a:off x="5149348" y="2606505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461229" y="2702970"/>
              <a:ext cx="365760" cy="3657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15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2700000">
              <a:off x="4570228" y="3164981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4882109" y="3261446"/>
              <a:ext cx="365760" cy="3657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7</a:t>
              </a:r>
            </a:p>
          </p:txBody>
        </p:sp>
      </p:grpSp>
      <p:cxnSp>
        <p:nvCxnSpPr>
          <p:cNvPr id="81" name="Straight Connector 80"/>
          <p:cNvCxnSpPr/>
          <p:nvPr/>
        </p:nvCxnSpPr>
        <p:spPr>
          <a:xfrm rot="18960000" flipH="1">
            <a:off x="2977241" y="2485661"/>
            <a:ext cx="430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3301191" y="2023259"/>
            <a:ext cx="924459" cy="927309"/>
            <a:chOff x="5329250" y="1429977"/>
            <a:chExt cx="924459" cy="927309"/>
          </a:xfrm>
        </p:grpSpPr>
        <p:cxnSp>
          <p:nvCxnSpPr>
            <p:cNvPr id="84" name="Straight Connector 83"/>
            <p:cNvCxnSpPr/>
            <p:nvPr/>
          </p:nvCxnSpPr>
          <p:spPr>
            <a:xfrm rot="2700000">
              <a:off x="5576068" y="1895061"/>
              <a:ext cx="4308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5329250" y="1429977"/>
              <a:ext cx="365760" cy="3657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20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5887949" y="1991526"/>
              <a:ext cx="365760" cy="3657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" panose="020B0602020104020603" pitchFamily="34" charset="0"/>
                </a:rPr>
                <a:t>40</a:t>
              </a:r>
            </a:p>
          </p:txBody>
        </p:sp>
      </p:grpSp>
      <p:sp>
        <p:nvSpPr>
          <p:cNvPr id="82" name="Oval 81"/>
          <p:cNvSpPr/>
          <p:nvPr/>
        </p:nvSpPr>
        <p:spPr>
          <a:xfrm>
            <a:off x="2722071" y="2584808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10</a:t>
            </a:r>
          </a:p>
        </p:txBody>
      </p:sp>
      <p:cxnSp>
        <p:nvCxnSpPr>
          <p:cNvPr id="88" name="Straight Connector 87"/>
          <p:cNvCxnSpPr/>
          <p:nvPr/>
        </p:nvCxnSpPr>
        <p:spPr>
          <a:xfrm rot="18960000" flipH="1">
            <a:off x="2398121" y="3044705"/>
            <a:ext cx="430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142951" y="3143852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91" name="Oval 90"/>
          <p:cNvSpPr/>
          <p:nvPr/>
        </p:nvSpPr>
        <p:spPr>
          <a:xfrm>
            <a:off x="3280770" y="3143852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15</a:t>
            </a:r>
          </a:p>
        </p:txBody>
      </p:sp>
      <p:cxnSp>
        <p:nvCxnSpPr>
          <p:cNvPr id="92" name="Straight Connector 91"/>
          <p:cNvCxnSpPr/>
          <p:nvPr/>
        </p:nvCxnSpPr>
        <p:spPr>
          <a:xfrm rot="2700000">
            <a:off x="2389769" y="3605863"/>
            <a:ext cx="430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701650" y="3702328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44" name="Content Placeholder 4"/>
          <p:cNvSpPr txBox="1">
            <a:spLocks/>
          </p:cNvSpPr>
          <p:nvPr/>
        </p:nvSpPr>
        <p:spPr>
          <a:xfrm>
            <a:off x="4872175" y="1438030"/>
            <a:ext cx="898374" cy="38950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w Cen MT" panose="020B0602020104020603" pitchFamily="34" charset="0"/>
              </a:rPr>
              <a:t>Step 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4EAA192-A9A0-0E4D-8925-EC6E5AB40400}"/>
              </a:ext>
            </a:extLst>
          </p:cNvPr>
          <p:cNvSpPr/>
          <p:nvPr/>
        </p:nvSpPr>
        <p:spPr>
          <a:xfrm>
            <a:off x="7417822" y="2070911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10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2E52D2-07BE-D241-BDC7-812C8506D857}"/>
              </a:ext>
            </a:extLst>
          </p:cNvPr>
          <p:cNvCxnSpPr>
            <a:cxnSpLocks/>
            <a:stCxn id="50" idx="5"/>
            <a:endCxn id="64" idx="1"/>
          </p:cNvCxnSpPr>
          <p:nvPr/>
        </p:nvCxnSpPr>
        <p:spPr>
          <a:xfrm>
            <a:off x="7730018" y="2383107"/>
            <a:ext cx="377145" cy="411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25664D-99DA-D345-A4BE-581EE060AF7B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7039714" y="2369550"/>
            <a:ext cx="422188" cy="3876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532658A-5271-BE41-A2C2-58C9812B3C1D}"/>
              </a:ext>
            </a:extLst>
          </p:cNvPr>
          <p:cNvSpPr/>
          <p:nvPr/>
        </p:nvSpPr>
        <p:spPr>
          <a:xfrm>
            <a:off x="6727518" y="2703635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8D2234-1F13-3F4D-846A-2225C0BF94D0}"/>
              </a:ext>
            </a:extLst>
          </p:cNvPr>
          <p:cNvSpPr/>
          <p:nvPr/>
        </p:nvSpPr>
        <p:spPr>
          <a:xfrm>
            <a:off x="7664282" y="3355050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15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05F5482-6692-4840-9285-1FB0E8947905}"/>
              </a:ext>
            </a:extLst>
          </p:cNvPr>
          <p:cNvCxnSpPr/>
          <p:nvPr/>
        </p:nvCxnSpPr>
        <p:spPr>
          <a:xfrm rot="2700000">
            <a:off x="6963082" y="3180764"/>
            <a:ext cx="430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4860DCF-FBD9-424A-99EA-3714FE72A9BF}"/>
              </a:ext>
            </a:extLst>
          </p:cNvPr>
          <p:cNvSpPr/>
          <p:nvPr/>
        </p:nvSpPr>
        <p:spPr>
          <a:xfrm>
            <a:off x="7250360" y="3291560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E2A0F97-28AA-B243-98D4-36D911199F4B}"/>
              </a:ext>
            </a:extLst>
          </p:cNvPr>
          <p:cNvSpPr/>
          <p:nvPr/>
        </p:nvSpPr>
        <p:spPr>
          <a:xfrm>
            <a:off x="8053599" y="2741136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7A6C52-204D-6146-94B4-C6AA0C96BA85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7929967" y="3053332"/>
            <a:ext cx="177196" cy="3279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E15843-32AF-2A4F-BBD4-CE974777E123}"/>
              </a:ext>
            </a:extLst>
          </p:cNvPr>
          <p:cNvCxnSpPr/>
          <p:nvPr/>
        </p:nvCxnSpPr>
        <p:spPr>
          <a:xfrm rot="2700000">
            <a:off x="8300418" y="3198711"/>
            <a:ext cx="430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857B2FD4-3A54-1248-9B38-AF2D0BB35FEB}"/>
              </a:ext>
            </a:extLst>
          </p:cNvPr>
          <p:cNvSpPr/>
          <p:nvPr/>
        </p:nvSpPr>
        <p:spPr>
          <a:xfrm>
            <a:off x="8608520" y="3317106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40</a:t>
            </a:r>
          </a:p>
        </p:txBody>
      </p:sp>
      <p:sp>
        <p:nvSpPr>
          <p:cNvPr id="95" name="Content Placeholder 4">
            <a:extLst>
              <a:ext uri="{FF2B5EF4-FFF2-40B4-BE49-F238E27FC236}">
                <a16:creationId xmlns:a16="http://schemas.microsoft.com/office/drawing/2014/main" id="{5AC3E951-A193-C64A-B32A-E438782AD2EF}"/>
              </a:ext>
            </a:extLst>
          </p:cNvPr>
          <p:cNvSpPr txBox="1">
            <a:spLocks/>
          </p:cNvSpPr>
          <p:nvPr/>
        </p:nvSpPr>
        <p:spPr>
          <a:xfrm>
            <a:off x="6931430" y="1445463"/>
            <a:ext cx="898374" cy="38950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w Cen MT" panose="020B0602020104020603" pitchFamily="34" charset="0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81767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sosceles Triangle 36"/>
          <p:cNvSpPr/>
          <p:nvPr/>
        </p:nvSpPr>
        <p:spPr>
          <a:xfrm>
            <a:off x="456289" y="2967687"/>
            <a:ext cx="1241231" cy="189997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2100000">
            <a:off x="2558122" y="1690340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9500000" flipH="1">
            <a:off x="1460547" y="1691546"/>
            <a:ext cx="1006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2617983" y="3823779"/>
            <a:ext cx="2317113" cy="1043879"/>
          </a:xfrm>
          <a:ln w="12700">
            <a:solidFill>
              <a:schemeClr val="accent6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6"/>
                </a:solidFill>
                <a:latin typeface="Tw Cen MT" panose="020B0602020104020603" pitchFamily="34" charset="0"/>
              </a:rPr>
              <a:t>an insertion into the tree that gives the tree a height of k+1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AVL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29894" y="110558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1368713" y="1974339"/>
            <a:ext cx="365760" cy="365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25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8000000" flipH="1">
            <a:off x="891084" y="2625876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3600000">
            <a:off x="1480582" y="2625875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3155584" y="1974339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1716099" y="2942633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755141" y="2942632"/>
            <a:ext cx="637645" cy="9780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 flipH="1">
            <a:off x="1691638" y="4242968"/>
            <a:ext cx="926344" cy="23724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6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uiExpand="1" build="p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PROJECT_CHECK" val="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459592-\\vmware-host\shared folders\mediainnovationteam on my mac\_courses\ined\inedpilot\usf_branded_templates\usf-biology\presentation_layouts\biology_template.potx"/>
  <p:tag name="ARTICULATE_PRESENTER_VERSION" val="7"/>
  <p:tag name="ARTICULATE_USED_PAGE_ORIENTATION" val="1"/>
  <p:tag name="ARTICULATE_USED_PAGE_SIZE" val="1"/>
  <p:tag name="ARTICULATE_SLIDE_COUNT" val="6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P3530_template">
  <a:themeElements>
    <a:clrScheme name="Custom 26">
      <a:dk1>
        <a:srgbClr val="000124"/>
      </a:dk1>
      <a:lt1>
        <a:srgbClr val="FFFFFF"/>
      </a:lt1>
      <a:dk2>
        <a:srgbClr val="3C69B3"/>
      </a:dk2>
      <a:lt2>
        <a:srgbClr val="FFFFFF"/>
      </a:lt2>
      <a:accent1>
        <a:srgbClr val="342F88"/>
      </a:accent1>
      <a:accent2>
        <a:srgbClr val="656DB1"/>
      </a:accent2>
      <a:accent3>
        <a:srgbClr val="2F6D80"/>
      </a:accent3>
      <a:accent4>
        <a:srgbClr val="79CDFE"/>
      </a:accent4>
      <a:accent5>
        <a:srgbClr val="8EB52C"/>
      </a:accent5>
      <a:accent6>
        <a:srgbClr val="830326"/>
      </a:accent6>
      <a:hlink>
        <a:srgbClr val="CC1717"/>
      </a:hlink>
      <a:folHlink>
        <a:srgbClr val="002B5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3530 ppt" id="{6453366F-52C0-6C40-A0C3-B3ABC681DB18}" vid="{B69C2FE1-8895-FE48-8FBB-9F265B55D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COP3530_template.potx</Template>
  <TotalTime>7668</TotalTime>
  <Words>1659</Words>
  <Application>Microsoft Macintosh PowerPoint</Application>
  <PresentationFormat>On-screen Show (16:9)</PresentationFormat>
  <Paragraphs>422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Open Sans</vt:lpstr>
      <vt:lpstr>Tw Cen MT</vt:lpstr>
      <vt:lpstr>Wingdings</vt:lpstr>
      <vt:lpstr>COP3530_template</vt:lpstr>
      <vt:lpstr>1</vt:lpstr>
      <vt:lpstr>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</vt:lpstr>
      <vt:lpstr>4</vt:lpstr>
      <vt:lpstr>5</vt:lpstr>
      <vt:lpstr>6</vt:lpstr>
      <vt:lpstr>7</vt:lpstr>
      <vt:lpstr>9</vt:lpstr>
      <vt:lpstr>10</vt:lpstr>
      <vt:lpstr>11</vt:lpstr>
      <vt:lpstr>12</vt:lpstr>
      <vt:lpstr>12</vt:lpstr>
      <vt:lpstr>10</vt:lpstr>
      <vt:lpstr>10</vt:lpstr>
      <vt:lpstr>10</vt:lpstr>
      <vt:lpstr>13</vt:lpstr>
      <vt:lpstr>14</vt:lpstr>
      <vt:lpstr>15</vt:lpstr>
    </vt:vector>
  </TitlesOfParts>
  <Company>University of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Dow,Rebecca</dc:creator>
  <cp:lastModifiedBy>Resch,Cheryl</cp:lastModifiedBy>
  <cp:revision>209</cp:revision>
  <dcterms:created xsi:type="dcterms:W3CDTF">2017-11-13T16:48:10Z</dcterms:created>
  <dcterms:modified xsi:type="dcterms:W3CDTF">2020-01-22T12:45:48Z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ProjectVersion">
    <vt:lpwstr>7</vt:lpwstr>
  </property>
  <property fmtid="{D5CDD505-2E9C-101B-9397-08002B2CF9AE}" pid="5" name="ArticulateGUID">
    <vt:lpwstr>B7D8FA9A-88B8-4F5A-9A5D-7E4C1614F0B8</vt:lpwstr>
  </property>
  <property fmtid="{D5CDD505-2E9C-101B-9397-08002B2CF9AE}" pid="6" name="ArticulateProjectFull">
    <vt:lpwstr>\\vmware-host\Shared Folders\mediainnovationteam On My Mac\_courses\InEd\InEdPilot\usf_branded_templates\USF-Biology\presentation_layouts\biology_template.ppta</vt:lpwstr>
  </property>
</Properties>
</file>