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95" r:id="rId13"/>
    <p:sldId id="280" r:id="rId14"/>
    <p:sldId id="281" r:id="rId15"/>
    <p:sldId id="262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2" autoAdjust="0"/>
    <p:restoredTop sz="94568" autoAdjust="0"/>
  </p:normalViewPr>
  <p:slideViewPr>
    <p:cSldViewPr snapToGrid="0">
      <p:cViewPr varScale="1">
        <p:scale>
          <a:sx n="128" d="100"/>
          <a:sy n="128" d="100"/>
        </p:scale>
        <p:origin x="168" y="6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off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baseline="0" dirty="0"/>
              <a:t>“Welcome.  This video introduces AVL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AVL Trees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2888510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4113042" y="258792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D0663-A632-F445-BC3C-3E485FCE4496}"/>
              </a:ext>
            </a:extLst>
          </p:cNvPr>
          <p:cNvSpPr/>
          <p:nvPr/>
        </p:nvSpPr>
        <p:spPr>
          <a:xfrm>
            <a:off x="3566151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AEB904-28F4-1549-9E00-E07B5EED771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351022" y="2320122"/>
            <a:ext cx="294484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905CA-3612-0D49-975C-F700DAFF352F}"/>
              </a:ext>
            </a:extLst>
          </p:cNvPr>
          <p:cNvSpPr txBox="1"/>
          <p:nvPr/>
        </p:nvSpPr>
        <p:spPr>
          <a:xfrm>
            <a:off x="3461888" y="1913593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balance = 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18B91-ACB6-B641-80F3-E1E581A61C23}"/>
              </a:ext>
            </a:extLst>
          </p:cNvPr>
          <p:cNvSpPr/>
          <p:nvPr/>
        </p:nvSpPr>
        <p:spPr>
          <a:xfrm>
            <a:off x="2209108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CF8492-B183-9C46-8C5C-3E4271E128DE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2671620" y="2320122"/>
            <a:ext cx="296245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B9C1A-C21E-664C-BAA2-D5F6EE26EFB8}"/>
              </a:ext>
            </a:extLst>
          </p:cNvPr>
          <p:cNvSpPr txBox="1"/>
          <p:nvPr/>
        </p:nvSpPr>
        <p:spPr>
          <a:xfrm>
            <a:off x="1106582" y="2613637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F39E5-635D-6A42-8271-2068E29CB924}"/>
              </a:ext>
            </a:extLst>
          </p:cNvPr>
          <p:cNvSpPr/>
          <p:nvPr/>
        </p:nvSpPr>
        <p:spPr>
          <a:xfrm>
            <a:off x="1574285" y="317195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877BCD-7B6A-2F4F-B7D4-E80B8E8B4B0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2036797" y="2921414"/>
            <a:ext cx="270386" cy="3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A608F-B909-2448-8053-0E673BA029AF}"/>
              </a:ext>
            </a:extLst>
          </p:cNvPr>
          <p:cNvSpPr txBox="1"/>
          <p:nvPr/>
        </p:nvSpPr>
        <p:spPr>
          <a:xfrm>
            <a:off x="446844" y="327206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9B4089-C179-804E-AE55-83199E53F08A}"/>
              </a:ext>
            </a:extLst>
          </p:cNvPr>
          <p:cNvSpPr/>
          <p:nvPr/>
        </p:nvSpPr>
        <p:spPr>
          <a:xfrm>
            <a:off x="2717282" y="317195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C13A91-18D5-B445-8EDF-875AFDAD3BB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616021" y="2962840"/>
            <a:ext cx="180616" cy="2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F228A6-7660-9440-B579-4FB3B4D97744}"/>
              </a:ext>
            </a:extLst>
          </p:cNvPr>
          <p:cNvSpPr txBox="1"/>
          <p:nvPr/>
        </p:nvSpPr>
        <p:spPr>
          <a:xfrm>
            <a:off x="3233923" y="3297780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-1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3C06EC-6EAD-C648-AE1F-4F092D03A9F8}"/>
              </a:ext>
            </a:extLst>
          </p:cNvPr>
          <p:cNvSpPr/>
          <p:nvPr/>
        </p:nvSpPr>
        <p:spPr>
          <a:xfrm>
            <a:off x="2213156" y="383037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D6BA8A-13C9-C944-8C60-38E6497BE41C}"/>
              </a:ext>
            </a:extLst>
          </p:cNvPr>
          <p:cNvCxnSpPr>
            <a:cxnSpLocks/>
          </p:cNvCxnSpPr>
          <p:nvPr/>
        </p:nvCxnSpPr>
        <p:spPr>
          <a:xfrm flipH="1">
            <a:off x="2585898" y="3576343"/>
            <a:ext cx="270386" cy="3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3D35E5-4C15-D64A-9331-6B7D83D70996}"/>
              </a:ext>
            </a:extLst>
          </p:cNvPr>
          <p:cNvSpPr txBox="1"/>
          <p:nvPr/>
        </p:nvSpPr>
        <p:spPr>
          <a:xfrm>
            <a:off x="2743739" y="396440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F79C8-0D14-DD40-9C48-8722B081782E}"/>
              </a:ext>
            </a:extLst>
          </p:cNvPr>
          <p:cNvSpPr txBox="1"/>
          <p:nvPr/>
        </p:nvSpPr>
        <p:spPr>
          <a:xfrm>
            <a:off x="5405121" y="977681"/>
            <a:ext cx="282320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insert 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start with root = 6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3&lt;6, check left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left = 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3&gt;2, check right</a:t>
            </a:r>
          </a:p>
          <a:p>
            <a:r>
              <a:rPr lang="en-US" sz="1100" dirty="0">
                <a:solidFill>
                  <a:srgbClr val="FF0000"/>
                </a:solidFill>
              </a:rPr>
              <a:t>	      right = 4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3&lt;4, check left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      left = null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      insert 3 with balance=0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update balance of 4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</a:t>
            </a:r>
            <a:r>
              <a:rPr lang="en-US" sz="1100" dirty="0" err="1">
                <a:solidFill>
                  <a:srgbClr val="FF0000"/>
                </a:solidFill>
              </a:rPr>
              <a:t>heightLeft</a:t>
            </a:r>
            <a:r>
              <a:rPr lang="en-US" sz="1100" dirty="0">
                <a:solidFill>
                  <a:srgbClr val="FF0000"/>
                </a:solidFill>
              </a:rPr>
              <a:t>=0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</a:t>
            </a:r>
            <a:r>
              <a:rPr lang="en-US" sz="1100" dirty="0" err="1">
                <a:solidFill>
                  <a:srgbClr val="FF0000"/>
                </a:solidFill>
              </a:rPr>
              <a:t>heightRight</a:t>
            </a:r>
            <a:r>
              <a:rPr lang="en-US" sz="1100" dirty="0">
                <a:solidFill>
                  <a:srgbClr val="FF0000"/>
                </a:solidFill>
              </a:rPr>
              <a:t>=-1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             balance = -1-0 = -1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update balance of 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</a:t>
            </a:r>
            <a:r>
              <a:rPr lang="en-US" sz="1100" dirty="0" err="1">
                <a:solidFill>
                  <a:srgbClr val="FF0000"/>
                </a:solidFill>
              </a:rPr>
              <a:t>heightLeft</a:t>
            </a:r>
            <a:r>
              <a:rPr lang="en-US" sz="1100" dirty="0">
                <a:solidFill>
                  <a:srgbClr val="FF0000"/>
                </a:solidFill>
              </a:rPr>
              <a:t>=0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</a:t>
            </a:r>
            <a:r>
              <a:rPr lang="en-US" sz="1100" dirty="0" err="1">
                <a:solidFill>
                  <a:srgbClr val="FF0000"/>
                </a:solidFill>
              </a:rPr>
              <a:t>heightRight</a:t>
            </a:r>
            <a:r>
              <a:rPr lang="en-US" sz="1100" dirty="0">
                <a:solidFill>
                  <a:srgbClr val="FF0000"/>
                </a:solidFill>
              </a:rPr>
              <a:t>=1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balance = 1-0 = 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update balance of 6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</a:t>
            </a:r>
            <a:r>
              <a:rPr lang="en-US" sz="1100" dirty="0" err="1">
                <a:solidFill>
                  <a:srgbClr val="FF0000"/>
                </a:solidFill>
              </a:rPr>
              <a:t>heightLeft</a:t>
            </a:r>
            <a:r>
              <a:rPr lang="en-US" sz="11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</a:t>
            </a:r>
            <a:r>
              <a:rPr lang="en-US" sz="1100" dirty="0" err="1">
                <a:solidFill>
                  <a:srgbClr val="FF0000"/>
                </a:solidFill>
              </a:rPr>
              <a:t>heightRight</a:t>
            </a:r>
            <a:r>
              <a:rPr lang="en-US" sz="11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balance = 0-2 = -2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	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	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73980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2888510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4113042" y="258792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D0663-A632-F445-BC3C-3E485FCE4496}"/>
              </a:ext>
            </a:extLst>
          </p:cNvPr>
          <p:cNvSpPr/>
          <p:nvPr/>
        </p:nvSpPr>
        <p:spPr>
          <a:xfrm>
            <a:off x="3566151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AEB904-28F4-1549-9E00-E07B5EED771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351022" y="2320122"/>
            <a:ext cx="294484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905CA-3612-0D49-975C-F700DAFF352F}"/>
              </a:ext>
            </a:extLst>
          </p:cNvPr>
          <p:cNvSpPr txBox="1"/>
          <p:nvPr/>
        </p:nvSpPr>
        <p:spPr>
          <a:xfrm>
            <a:off x="3461888" y="1913593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balance = -2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(negative-left)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18B91-ACB6-B641-80F3-E1E581A61C23}"/>
              </a:ext>
            </a:extLst>
          </p:cNvPr>
          <p:cNvSpPr/>
          <p:nvPr/>
        </p:nvSpPr>
        <p:spPr>
          <a:xfrm>
            <a:off x="2209108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CF8492-B183-9C46-8C5C-3E4271E128DE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2671620" y="2320122"/>
            <a:ext cx="296245" cy="267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B9C1A-C21E-664C-BAA2-D5F6EE26EFB8}"/>
              </a:ext>
            </a:extLst>
          </p:cNvPr>
          <p:cNvSpPr txBox="1"/>
          <p:nvPr/>
        </p:nvSpPr>
        <p:spPr>
          <a:xfrm>
            <a:off x="938736" y="2398194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balance =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(positive-right)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F39E5-635D-6A42-8271-2068E29CB924}"/>
              </a:ext>
            </a:extLst>
          </p:cNvPr>
          <p:cNvSpPr/>
          <p:nvPr/>
        </p:nvSpPr>
        <p:spPr>
          <a:xfrm>
            <a:off x="1574285" y="317195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877BCD-7B6A-2F4F-B7D4-E80B8E8B4B0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2036797" y="2921414"/>
            <a:ext cx="270386" cy="3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A608F-B909-2448-8053-0E673BA029AF}"/>
              </a:ext>
            </a:extLst>
          </p:cNvPr>
          <p:cNvSpPr txBox="1"/>
          <p:nvPr/>
        </p:nvSpPr>
        <p:spPr>
          <a:xfrm>
            <a:off x="446844" y="327206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9B4089-C179-804E-AE55-83199E53F08A}"/>
              </a:ext>
            </a:extLst>
          </p:cNvPr>
          <p:cNvSpPr/>
          <p:nvPr/>
        </p:nvSpPr>
        <p:spPr>
          <a:xfrm>
            <a:off x="2717282" y="317195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C13A91-18D5-B445-8EDF-875AFDAD3BB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616021" y="2962840"/>
            <a:ext cx="180616" cy="283507"/>
          </a:xfrm>
          <a:prstGeom prst="line">
            <a:avLst/>
          </a:prstGeom>
          <a:ln>
            <a:solidFill>
              <a:srgbClr val="F9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F228A6-7660-9440-B579-4FB3B4D97744}"/>
              </a:ext>
            </a:extLst>
          </p:cNvPr>
          <p:cNvSpPr txBox="1"/>
          <p:nvPr/>
        </p:nvSpPr>
        <p:spPr>
          <a:xfrm>
            <a:off x="3233923" y="3297780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-1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3C06EC-6EAD-C648-AE1F-4F092D03A9F8}"/>
              </a:ext>
            </a:extLst>
          </p:cNvPr>
          <p:cNvSpPr/>
          <p:nvPr/>
        </p:nvSpPr>
        <p:spPr>
          <a:xfrm>
            <a:off x="2213156" y="383037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D6BA8A-13C9-C944-8C60-38E6497BE41C}"/>
              </a:ext>
            </a:extLst>
          </p:cNvPr>
          <p:cNvCxnSpPr>
            <a:cxnSpLocks/>
          </p:cNvCxnSpPr>
          <p:nvPr/>
        </p:nvCxnSpPr>
        <p:spPr>
          <a:xfrm flipH="1">
            <a:off x="2585898" y="3576343"/>
            <a:ext cx="270386" cy="3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3D35E5-4C15-D64A-9331-6B7D83D70996}"/>
              </a:ext>
            </a:extLst>
          </p:cNvPr>
          <p:cNvSpPr txBox="1"/>
          <p:nvPr/>
        </p:nvSpPr>
        <p:spPr>
          <a:xfrm>
            <a:off x="2743739" y="396440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</p:spTree>
    <p:extLst>
      <p:ext uri="{BB962C8B-B14F-4D97-AF65-F5344CB8AC3E}">
        <p14:creationId xmlns:p14="http://schemas.microsoft.com/office/powerpoint/2010/main" val="414019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Implement Rotations?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D86-706C-8F46-8F69-956415883088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0D811-2989-9F47-B819-4EE3BDC07684}"/>
              </a:ext>
            </a:extLst>
          </p:cNvPr>
          <p:cNvSpPr/>
          <p:nvPr/>
        </p:nvSpPr>
        <p:spPr>
          <a:xfrm>
            <a:off x="2212622" y="184008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67CBD-5441-B347-A6BF-00B77A3544B8}"/>
              </a:ext>
            </a:extLst>
          </p:cNvPr>
          <p:cNvSpPr/>
          <p:nvPr/>
        </p:nvSpPr>
        <p:spPr>
          <a:xfrm>
            <a:off x="2935112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20BED-7EBC-484B-A78B-F08F7A9580F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675134" y="2273694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22381E-332E-BE4D-953A-AABFC4C42E03}"/>
              </a:ext>
            </a:extLst>
          </p:cNvPr>
          <p:cNvSpPr/>
          <p:nvPr/>
        </p:nvSpPr>
        <p:spPr>
          <a:xfrm>
            <a:off x="1475856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C8B1C-07DE-F840-BA10-F2A626AB926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938368" y="228600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61E6D94-E55E-EE41-B5A5-985BCB0625E9}"/>
              </a:ext>
            </a:extLst>
          </p:cNvPr>
          <p:cNvSpPr/>
          <p:nvPr/>
        </p:nvSpPr>
        <p:spPr>
          <a:xfrm>
            <a:off x="815457" y="318911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A6BFB-70B0-EC47-A164-0DDFDFBAFDFA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277969" y="2935112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7782EE-47DC-C645-91FD-F631D6B84EE7}"/>
              </a:ext>
            </a:extLst>
          </p:cNvPr>
          <p:cNvSpPr/>
          <p:nvPr/>
        </p:nvSpPr>
        <p:spPr>
          <a:xfrm>
            <a:off x="2160495" y="320141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53ACF-FE59-E743-B25C-5CEF773FD7EA}"/>
              </a:ext>
            </a:extLst>
          </p:cNvPr>
          <p:cNvCxnSpPr>
            <a:endCxn id="18" idx="1"/>
          </p:cNvCxnSpPr>
          <p:nvPr/>
        </p:nvCxnSpPr>
        <p:spPr>
          <a:xfrm>
            <a:off x="1900517" y="2935112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14F6A4-AB06-9A4E-A621-38641C6799DD}"/>
              </a:ext>
            </a:extLst>
          </p:cNvPr>
          <p:cNvSpPr/>
          <p:nvPr/>
        </p:nvSpPr>
        <p:spPr>
          <a:xfrm>
            <a:off x="1412774" y="389466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4A5F61-27F1-D342-BC4F-0CA63F0DEF65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1875286" y="3640667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F67562-E512-4645-AF88-75BBD0450595}"/>
              </a:ext>
            </a:extLst>
          </p:cNvPr>
          <p:cNvSpPr txBox="1"/>
          <p:nvPr/>
        </p:nvSpPr>
        <p:spPr>
          <a:xfrm>
            <a:off x="3931856" y="901255"/>
            <a:ext cx="4963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tree has a left right imbalance.</a:t>
            </a:r>
          </a:p>
          <a:p>
            <a:endParaRPr lang="en-US" sz="1200" dirty="0"/>
          </a:p>
          <a:p>
            <a:r>
              <a:rPr lang="en-US" sz="1200" dirty="0"/>
              <a:t>The imbalance is at the root, and the item that caused it is a descendent of the right child of a left child.</a:t>
            </a:r>
          </a:p>
          <a:p>
            <a:endParaRPr lang="en-US" sz="1200" dirty="0"/>
          </a:p>
          <a:p>
            <a:r>
              <a:rPr lang="en-US" sz="1200" dirty="0"/>
              <a:t>So we rotate left, then right</a:t>
            </a:r>
          </a:p>
          <a:p>
            <a:r>
              <a:rPr lang="en-US" sz="1200" dirty="0"/>
              <a:t>Start with a left rotation at 2.</a:t>
            </a:r>
          </a:p>
          <a:p>
            <a:endParaRPr lang="en-US" sz="1200" dirty="0"/>
          </a:p>
          <a:p>
            <a:r>
              <a:rPr lang="en-US" sz="1200" dirty="0"/>
              <a:t>4 becomes two’s parent.</a:t>
            </a:r>
          </a:p>
          <a:p>
            <a:endParaRPr lang="en-US" sz="1200" dirty="0"/>
          </a:p>
          <a:p>
            <a:r>
              <a:rPr lang="en-US" sz="1200" dirty="0"/>
              <a:t>Rotate Left Algorithm:</a:t>
            </a:r>
          </a:p>
          <a:p>
            <a:endParaRPr lang="en-US" sz="1200" dirty="0"/>
          </a:p>
          <a:p>
            <a:r>
              <a:rPr lang="en-US" sz="1200" dirty="0" err="1"/>
              <a:t>rotateLeft</a:t>
            </a:r>
            <a:r>
              <a:rPr lang="en-US" sz="1200" dirty="0"/>
              <a:t>(node)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grandchild = node-&gt;right-&gt;left; </a:t>
            </a:r>
          </a:p>
          <a:p>
            <a:r>
              <a:rPr lang="en-US" sz="1200" dirty="0" err="1"/>
              <a:t>newParent</a:t>
            </a:r>
            <a:r>
              <a:rPr lang="en-US" sz="1200" dirty="0"/>
              <a:t> = node-&gt;right; </a:t>
            </a:r>
          </a:p>
          <a:p>
            <a:r>
              <a:rPr lang="en-US" sz="1200" dirty="0" err="1"/>
              <a:t>newParent</a:t>
            </a:r>
            <a:r>
              <a:rPr lang="en-US" sz="1200" dirty="0"/>
              <a:t>-&gt;left = node;  </a:t>
            </a:r>
          </a:p>
          <a:p>
            <a:r>
              <a:rPr lang="en-US" sz="1200" dirty="0"/>
              <a:t>node-&gt;right = grandchild;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newParent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2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Implement Rotations?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1284DF-34B7-DC48-9595-689F392B5D55}"/>
              </a:ext>
            </a:extLst>
          </p:cNvPr>
          <p:cNvGrpSpPr/>
          <p:nvPr/>
        </p:nvGrpSpPr>
        <p:grpSpPr>
          <a:xfrm>
            <a:off x="417689" y="1326878"/>
            <a:ext cx="1738490" cy="1857023"/>
            <a:chOff x="815457" y="1840089"/>
            <a:chExt cx="2661522" cy="256257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A0D811-2989-9F47-B819-4EE3BDC07684}"/>
                </a:ext>
              </a:extLst>
            </p:cNvPr>
            <p:cNvSpPr/>
            <p:nvPr/>
          </p:nvSpPr>
          <p:spPr>
            <a:xfrm>
              <a:off x="2212622" y="1840089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367CBD-5441-B347-A6BF-00B77A3544B8}"/>
                </a:ext>
              </a:extLst>
            </p:cNvPr>
            <p:cNvSpPr/>
            <p:nvPr/>
          </p:nvSpPr>
          <p:spPr>
            <a:xfrm>
              <a:off x="2935112" y="2540000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320BED-7EBC-484B-A78B-F08F7A9580F1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2675134" y="2273694"/>
              <a:ext cx="339333" cy="34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22381E-332E-BE4D-953A-AABFC4C42E03}"/>
                </a:ext>
              </a:extLst>
            </p:cNvPr>
            <p:cNvSpPr/>
            <p:nvPr/>
          </p:nvSpPr>
          <p:spPr>
            <a:xfrm>
              <a:off x="1475856" y="2540000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9C8B1C-07DE-F840-BA10-F2A626AB9268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1938368" y="2286000"/>
              <a:ext cx="389799" cy="32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E6D94-E55E-EE41-B5A5-985BCB0625E9}"/>
                </a:ext>
              </a:extLst>
            </p:cNvPr>
            <p:cNvSpPr/>
            <p:nvPr/>
          </p:nvSpPr>
          <p:spPr>
            <a:xfrm>
              <a:off x="815457" y="3189112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BA6BFB-70B0-EC47-A164-0DDFDFBAFDF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277969" y="2935112"/>
              <a:ext cx="389799" cy="32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7782EE-47DC-C645-91FD-F631D6B84EE7}"/>
                </a:ext>
              </a:extLst>
            </p:cNvPr>
            <p:cNvSpPr/>
            <p:nvPr/>
          </p:nvSpPr>
          <p:spPr>
            <a:xfrm>
              <a:off x="2160495" y="3201418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253ACF-FE59-E743-B25C-5CEF773FD7EA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1900517" y="2935112"/>
              <a:ext cx="339333" cy="34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14F6A4-AB06-9A4E-A621-38641C6799DD}"/>
                </a:ext>
              </a:extLst>
            </p:cNvPr>
            <p:cNvSpPr/>
            <p:nvPr/>
          </p:nvSpPr>
          <p:spPr>
            <a:xfrm>
              <a:off x="1412774" y="3894667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4A5F61-27F1-D342-BC4F-0CA63F0DEF65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1875286" y="3640667"/>
              <a:ext cx="389799" cy="32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67562-E512-4645-AF88-75BBD0450595}"/>
              </a:ext>
            </a:extLst>
          </p:cNvPr>
          <p:cNvSpPr txBox="1"/>
          <p:nvPr/>
        </p:nvSpPr>
        <p:spPr>
          <a:xfrm>
            <a:off x="2415395" y="986256"/>
            <a:ext cx="6591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Rotate Left Algorithm:</a:t>
            </a:r>
          </a:p>
          <a:p>
            <a:endParaRPr lang="en-US" sz="1000" dirty="0"/>
          </a:p>
          <a:p>
            <a:r>
              <a:rPr lang="en-US" sz="1000" dirty="0" err="1"/>
              <a:t>rotateLeft</a:t>
            </a:r>
            <a:r>
              <a:rPr lang="en-US" sz="1000" dirty="0"/>
              <a:t>(node)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grandchild = node-&gt;right-&gt;left;  //save reference to 3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 = node-&gt;right; //save reference to 4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-&gt;left = node;  </a:t>
            </a:r>
          </a:p>
          <a:p>
            <a:r>
              <a:rPr lang="en-US" sz="1000" dirty="0"/>
              <a:t>node-&gt;right = grandchild;</a:t>
            </a:r>
          </a:p>
          <a:p>
            <a:r>
              <a:rPr lang="en-US" sz="1000" dirty="0"/>
              <a:t>return </a:t>
            </a:r>
            <a:r>
              <a:rPr lang="en-US" sz="1000" dirty="0" err="1"/>
              <a:t>newParent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Using the algorithm:</a:t>
            </a:r>
          </a:p>
          <a:p>
            <a:r>
              <a:rPr lang="en-US" sz="1000" dirty="0"/>
              <a:t>root-&gt;left = </a:t>
            </a:r>
            <a:r>
              <a:rPr lang="en-US" sz="1000" dirty="0" err="1"/>
              <a:t>rotateLeft</a:t>
            </a:r>
            <a:r>
              <a:rPr lang="en-US" sz="1000" dirty="0"/>
              <a:t>(root-&gt;left)</a:t>
            </a:r>
          </a:p>
          <a:p>
            <a:r>
              <a:rPr lang="en-US" sz="1000" dirty="0"/>
              <a:t>//pass node two into the method, and what’s returned is a reference to the newly connected 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0A49DD-C756-9646-B2B7-3AF74AC2A218}"/>
              </a:ext>
            </a:extLst>
          </p:cNvPr>
          <p:cNvSpPr/>
          <p:nvPr/>
        </p:nvSpPr>
        <p:spPr>
          <a:xfrm>
            <a:off x="1720616" y="375500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92B71-4576-F241-B3DE-6D23337FA651}"/>
              </a:ext>
            </a:extLst>
          </p:cNvPr>
          <p:cNvSpPr txBox="1"/>
          <p:nvPr/>
        </p:nvSpPr>
        <p:spPr>
          <a:xfrm>
            <a:off x="2449425" y="38013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grandchild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C232E4-D529-3842-8346-C69A5E380608}"/>
              </a:ext>
            </a:extLst>
          </p:cNvPr>
          <p:cNvSpPr/>
          <p:nvPr/>
        </p:nvSpPr>
        <p:spPr>
          <a:xfrm>
            <a:off x="1683761" y="438523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AD8558-BE94-844D-A3DA-5346F9619873}"/>
              </a:ext>
            </a:extLst>
          </p:cNvPr>
          <p:cNvSpPr txBox="1"/>
          <p:nvPr/>
        </p:nvSpPr>
        <p:spPr>
          <a:xfrm>
            <a:off x="2449425" y="43852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1D66B1-F184-134E-AE46-D6ABF91D5F39}"/>
              </a:ext>
            </a:extLst>
          </p:cNvPr>
          <p:cNvSpPr/>
          <p:nvPr/>
        </p:nvSpPr>
        <p:spPr>
          <a:xfrm>
            <a:off x="1712315" y="312477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15A16-014B-694B-A547-855685B053C9}"/>
              </a:ext>
            </a:extLst>
          </p:cNvPr>
          <p:cNvSpPr txBox="1"/>
          <p:nvPr/>
        </p:nvSpPr>
        <p:spPr>
          <a:xfrm>
            <a:off x="2483929" y="31839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428A47-BA8B-0F4E-82AE-C73642FB6959}"/>
              </a:ext>
            </a:extLst>
          </p:cNvPr>
          <p:cNvSpPr/>
          <p:nvPr/>
        </p:nvSpPr>
        <p:spPr>
          <a:xfrm>
            <a:off x="4805138" y="320866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566E3-B034-1246-8305-98865FDA8940}"/>
              </a:ext>
            </a:extLst>
          </p:cNvPr>
          <p:cNvCxnSpPr>
            <a:stCxn id="31" idx="3"/>
          </p:cNvCxnSpPr>
          <p:nvPr/>
        </p:nvCxnSpPr>
        <p:spPr>
          <a:xfrm flipH="1">
            <a:off x="4572000" y="3642271"/>
            <a:ext cx="312493" cy="28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F69C697-AD88-6D4A-BBE3-9BD813BB1874}"/>
              </a:ext>
            </a:extLst>
          </p:cNvPr>
          <p:cNvSpPr/>
          <p:nvPr/>
        </p:nvSpPr>
        <p:spPr>
          <a:xfrm>
            <a:off x="4186379" y="387933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0D99A-9D03-0C43-8184-55F9ADA1DC6F}"/>
              </a:ext>
            </a:extLst>
          </p:cNvPr>
          <p:cNvSpPr txBox="1"/>
          <p:nvPr/>
        </p:nvSpPr>
        <p:spPr>
          <a:xfrm>
            <a:off x="5576711" y="329410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r>
              <a:rPr lang="en-US" dirty="0"/>
              <a:t>-&gt;left = node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777C48-BEDC-F04E-B948-827D7A78E16A}"/>
              </a:ext>
            </a:extLst>
          </p:cNvPr>
          <p:cNvSpPr/>
          <p:nvPr/>
        </p:nvSpPr>
        <p:spPr>
          <a:xfrm>
            <a:off x="4805138" y="456990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94EA33-7795-8E43-8F90-0E65A649D523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4648891" y="4312943"/>
            <a:ext cx="235602" cy="3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953634-863B-334C-8AC6-73716B2FB520}"/>
              </a:ext>
            </a:extLst>
          </p:cNvPr>
          <p:cNvSpPr txBox="1"/>
          <p:nvPr/>
        </p:nvSpPr>
        <p:spPr>
          <a:xfrm>
            <a:off x="5576711" y="442203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node-&gt;right = grandchild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1AC6A5-C6C7-6845-993C-702C97DF70E6}"/>
              </a:ext>
            </a:extLst>
          </p:cNvPr>
          <p:cNvGrpSpPr/>
          <p:nvPr/>
        </p:nvGrpSpPr>
        <p:grpSpPr>
          <a:xfrm>
            <a:off x="86854" y="1304581"/>
            <a:ext cx="2232296" cy="1823156"/>
            <a:chOff x="6108789" y="1106066"/>
            <a:chExt cx="2232296" cy="18231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1D25FE-D774-E14F-A3EF-AA51A5203939}"/>
                </a:ext>
              </a:extLst>
            </p:cNvPr>
            <p:cNvSpPr/>
            <p:nvPr/>
          </p:nvSpPr>
          <p:spPr>
            <a:xfrm>
              <a:off x="7515215" y="1106066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24297-4690-0D48-BEAE-C3AFFA28B530}"/>
                </a:ext>
              </a:extLst>
            </p:cNvPr>
            <p:cNvSpPr/>
            <p:nvPr/>
          </p:nvSpPr>
          <p:spPr>
            <a:xfrm>
              <a:off x="7987141" y="161327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7BA2A8-166F-6849-9446-A5EF2538638B}"/>
                </a:ext>
              </a:extLst>
            </p:cNvPr>
            <p:cNvCxnSpPr>
              <a:stCxn id="42" idx="5"/>
              <a:endCxn id="43" idx="1"/>
            </p:cNvCxnSpPr>
            <p:nvPr/>
          </p:nvCxnSpPr>
          <p:spPr>
            <a:xfrm>
              <a:off x="7817325" y="1420286"/>
              <a:ext cx="221650" cy="246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E9415D-C1D5-AF4E-AFE5-62DAE48EF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074" y="1429204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34FB2B-9826-DE4A-A3F8-C7A881D138A2}"/>
                </a:ext>
              </a:extLst>
            </p:cNvPr>
            <p:cNvSpPr/>
            <p:nvPr/>
          </p:nvSpPr>
          <p:spPr>
            <a:xfrm>
              <a:off x="6602595" y="2083662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18FFED-F924-7147-BFEE-05067418E7D9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flipH="1">
              <a:off x="6904705" y="1899596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C4BBBB9-B23C-BD4F-B15F-5C5BE3A0720E}"/>
                </a:ext>
              </a:extLst>
            </p:cNvPr>
            <p:cNvSpPr/>
            <p:nvPr/>
          </p:nvSpPr>
          <p:spPr>
            <a:xfrm>
              <a:off x="7097172" y="1619781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6FBBA2-E10E-864C-8F10-7C426DA5C85A}"/>
                </a:ext>
              </a:extLst>
            </p:cNvPr>
            <p:cNvSpPr/>
            <p:nvPr/>
          </p:nvSpPr>
          <p:spPr>
            <a:xfrm>
              <a:off x="7015337" y="256109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F30115-5F94-5640-B2DC-5CB9A621E2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6890668" y="2415145"/>
              <a:ext cx="176503" cy="199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19438A-1E44-EE4A-85E8-0431C7E4B5F2}"/>
                </a:ext>
              </a:extLst>
            </p:cNvPr>
            <p:cNvSpPr/>
            <p:nvPr/>
          </p:nvSpPr>
          <p:spPr>
            <a:xfrm>
              <a:off x="6108789" y="2535509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73D477C-E01B-AE42-B4D8-55691641429E}"/>
                </a:ext>
              </a:extLst>
            </p:cNvPr>
            <p:cNvCxnSpPr>
              <a:cxnSpLocks/>
              <a:endCxn id="57" idx="7"/>
            </p:cNvCxnSpPr>
            <p:nvPr/>
          </p:nvCxnSpPr>
          <p:spPr>
            <a:xfrm flipH="1">
              <a:off x="6410899" y="2351443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8308C43-F6D5-7349-920E-E5AABDAFCA93}"/>
              </a:ext>
            </a:extLst>
          </p:cNvPr>
          <p:cNvSpPr/>
          <p:nvPr/>
        </p:nvSpPr>
        <p:spPr>
          <a:xfrm rot="19056190">
            <a:off x="-34308" y="2430334"/>
            <a:ext cx="1177069" cy="497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340401-BEB4-0946-A6BB-94156E783B86}"/>
              </a:ext>
            </a:extLst>
          </p:cNvPr>
          <p:cNvSpPr txBox="1"/>
          <p:nvPr/>
        </p:nvSpPr>
        <p:spPr>
          <a:xfrm>
            <a:off x="104940" y="3321170"/>
            <a:ext cx="1463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4411"/>
                </a:solidFill>
              </a:rPr>
              <a:t>2’s left reference never changed</a:t>
            </a:r>
          </a:p>
        </p:txBody>
      </p:sp>
    </p:spTree>
    <p:extLst>
      <p:ext uri="{BB962C8B-B14F-4D97-AF65-F5344CB8AC3E}">
        <p14:creationId xmlns:p14="http://schemas.microsoft.com/office/powerpoint/2010/main" val="38433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4" grpId="0" animBg="1"/>
      <p:bldP spid="25" grpId="0"/>
      <p:bldP spid="26" grpId="0" animBg="1"/>
      <p:bldP spid="27" grpId="0"/>
      <p:bldP spid="31" grpId="0" animBg="1"/>
      <p:bldP spid="31" grpId="1" animBg="1"/>
      <p:bldP spid="31" grpId="2" animBg="1"/>
      <p:bldP spid="34" grpId="0" animBg="1"/>
      <p:bldP spid="34" grpId="1" animBg="1"/>
      <p:bldP spid="34" grpId="2" animBg="1"/>
      <p:bldP spid="35" grpId="0"/>
      <p:bldP spid="35" grpId="1"/>
      <p:bldP spid="35" grpId="2"/>
      <p:bldP spid="36" grpId="0" animBg="1"/>
      <p:bldP spid="40" grpId="0"/>
      <p:bldP spid="60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Implement Rotations?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67562-E512-4645-AF88-75BBD0450595}"/>
              </a:ext>
            </a:extLst>
          </p:cNvPr>
          <p:cNvSpPr txBox="1"/>
          <p:nvPr/>
        </p:nvSpPr>
        <p:spPr>
          <a:xfrm>
            <a:off x="2811848" y="1134710"/>
            <a:ext cx="39724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Rotate Right Algorithm</a:t>
            </a:r>
          </a:p>
          <a:p>
            <a:endParaRPr lang="en-US" sz="1000" dirty="0"/>
          </a:p>
          <a:p>
            <a:r>
              <a:rPr lang="en-US" sz="1000" dirty="0" err="1"/>
              <a:t>rotateRight</a:t>
            </a:r>
            <a:r>
              <a:rPr lang="en-US" sz="1000" dirty="0"/>
              <a:t>(node)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grandchild = node-&gt;left-&gt;right;  //null in this case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 = node-&gt;left; //save reference to 4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-&gt;right = node;  </a:t>
            </a:r>
          </a:p>
          <a:p>
            <a:r>
              <a:rPr lang="en-US" sz="1000" dirty="0"/>
              <a:t>node-&gt;left = grandchild;</a:t>
            </a:r>
          </a:p>
          <a:p>
            <a:r>
              <a:rPr lang="en-US" sz="1000" dirty="0"/>
              <a:t>return </a:t>
            </a:r>
            <a:r>
              <a:rPr lang="en-US" sz="1000" dirty="0" err="1"/>
              <a:t>newParent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Using the algorithm:</a:t>
            </a:r>
          </a:p>
          <a:p>
            <a:r>
              <a:rPr lang="en-US" sz="1000" dirty="0"/>
              <a:t>root = </a:t>
            </a:r>
            <a:r>
              <a:rPr lang="en-US" sz="1000" dirty="0" err="1"/>
              <a:t>rotateRight</a:t>
            </a:r>
            <a:r>
              <a:rPr lang="en-US" sz="1000" dirty="0"/>
              <a:t>(root);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1AC6A5-C6C7-6845-993C-702C97DF70E6}"/>
              </a:ext>
            </a:extLst>
          </p:cNvPr>
          <p:cNvGrpSpPr/>
          <p:nvPr/>
        </p:nvGrpSpPr>
        <p:grpSpPr>
          <a:xfrm>
            <a:off x="183099" y="1617494"/>
            <a:ext cx="2232296" cy="1823156"/>
            <a:chOff x="6108789" y="1106066"/>
            <a:chExt cx="2232296" cy="18231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1D25FE-D774-E14F-A3EF-AA51A5203939}"/>
                </a:ext>
              </a:extLst>
            </p:cNvPr>
            <p:cNvSpPr/>
            <p:nvPr/>
          </p:nvSpPr>
          <p:spPr>
            <a:xfrm>
              <a:off x="7515215" y="1106066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24297-4690-0D48-BEAE-C3AFFA28B530}"/>
                </a:ext>
              </a:extLst>
            </p:cNvPr>
            <p:cNvSpPr/>
            <p:nvPr/>
          </p:nvSpPr>
          <p:spPr>
            <a:xfrm>
              <a:off x="7987141" y="161327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7BA2A8-166F-6849-9446-A5EF2538638B}"/>
                </a:ext>
              </a:extLst>
            </p:cNvPr>
            <p:cNvCxnSpPr>
              <a:stCxn id="42" idx="5"/>
              <a:endCxn id="43" idx="1"/>
            </p:cNvCxnSpPr>
            <p:nvPr/>
          </p:nvCxnSpPr>
          <p:spPr>
            <a:xfrm>
              <a:off x="7817325" y="1420286"/>
              <a:ext cx="221650" cy="246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E9415D-C1D5-AF4E-AFE5-62DAE48EF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074" y="1429204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34FB2B-9826-DE4A-A3F8-C7A881D138A2}"/>
                </a:ext>
              </a:extLst>
            </p:cNvPr>
            <p:cNvSpPr/>
            <p:nvPr/>
          </p:nvSpPr>
          <p:spPr>
            <a:xfrm>
              <a:off x="6602595" y="2083662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18FFED-F924-7147-BFEE-05067418E7D9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flipH="1">
              <a:off x="6904705" y="1899596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C4BBBB9-B23C-BD4F-B15F-5C5BE3A0720E}"/>
                </a:ext>
              </a:extLst>
            </p:cNvPr>
            <p:cNvSpPr/>
            <p:nvPr/>
          </p:nvSpPr>
          <p:spPr>
            <a:xfrm>
              <a:off x="7097172" y="1619781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6FBBA2-E10E-864C-8F10-7C426DA5C85A}"/>
                </a:ext>
              </a:extLst>
            </p:cNvPr>
            <p:cNvSpPr/>
            <p:nvPr/>
          </p:nvSpPr>
          <p:spPr>
            <a:xfrm>
              <a:off x="7015337" y="256109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F30115-5F94-5640-B2DC-5CB9A621E2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6890668" y="2415145"/>
              <a:ext cx="176503" cy="199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19438A-1E44-EE4A-85E8-0431C7E4B5F2}"/>
                </a:ext>
              </a:extLst>
            </p:cNvPr>
            <p:cNvSpPr/>
            <p:nvPr/>
          </p:nvSpPr>
          <p:spPr>
            <a:xfrm>
              <a:off x="6108789" y="2535509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73D477C-E01B-AE42-B4D8-55691641429E}"/>
                </a:ext>
              </a:extLst>
            </p:cNvPr>
            <p:cNvCxnSpPr>
              <a:cxnSpLocks/>
              <a:endCxn id="57" idx="7"/>
            </p:cNvCxnSpPr>
            <p:nvPr/>
          </p:nvCxnSpPr>
          <p:spPr>
            <a:xfrm flipH="1">
              <a:off x="6410899" y="2351443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91E49708-BBAD-E54F-A6BB-C2310FF4F935}"/>
              </a:ext>
            </a:extLst>
          </p:cNvPr>
          <p:cNvSpPr/>
          <p:nvPr/>
        </p:nvSpPr>
        <p:spPr>
          <a:xfrm>
            <a:off x="2150140" y="328536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A6BF59-267B-5243-BEF4-01097D4C6A31}"/>
              </a:ext>
            </a:extLst>
          </p:cNvPr>
          <p:cNvSpPr txBox="1"/>
          <p:nvPr/>
        </p:nvSpPr>
        <p:spPr>
          <a:xfrm>
            <a:off x="2878949" y="33316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3BE819-BEFB-2947-9380-C0DD2E5FDD81}"/>
              </a:ext>
            </a:extLst>
          </p:cNvPr>
          <p:cNvSpPr/>
          <p:nvPr/>
        </p:nvSpPr>
        <p:spPr>
          <a:xfrm>
            <a:off x="2113285" y="391559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2BCEA0-A9BB-1946-B3B4-856D28CDFA1D}"/>
              </a:ext>
            </a:extLst>
          </p:cNvPr>
          <p:cNvSpPr txBox="1"/>
          <p:nvPr/>
        </p:nvSpPr>
        <p:spPr>
          <a:xfrm>
            <a:off x="2878949" y="39155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6D160A-CDC8-0041-BE6A-3B504E59AFB8}"/>
              </a:ext>
            </a:extLst>
          </p:cNvPr>
          <p:cNvSpPr/>
          <p:nvPr/>
        </p:nvSpPr>
        <p:spPr>
          <a:xfrm>
            <a:off x="4570201" y="328372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C241B3-3A63-3846-A944-71B5ADA813E3}"/>
              </a:ext>
            </a:extLst>
          </p:cNvPr>
          <p:cNvSpPr/>
          <p:nvPr/>
        </p:nvSpPr>
        <p:spPr>
          <a:xfrm>
            <a:off x="5188960" y="397428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3596C5-3ECE-2E4A-9AE5-3239E03B11CD}"/>
              </a:ext>
            </a:extLst>
          </p:cNvPr>
          <p:cNvCxnSpPr>
            <a:cxnSpLocks/>
            <a:stCxn id="56" idx="1"/>
            <a:endCxn id="55" idx="5"/>
          </p:cNvCxnSpPr>
          <p:nvPr/>
        </p:nvCxnSpPr>
        <p:spPr>
          <a:xfrm flipH="1" flipV="1">
            <a:off x="5032713" y="3717325"/>
            <a:ext cx="235602" cy="3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54CACF-73B2-7A43-B7E5-BB6A5160F13A}"/>
              </a:ext>
            </a:extLst>
          </p:cNvPr>
          <p:cNvSpPr txBox="1"/>
          <p:nvPr/>
        </p:nvSpPr>
        <p:spPr>
          <a:xfrm>
            <a:off x="5960533" y="38264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r>
              <a:rPr lang="en-US" dirty="0"/>
              <a:t>-&gt;right = node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7B212E-8646-704E-A9DA-C73EEF9D963F}"/>
              </a:ext>
            </a:extLst>
          </p:cNvPr>
          <p:cNvSpPr/>
          <p:nvPr/>
        </p:nvSpPr>
        <p:spPr>
          <a:xfrm>
            <a:off x="7961646" y="1897124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923D1D6-6BB2-D64A-9AB8-C1B55B467E84}"/>
              </a:ext>
            </a:extLst>
          </p:cNvPr>
          <p:cNvSpPr/>
          <p:nvPr/>
        </p:nvSpPr>
        <p:spPr>
          <a:xfrm>
            <a:off x="8363410" y="2395364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B48AEA-6444-0241-896D-19A81D61EA65}"/>
              </a:ext>
            </a:extLst>
          </p:cNvPr>
          <p:cNvCxnSpPr>
            <a:stCxn id="65" idx="5"/>
            <a:endCxn id="66" idx="1"/>
          </p:cNvCxnSpPr>
          <p:nvPr/>
        </p:nvCxnSpPr>
        <p:spPr>
          <a:xfrm>
            <a:off x="8263756" y="2211344"/>
            <a:ext cx="151488" cy="23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9FCDA9-00ED-D148-ABF7-E0A8B6041F87}"/>
              </a:ext>
            </a:extLst>
          </p:cNvPr>
          <p:cNvCxnSpPr>
            <a:cxnSpLocks/>
            <a:stCxn id="65" idx="1"/>
            <a:endCxn id="71" idx="5"/>
          </p:cNvCxnSpPr>
          <p:nvPr/>
        </p:nvCxnSpPr>
        <p:spPr>
          <a:xfrm flipH="1" flipV="1">
            <a:off x="7808370" y="1647654"/>
            <a:ext cx="205110" cy="30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F16B04C-9629-AE4B-83FE-9E754E9C5D46}"/>
              </a:ext>
            </a:extLst>
          </p:cNvPr>
          <p:cNvSpPr/>
          <p:nvPr/>
        </p:nvSpPr>
        <p:spPr>
          <a:xfrm>
            <a:off x="6999040" y="1816988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886FB8-071A-6B47-BA18-FE58296AF6BF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7301150" y="1632922"/>
            <a:ext cx="254614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226C5C4-9E95-FA40-8359-7BCAD74FF809}"/>
              </a:ext>
            </a:extLst>
          </p:cNvPr>
          <p:cNvSpPr/>
          <p:nvPr/>
        </p:nvSpPr>
        <p:spPr>
          <a:xfrm>
            <a:off x="7506260" y="1333434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26DDE0-E107-A941-8130-FED6D4299085}"/>
              </a:ext>
            </a:extLst>
          </p:cNvPr>
          <p:cNvSpPr/>
          <p:nvPr/>
        </p:nvSpPr>
        <p:spPr>
          <a:xfrm>
            <a:off x="7411782" y="2294416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E0E85-D921-5D49-8074-729DDF888A9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287113" y="2148471"/>
            <a:ext cx="176503" cy="19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A5E8C2F-515B-BC4D-9719-82847854EA62}"/>
              </a:ext>
            </a:extLst>
          </p:cNvPr>
          <p:cNvSpPr/>
          <p:nvPr/>
        </p:nvSpPr>
        <p:spPr>
          <a:xfrm>
            <a:off x="6505234" y="2268835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3835E9-0612-FA42-8263-3A6E10B35B40}"/>
              </a:ext>
            </a:extLst>
          </p:cNvPr>
          <p:cNvCxnSpPr>
            <a:cxnSpLocks/>
            <a:endCxn id="74" idx="7"/>
          </p:cNvCxnSpPr>
          <p:nvPr/>
        </p:nvCxnSpPr>
        <p:spPr>
          <a:xfrm flipH="1">
            <a:off x="6807344" y="2084769"/>
            <a:ext cx="254614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F3F331C-94F8-5543-AADF-485B37C92805}"/>
              </a:ext>
            </a:extLst>
          </p:cNvPr>
          <p:cNvSpPr/>
          <p:nvPr/>
        </p:nvSpPr>
        <p:spPr>
          <a:xfrm rot="19056190">
            <a:off x="6398739" y="1889160"/>
            <a:ext cx="1389669" cy="117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F84C6E3-84F5-C54E-A1D4-FEC0F816B51E}"/>
              </a:ext>
            </a:extLst>
          </p:cNvPr>
          <p:cNvSpPr/>
          <p:nvPr/>
        </p:nvSpPr>
        <p:spPr>
          <a:xfrm rot="2896096">
            <a:off x="7774235" y="2090880"/>
            <a:ext cx="1177069" cy="497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B9053-0BB8-B64B-8929-9436AE729E5E}"/>
              </a:ext>
            </a:extLst>
          </p:cNvPr>
          <p:cNvSpPr txBox="1"/>
          <p:nvPr/>
        </p:nvSpPr>
        <p:spPr>
          <a:xfrm>
            <a:off x="6877114" y="3118422"/>
            <a:ext cx="2063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4411"/>
                </a:solidFill>
              </a:rPr>
              <a:t>4’s left reference  and 6’s right reference never changed</a:t>
            </a:r>
          </a:p>
        </p:txBody>
      </p:sp>
    </p:spTree>
    <p:extLst>
      <p:ext uri="{BB962C8B-B14F-4D97-AF65-F5344CB8AC3E}">
        <p14:creationId xmlns:p14="http://schemas.microsoft.com/office/powerpoint/2010/main" val="28911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/>
      <p:bldP spid="53" grpId="0" animBg="1"/>
      <p:bldP spid="54" grpId="0"/>
      <p:bldP spid="55" grpId="0" animBg="1"/>
      <p:bldP spid="56" grpId="0" animBg="1"/>
      <p:bldP spid="63" grpId="0"/>
      <p:bldP spid="65" grpId="0" animBg="1"/>
      <p:bldP spid="66" grpId="0" animBg="1"/>
      <p:bldP spid="69" grpId="0" animBg="1"/>
      <p:bldP spid="71" grpId="0" animBg="1"/>
      <p:bldP spid="72" grpId="0" animBg="1"/>
      <p:bldP spid="74" grpId="0" animBg="1"/>
      <p:bldP spid="76" grpId="0" animBg="1"/>
      <p:bldP spid="77" grpId="0" animBg="1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0D811-2989-9F47-B819-4EE3BDC07684}"/>
              </a:ext>
            </a:extLst>
          </p:cNvPr>
          <p:cNvSpPr/>
          <p:nvPr/>
        </p:nvSpPr>
        <p:spPr>
          <a:xfrm>
            <a:off x="1724350" y="114790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67CBD-5441-B347-A6BF-00B77A3544B8}"/>
              </a:ext>
            </a:extLst>
          </p:cNvPr>
          <p:cNvSpPr/>
          <p:nvPr/>
        </p:nvSpPr>
        <p:spPr>
          <a:xfrm>
            <a:off x="2446840" y="184781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20BED-7EBC-484B-A78B-F08F7A9580F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186862" y="1581513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22381E-332E-BE4D-953A-AABFC4C42E03}"/>
              </a:ext>
            </a:extLst>
          </p:cNvPr>
          <p:cNvSpPr/>
          <p:nvPr/>
        </p:nvSpPr>
        <p:spPr>
          <a:xfrm>
            <a:off x="987584" y="184781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C8B1C-07DE-F840-BA10-F2A626AB926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450096" y="1593819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61E6D94-E55E-EE41-B5A5-985BCB0625E9}"/>
              </a:ext>
            </a:extLst>
          </p:cNvPr>
          <p:cNvSpPr/>
          <p:nvPr/>
        </p:nvSpPr>
        <p:spPr>
          <a:xfrm>
            <a:off x="327185" y="2496931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A6BFB-70B0-EC47-A164-0DDFDFBAFDFA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789697" y="2242931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7782EE-47DC-C645-91FD-F631D6B84EE7}"/>
              </a:ext>
            </a:extLst>
          </p:cNvPr>
          <p:cNvSpPr/>
          <p:nvPr/>
        </p:nvSpPr>
        <p:spPr>
          <a:xfrm>
            <a:off x="1672223" y="250923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53ACF-FE59-E743-B25C-5CEF773FD7EA}"/>
              </a:ext>
            </a:extLst>
          </p:cNvPr>
          <p:cNvCxnSpPr>
            <a:endCxn id="18" idx="1"/>
          </p:cNvCxnSpPr>
          <p:nvPr/>
        </p:nvCxnSpPr>
        <p:spPr>
          <a:xfrm>
            <a:off x="1412245" y="2242931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950F95-B9F8-6545-B144-FF92F766537B}"/>
              </a:ext>
            </a:extLst>
          </p:cNvPr>
          <p:cNvSpPr txBox="1"/>
          <p:nvPr/>
        </p:nvSpPr>
        <p:spPr>
          <a:xfrm>
            <a:off x="4225771" y="1290198"/>
            <a:ext cx="41644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key, 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struct </a:t>
            </a:r>
            <a:r>
              <a:rPr lang="en-US" dirty="0" err="1"/>
              <a:t>TreeNode</a:t>
            </a:r>
            <a:endParaRPr lang="en-US" dirty="0"/>
          </a:p>
          <a:p>
            <a:r>
              <a:rPr lang="en-US" dirty="0"/>
              <a:t>{	key </a:t>
            </a:r>
            <a:r>
              <a:rPr lang="en-US" dirty="0" err="1"/>
              <a:t>theKey</a:t>
            </a:r>
            <a:r>
              <a:rPr lang="en-US" dirty="0"/>
              <a:t>;</a:t>
            </a:r>
          </a:p>
          <a:p>
            <a:r>
              <a:rPr lang="en-US" dirty="0"/>
              <a:t>               T data;</a:t>
            </a:r>
          </a:p>
          <a:p>
            <a:r>
              <a:rPr lang="en-US" dirty="0"/>
              <a:t>	</a:t>
            </a:r>
            <a:r>
              <a:rPr lang="en-US" dirty="0" err="1"/>
              <a:t>TreeNode</a:t>
            </a:r>
            <a:r>
              <a:rPr lang="en-US" dirty="0"/>
              <a:t> *left;</a:t>
            </a:r>
          </a:p>
          <a:p>
            <a:r>
              <a:rPr lang="en-US" dirty="0"/>
              <a:t>               </a:t>
            </a:r>
            <a:r>
              <a:rPr lang="en-US" dirty="0" err="1"/>
              <a:t>TreeNode</a:t>
            </a:r>
            <a:r>
              <a:rPr lang="en-US" dirty="0"/>
              <a:t> *right;</a:t>
            </a:r>
          </a:p>
          <a:p>
            <a:r>
              <a:rPr lang="en-US" dirty="0"/>
              <a:t>	 </a:t>
            </a:r>
            <a:r>
              <a:rPr lang="en-US" dirty="0" err="1"/>
              <a:t>int</a:t>
            </a:r>
            <a:r>
              <a:rPr lang="en-US" dirty="0"/>
              <a:t> balance;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5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0D811-2989-9F47-B819-4EE3BDC07684}"/>
              </a:ext>
            </a:extLst>
          </p:cNvPr>
          <p:cNvSpPr/>
          <p:nvPr/>
        </p:nvSpPr>
        <p:spPr>
          <a:xfrm>
            <a:off x="1724350" y="114790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67CBD-5441-B347-A6BF-00B77A3544B8}"/>
              </a:ext>
            </a:extLst>
          </p:cNvPr>
          <p:cNvSpPr/>
          <p:nvPr/>
        </p:nvSpPr>
        <p:spPr>
          <a:xfrm>
            <a:off x="2446840" y="184781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20BED-7EBC-484B-A78B-F08F7A9580F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186862" y="1581513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22381E-332E-BE4D-953A-AABFC4C42E03}"/>
              </a:ext>
            </a:extLst>
          </p:cNvPr>
          <p:cNvSpPr/>
          <p:nvPr/>
        </p:nvSpPr>
        <p:spPr>
          <a:xfrm>
            <a:off x="987584" y="184781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C8B1C-07DE-F840-BA10-F2A626AB926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450096" y="1593819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61E6D94-E55E-EE41-B5A5-985BCB0625E9}"/>
              </a:ext>
            </a:extLst>
          </p:cNvPr>
          <p:cNvSpPr/>
          <p:nvPr/>
        </p:nvSpPr>
        <p:spPr>
          <a:xfrm>
            <a:off x="327185" y="2496931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A6BFB-70B0-EC47-A164-0DDFDFBAFDFA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789697" y="2242931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7782EE-47DC-C645-91FD-F631D6B84EE7}"/>
              </a:ext>
            </a:extLst>
          </p:cNvPr>
          <p:cNvSpPr/>
          <p:nvPr/>
        </p:nvSpPr>
        <p:spPr>
          <a:xfrm>
            <a:off x="1672223" y="250923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53ACF-FE59-E743-B25C-5CEF773FD7EA}"/>
              </a:ext>
            </a:extLst>
          </p:cNvPr>
          <p:cNvCxnSpPr>
            <a:endCxn id="18" idx="1"/>
          </p:cNvCxnSpPr>
          <p:nvPr/>
        </p:nvCxnSpPr>
        <p:spPr>
          <a:xfrm>
            <a:off x="1412245" y="2242931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950F95-B9F8-6545-B144-FF92F766537B}"/>
              </a:ext>
            </a:extLst>
          </p:cNvPr>
          <p:cNvSpPr txBox="1"/>
          <p:nvPr/>
        </p:nvSpPr>
        <p:spPr>
          <a:xfrm>
            <a:off x="4225771" y="1290198"/>
            <a:ext cx="3945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balance when inserting a node</a:t>
            </a:r>
          </a:p>
          <a:p>
            <a:endParaRPr lang="en-US" dirty="0"/>
          </a:p>
          <a:p>
            <a:r>
              <a:rPr lang="en-US" dirty="0"/>
              <a:t>balance of inserted node is zero</a:t>
            </a:r>
          </a:p>
          <a:p>
            <a:endParaRPr lang="en-US" dirty="0"/>
          </a:p>
          <a:p>
            <a:r>
              <a:rPr lang="en-US" dirty="0"/>
              <a:t>update balance from inserted node to root upon return from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366500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50F95-B9F8-6545-B144-FF92F766537B}"/>
              </a:ext>
            </a:extLst>
          </p:cNvPr>
          <p:cNvSpPr txBox="1"/>
          <p:nvPr/>
        </p:nvSpPr>
        <p:spPr>
          <a:xfrm>
            <a:off x="4225771" y="1300137"/>
            <a:ext cx="4620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balance when inserting a node</a:t>
            </a:r>
          </a:p>
          <a:p>
            <a:endParaRPr lang="en-US" dirty="0"/>
          </a:p>
          <a:p>
            <a:r>
              <a:rPr lang="en-US" dirty="0"/>
              <a:t>balance of inserted node is zero</a:t>
            </a:r>
          </a:p>
          <a:p>
            <a:endParaRPr lang="en-US" dirty="0"/>
          </a:p>
          <a:p>
            <a:r>
              <a:rPr lang="en-US" dirty="0"/>
              <a:t>update balance from inserted node to root upon return from recursive calls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</p:spTree>
    <p:extLst>
      <p:ext uri="{BB962C8B-B14F-4D97-AF65-F5344CB8AC3E}">
        <p14:creationId xmlns:p14="http://schemas.microsoft.com/office/powerpoint/2010/main" val="38893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50F95-B9F8-6545-B144-FF92F766537B}"/>
              </a:ext>
            </a:extLst>
          </p:cNvPr>
          <p:cNvSpPr txBox="1"/>
          <p:nvPr/>
        </p:nvSpPr>
        <p:spPr>
          <a:xfrm>
            <a:off x="4225771" y="1290198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balance when inserting a node</a:t>
            </a:r>
          </a:p>
          <a:p>
            <a:endParaRPr lang="en-US" dirty="0"/>
          </a:p>
          <a:p>
            <a:r>
              <a:rPr lang="en-US" dirty="0"/>
              <a:t>balance of inserted node is zero</a:t>
            </a:r>
          </a:p>
          <a:p>
            <a:endParaRPr lang="en-US" dirty="0"/>
          </a:p>
          <a:p>
            <a:r>
              <a:rPr lang="en-US" dirty="0"/>
              <a:t>update balance from inserted node to 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1068587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3D4C1-32B4-1040-824F-5B411FE5AB87}"/>
              </a:ext>
            </a:extLst>
          </p:cNvPr>
          <p:cNvSpPr txBox="1"/>
          <p:nvPr/>
        </p:nvSpPr>
        <p:spPr>
          <a:xfrm>
            <a:off x="270933" y="3040578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6 with balance = 0</a:t>
            </a:r>
          </a:p>
          <a:p>
            <a:r>
              <a:rPr lang="en-US" dirty="0"/>
              <a:t>parent = null so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1662295" y="195585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= 0</a:t>
            </a:r>
          </a:p>
        </p:txBody>
      </p:sp>
    </p:spTree>
    <p:extLst>
      <p:ext uri="{BB962C8B-B14F-4D97-AF65-F5344CB8AC3E}">
        <p14:creationId xmlns:p14="http://schemas.microsoft.com/office/powerpoint/2010/main" val="357642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50F95-B9F8-6545-B144-FF92F766537B}"/>
              </a:ext>
            </a:extLst>
          </p:cNvPr>
          <p:cNvSpPr txBox="1"/>
          <p:nvPr/>
        </p:nvSpPr>
        <p:spPr>
          <a:xfrm>
            <a:off x="3676831" y="1083627"/>
            <a:ext cx="54328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 balance when inserting a node</a:t>
            </a:r>
          </a:p>
          <a:p>
            <a:endParaRPr lang="en-US" sz="1400" dirty="0"/>
          </a:p>
          <a:p>
            <a:r>
              <a:rPr lang="en-US" sz="1400" dirty="0"/>
              <a:t>balance of inserted node is zero</a:t>
            </a:r>
          </a:p>
          <a:p>
            <a:endParaRPr lang="en-US" sz="1400" dirty="0"/>
          </a:p>
          <a:p>
            <a:r>
              <a:rPr lang="en-US" sz="1400" dirty="0"/>
              <a:t>update balance from inserted node to root</a:t>
            </a:r>
          </a:p>
          <a:p>
            <a:r>
              <a:rPr lang="en-US" sz="1400" dirty="0"/>
              <a:t>	reverse order of nodes examined to find insertion point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1068587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3D4C1-32B4-1040-824F-5B411FE5AB87}"/>
              </a:ext>
            </a:extLst>
          </p:cNvPr>
          <p:cNvSpPr txBox="1"/>
          <p:nvPr/>
        </p:nvSpPr>
        <p:spPr>
          <a:xfrm>
            <a:off x="3957777" y="2474399"/>
            <a:ext cx="3140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 7</a:t>
            </a:r>
          </a:p>
          <a:p>
            <a:r>
              <a:rPr lang="en-US" dirty="0">
                <a:solidFill>
                  <a:srgbClr val="FF0000"/>
                </a:solidFill>
              </a:rPr>
              <a:t>    start with root = 6</a:t>
            </a:r>
          </a:p>
          <a:p>
            <a:r>
              <a:rPr lang="en-US" dirty="0">
                <a:solidFill>
                  <a:srgbClr val="FF0000"/>
                </a:solidFill>
              </a:rPr>
              <a:t>    7&gt;6, check right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right is null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insert 7 with height =0</a:t>
            </a:r>
          </a:p>
          <a:p>
            <a:r>
              <a:rPr lang="en-US" dirty="0">
                <a:solidFill>
                  <a:srgbClr val="FF0000"/>
                </a:solidFill>
              </a:rPr>
              <a:t>     update height of 6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heightLeft</a:t>
            </a:r>
            <a:r>
              <a:rPr lang="en-US" dirty="0">
                <a:solidFill>
                  <a:srgbClr val="FF0000"/>
                </a:solidFill>
              </a:rPr>
              <a:t> = -1 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heightRight</a:t>
            </a:r>
            <a:r>
              <a:rPr lang="en-US" dirty="0">
                <a:solidFill>
                  <a:srgbClr val="FF0000"/>
                </a:solidFill>
              </a:rPr>
              <a:t> = 0</a:t>
            </a:r>
          </a:p>
          <a:p>
            <a:r>
              <a:rPr lang="en-US" dirty="0">
                <a:solidFill>
                  <a:srgbClr val="FF0000"/>
                </a:solidFill>
              </a:rPr>
              <a:t>     balance = 0-(-1)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2293119" y="25879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=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D0663-A632-F445-BC3C-3E485FCE4496}"/>
              </a:ext>
            </a:extLst>
          </p:cNvPr>
          <p:cNvSpPr/>
          <p:nvPr/>
        </p:nvSpPr>
        <p:spPr>
          <a:xfrm>
            <a:off x="1746228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AEB904-28F4-1549-9E00-E07B5EED771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531099" y="2320122"/>
            <a:ext cx="294484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905CA-3612-0D49-975C-F700DAFF352F}"/>
              </a:ext>
            </a:extLst>
          </p:cNvPr>
          <p:cNvSpPr txBox="1"/>
          <p:nvPr/>
        </p:nvSpPr>
        <p:spPr>
          <a:xfrm>
            <a:off x="1641965" y="191359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= 1</a:t>
            </a:r>
          </a:p>
        </p:txBody>
      </p:sp>
    </p:spTree>
    <p:extLst>
      <p:ext uri="{BB962C8B-B14F-4D97-AF65-F5344CB8AC3E}">
        <p14:creationId xmlns:p14="http://schemas.microsoft.com/office/powerpoint/2010/main" val="20502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1840945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3065477" y="258792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D0663-A632-F445-BC3C-3E485FCE4496}"/>
              </a:ext>
            </a:extLst>
          </p:cNvPr>
          <p:cNvSpPr/>
          <p:nvPr/>
        </p:nvSpPr>
        <p:spPr>
          <a:xfrm>
            <a:off x="2518586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AEB904-28F4-1549-9E00-E07B5EED771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303457" y="2320122"/>
            <a:ext cx="294484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905CA-3612-0D49-975C-F700DAFF352F}"/>
              </a:ext>
            </a:extLst>
          </p:cNvPr>
          <p:cNvSpPr txBox="1"/>
          <p:nvPr/>
        </p:nvSpPr>
        <p:spPr>
          <a:xfrm>
            <a:off x="2414323" y="191359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18B91-ACB6-B641-80F3-E1E581A61C23}"/>
              </a:ext>
            </a:extLst>
          </p:cNvPr>
          <p:cNvSpPr/>
          <p:nvPr/>
        </p:nvSpPr>
        <p:spPr>
          <a:xfrm>
            <a:off x="1161543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CF8492-B183-9C46-8C5C-3E4271E128DE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1624055" y="2320122"/>
            <a:ext cx="296245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B9C1A-C21E-664C-BAA2-D5F6EE26EFB8}"/>
              </a:ext>
            </a:extLst>
          </p:cNvPr>
          <p:cNvSpPr txBox="1"/>
          <p:nvPr/>
        </p:nvSpPr>
        <p:spPr>
          <a:xfrm>
            <a:off x="59017" y="2613637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EFED5-6131-B04C-91F8-91D76FA53696}"/>
              </a:ext>
            </a:extLst>
          </p:cNvPr>
          <p:cNvSpPr txBox="1"/>
          <p:nvPr/>
        </p:nvSpPr>
        <p:spPr>
          <a:xfrm>
            <a:off x="3676831" y="1083627"/>
            <a:ext cx="54328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 balance when inserting a node</a:t>
            </a:r>
          </a:p>
          <a:p>
            <a:endParaRPr lang="en-US" sz="1400" dirty="0"/>
          </a:p>
          <a:p>
            <a:r>
              <a:rPr lang="en-US" sz="1400" dirty="0"/>
              <a:t>balance of inserted node is zero</a:t>
            </a:r>
          </a:p>
          <a:p>
            <a:endParaRPr lang="en-US" sz="1400" dirty="0"/>
          </a:p>
          <a:p>
            <a:r>
              <a:rPr lang="en-US" sz="1400" dirty="0"/>
              <a:t>update balance from inserted node to root</a:t>
            </a:r>
          </a:p>
          <a:p>
            <a:r>
              <a:rPr lang="en-US" sz="1400" dirty="0"/>
              <a:t>	reverse order of nodes examined to find insertion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9E742-22DB-EE47-8491-EC016FBBAB39}"/>
              </a:ext>
            </a:extLst>
          </p:cNvPr>
          <p:cNvSpPr txBox="1"/>
          <p:nvPr/>
        </p:nvSpPr>
        <p:spPr>
          <a:xfrm>
            <a:off x="4420172" y="2493293"/>
            <a:ext cx="3140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 2</a:t>
            </a:r>
          </a:p>
          <a:p>
            <a:r>
              <a:rPr lang="en-US" dirty="0">
                <a:solidFill>
                  <a:srgbClr val="FF0000"/>
                </a:solidFill>
              </a:rPr>
              <a:t>    start with root = 6</a:t>
            </a:r>
          </a:p>
          <a:p>
            <a:r>
              <a:rPr lang="en-US" dirty="0">
                <a:solidFill>
                  <a:srgbClr val="FF0000"/>
                </a:solidFill>
              </a:rPr>
              <a:t>    2&lt;6, check left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left is null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insert 2 with height =0</a:t>
            </a:r>
          </a:p>
          <a:p>
            <a:r>
              <a:rPr lang="en-US" dirty="0">
                <a:solidFill>
                  <a:srgbClr val="FF0000"/>
                </a:solidFill>
              </a:rPr>
              <a:t>    update height of 6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heightLeft</a:t>
            </a:r>
            <a:r>
              <a:rPr lang="en-US" dirty="0">
                <a:solidFill>
                  <a:srgbClr val="FF0000"/>
                </a:solidFill>
              </a:rPr>
              <a:t> = 0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heightRight</a:t>
            </a:r>
            <a:r>
              <a:rPr lang="en-US" dirty="0">
                <a:solidFill>
                  <a:srgbClr val="FF0000"/>
                </a:solidFill>
              </a:rPr>
              <a:t> = 0</a:t>
            </a:r>
          </a:p>
          <a:p>
            <a:r>
              <a:rPr lang="en-US" dirty="0">
                <a:solidFill>
                  <a:srgbClr val="FF0000"/>
                </a:solidFill>
              </a:rPr>
              <a:t>    balance = 0-(0) = 0</a:t>
            </a:r>
          </a:p>
        </p:txBody>
      </p:sp>
    </p:spTree>
    <p:extLst>
      <p:ext uri="{BB962C8B-B14F-4D97-AF65-F5344CB8AC3E}">
        <p14:creationId xmlns:p14="http://schemas.microsoft.com/office/powerpoint/2010/main" val="130956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1840945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3065477" y="258792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D0663-A632-F445-BC3C-3E485FCE4496}"/>
              </a:ext>
            </a:extLst>
          </p:cNvPr>
          <p:cNvSpPr/>
          <p:nvPr/>
        </p:nvSpPr>
        <p:spPr>
          <a:xfrm>
            <a:off x="2518586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AEB904-28F4-1549-9E00-E07B5EED771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303457" y="2320122"/>
            <a:ext cx="294484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905CA-3612-0D49-975C-F700DAFF352F}"/>
              </a:ext>
            </a:extLst>
          </p:cNvPr>
          <p:cNvSpPr txBox="1"/>
          <p:nvPr/>
        </p:nvSpPr>
        <p:spPr>
          <a:xfrm>
            <a:off x="2414323" y="1913593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-1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18B91-ACB6-B641-80F3-E1E581A61C23}"/>
              </a:ext>
            </a:extLst>
          </p:cNvPr>
          <p:cNvSpPr/>
          <p:nvPr/>
        </p:nvSpPr>
        <p:spPr>
          <a:xfrm>
            <a:off x="1161543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CF8492-B183-9C46-8C5C-3E4271E128DE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1624055" y="2320122"/>
            <a:ext cx="296245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B9C1A-C21E-664C-BAA2-D5F6EE26EFB8}"/>
              </a:ext>
            </a:extLst>
          </p:cNvPr>
          <p:cNvSpPr txBox="1"/>
          <p:nvPr/>
        </p:nvSpPr>
        <p:spPr>
          <a:xfrm>
            <a:off x="59017" y="2613637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F39E5-635D-6A42-8271-2068E29CB924}"/>
              </a:ext>
            </a:extLst>
          </p:cNvPr>
          <p:cNvSpPr/>
          <p:nvPr/>
        </p:nvSpPr>
        <p:spPr>
          <a:xfrm>
            <a:off x="526720" y="317195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877BCD-7B6A-2F4F-B7D4-E80B8E8B4B0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89232" y="2921414"/>
            <a:ext cx="270386" cy="3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A608F-B909-2448-8053-0E673BA029AF}"/>
              </a:ext>
            </a:extLst>
          </p:cNvPr>
          <p:cNvSpPr txBox="1"/>
          <p:nvPr/>
        </p:nvSpPr>
        <p:spPr>
          <a:xfrm>
            <a:off x="1055414" y="330406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6A849-9111-6B48-A1CE-44734A56E7E8}"/>
              </a:ext>
            </a:extLst>
          </p:cNvPr>
          <p:cNvSpPr txBox="1"/>
          <p:nvPr/>
        </p:nvSpPr>
        <p:spPr>
          <a:xfrm>
            <a:off x="4552152" y="1067208"/>
            <a:ext cx="33409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insert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start with root = 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1&lt;6, check left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left = 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1&lt;2, check left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   left = null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   insert 1 with balance = 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update balance of 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</a:t>
            </a:r>
            <a:r>
              <a:rPr lang="en-US" sz="1400" dirty="0" err="1">
                <a:solidFill>
                  <a:srgbClr val="FF0000"/>
                </a:solidFill>
              </a:rPr>
              <a:t>heightLeft</a:t>
            </a:r>
            <a:r>
              <a:rPr lang="en-US" sz="1400" dirty="0">
                <a:solidFill>
                  <a:srgbClr val="FF0000"/>
                </a:solidFill>
              </a:rPr>
              <a:t> = 0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</a:t>
            </a:r>
            <a:r>
              <a:rPr lang="en-US" sz="1400" dirty="0" err="1">
                <a:solidFill>
                  <a:srgbClr val="FF0000"/>
                </a:solidFill>
              </a:rPr>
              <a:t>heightRight</a:t>
            </a:r>
            <a:r>
              <a:rPr lang="en-US" sz="1400" dirty="0">
                <a:solidFill>
                  <a:srgbClr val="FF0000"/>
                </a:solidFill>
              </a:rPr>
              <a:t> = -1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balance = -1 - 0 = -1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update balance of 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</a:t>
            </a:r>
            <a:r>
              <a:rPr lang="en-US" sz="1400" dirty="0" err="1">
                <a:solidFill>
                  <a:srgbClr val="FF0000"/>
                </a:solidFill>
              </a:rPr>
              <a:t>heightLeft</a:t>
            </a:r>
            <a:r>
              <a:rPr lang="en-US" sz="1400" dirty="0">
                <a:solidFill>
                  <a:srgbClr val="FF0000"/>
                </a:solidFill>
              </a:rPr>
              <a:t>=1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</a:t>
            </a:r>
            <a:r>
              <a:rPr lang="en-US" sz="1400" dirty="0" err="1">
                <a:solidFill>
                  <a:srgbClr val="FF0000"/>
                </a:solidFill>
              </a:rPr>
              <a:t>heightRight</a:t>
            </a:r>
            <a:r>
              <a:rPr lang="en-US" sz="1400" dirty="0">
                <a:solidFill>
                  <a:srgbClr val="FF0000"/>
                </a:solidFill>
              </a:rPr>
              <a:t>=0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balance = 0-1 = -1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6619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Calculate Balance?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3ABA2-E6CF-774F-BFF1-7ACAFEFEBB26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11AE0-7066-2445-963F-DDA20B8089A7}"/>
              </a:ext>
            </a:extLst>
          </p:cNvPr>
          <p:cNvSpPr/>
          <p:nvPr/>
        </p:nvSpPr>
        <p:spPr>
          <a:xfrm>
            <a:off x="2888510" y="188651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63DF-FC10-BC4F-B503-17B7AA279D79}"/>
              </a:ext>
            </a:extLst>
          </p:cNvPr>
          <p:cNvSpPr txBox="1"/>
          <p:nvPr/>
        </p:nvSpPr>
        <p:spPr>
          <a:xfrm>
            <a:off x="4113042" y="2587921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D0663-A632-F445-BC3C-3E485FCE4496}"/>
              </a:ext>
            </a:extLst>
          </p:cNvPr>
          <p:cNvSpPr/>
          <p:nvPr/>
        </p:nvSpPr>
        <p:spPr>
          <a:xfrm>
            <a:off x="3566151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AEB904-28F4-1549-9E00-E07B5EED7714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351022" y="2320122"/>
            <a:ext cx="294484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905CA-3612-0D49-975C-F700DAFF352F}"/>
              </a:ext>
            </a:extLst>
          </p:cNvPr>
          <p:cNvSpPr txBox="1"/>
          <p:nvPr/>
        </p:nvSpPr>
        <p:spPr>
          <a:xfrm>
            <a:off x="3461888" y="1913593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-1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18B91-ACB6-B641-80F3-E1E581A61C23}"/>
              </a:ext>
            </a:extLst>
          </p:cNvPr>
          <p:cNvSpPr/>
          <p:nvPr/>
        </p:nvSpPr>
        <p:spPr>
          <a:xfrm>
            <a:off x="2209108" y="251352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CF8492-B183-9C46-8C5C-3E4271E128DE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2671620" y="2320122"/>
            <a:ext cx="296245" cy="2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B9C1A-C21E-664C-BAA2-D5F6EE26EFB8}"/>
              </a:ext>
            </a:extLst>
          </p:cNvPr>
          <p:cNvSpPr txBox="1"/>
          <p:nvPr/>
        </p:nvSpPr>
        <p:spPr>
          <a:xfrm>
            <a:off x="1106582" y="2613637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F39E5-635D-6A42-8271-2068E29CB924}"/>
              </a:ext>
            </a:extLst>
          </p:cNvPr>
          <p:cNvSpPr/>
          <p:nvPr/>
        </p:nvSpPr>
        <p:spPr>
          <a:xfrm>
            <a:off x="1574285" y="317195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877BCD-7B6A-2F4F-B7D4-E80B8E8B4B0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2036797" y="2921414"/>
            <a:ext cx="270386" cy="3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A608F-B909-2448-8053-0E673BA029AF}"/>
              </a:ext>
            </a:extLst>
          </p:cNvPr>
          <p:cNvSpPr txBox="1"/>
          <p:nvPr/>
        </p:nvSpPr>
        <p:spPr>
          <a:xfrm>
            <a:off x="446844" y="327206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9B4089-C179-804E-AE55-83199E53F08A}"/>
              </a:ext>
            </a:extLst>
          </p:cNvPr>
          <p:cNvSpPr/>
          <p:nvPr/>
        </p:nvSpPr>
        <p:spPr>
          <a:xfrm>
            <a:off x="2717282" y="317195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C13A91-18D5-B445-8EDF-875AFDAD3BB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616021" y="2962840"/>
            <a:ext cx="180616" cy="2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F228A6-7660-9440-B579-4FB3B4D97744}"/>
              </a:ext>
            </a:extLst>
          </p:cNvPr>
          <p:cNvSpPr txBox="1"/>
          <p:nvPr/>
        </p:nvSpPr>
        <p:spPr>
          <a:xfrm>
            <a:off x="3233923" y="329778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balance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578CD9-8665-614B-967B-03C22EDB4ED4}"/>
              </a:ext>
            </a:extLst>
          </p:cNvPr>
          <p:cNvSpPr txBox="1"/>
          <p:nvPr/>
        </p:nvSpPr>
        <p:spPr>
          <a:xfrm>
            <a:off x="5405121" y="977681"/>
            <a:ext cx="33409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insert 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start with root = 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4&lt;6, check left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left = 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4&gt;2, check right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   right = null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   insert 4 with balance = 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update balance of 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</a:t>
            </a:r>
            <a:r>
              <a:rPr lang="en-US" sz="1400" dirty="0" err="1">
                <a:solidFill>
                  <a:srgbClr val="FF0000"/>
                </a:solidFill>
              </a:rPr>
              <a:t>heightLeft</a:t>
            </a:r>
            <a:r>
              <a:rPr lang="en-US" sz="1400" dirty="0">
                <a:solidFill>
                  <a:srgbClr val="FF0000"/>
                </a:solidFill>
              </a:rPr>
              <a:t> = 0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</a:t>
            </a:r>
            <a:r>
              <a:rPr lang="en-US" sz="1400" dirty="0" err="1">
                <a:solidFill>
                  <a:srgbClr val="FF0000"/>
                </a:solidFill>
              </a:rPr>
              <a:t>heightRight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balance = 0 - 0 = 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update balance of 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</a:t>
            </a:r>
            <a:r>
              <a:rPr lang="en-US" sz="1400" dirty="0" err="1">
                <a:solidFill>
                  <a:srgbClr val="FF0000"/>
                </a:solidFill>
              </a:rPr>
              <a:t>heightLeft</a:t>
            </a:r>
            <a:r>
              <a:rPr lang="en-US" sz="1400" dirty="0">
                <a:solidFill>
                  <a:srgbClr val="FF0000"/>
                </a:solidFill>
              </a:rPr>
              <a:t>=1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</a:t>
            </a:r>
            <a:r>
              <a:rPr lang="en-US" sz="1400" dirty="0" err="1">
                <a:solidFill>
                  <a:srgbClr val="FF0000"/>
                </a:solidFill>
              </a:rPr>
              <a:t>heightRight</a:t>
            </a:r>
            <a:r>
              <a:rPr lang="en-US" sz="1400" dirty="0">
                <a:solidFill>
                  <a:srgbClr val="FF0000"/>
                </a:solidFill>
              </a:rPr>
              <a:t>=0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balance = 0-1 = -1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907688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7748</TotalTime>
  <Words>1170</Words>
  <Application>Microsoft Macintosh PowerPoint</Application>
  <PresentationFormat>On-screen Show (16:9)</PresentationFormat>
  <Paragraphs>311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Tw Cen MT</vt:lpstr>
      <vt:lpstr>Wingdings</vt:lpstr>
      <vt:lpstr>COP3530_template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Resch,Cheryl</cp:lastModifiedBy>
  <cp:revision>219</cp:revision>
  <dcterms:created xsi:type="dcterms:W3CDTF">2017-11-13T16:48:10Z</dcterms:created>
  <dcterms:modified xsi:type="dcterms:W3CDTF">2020-01-23T17:57:48Z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