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92" r:id="rId3"/>
    <p:sldId id="303" r:id="rId4"/>
    <p:sldId id="295" r:id="rId5"/>
    <p:sldId id="297" r:id="rId6"/>
    <p:sldId id="272" r:id="rId7"/>
    <p:sldId id="305" r:id="rId8"/>
    <p:sldId id="306" r:id="rId9"/>
    <p:sldId id="273" r:id="rId10"/>
    <p:sldId id="304" r:id="rId11"/>
    <p:sldId id="294" r:id="rId12"/>
    <p:sldId id="280" r:id="rId13"/>
    <p:sldId id="281" r:id="rId14"/>
    <p:sldId id="262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 autoAdjust="0"/>
    <p:restoredTop sz="94570" autoAdjust="0"/>
  </p:normalViewPr>
  <p:slideViewPr>
    <p:cSldViewPr snapToGrid="0">
      <p:cViewPr varScale="1">
        <p:scale>
          <a:sx n="108" d="100"/>
          <a:sy n="108" d="100"/>
        </p:scale>
        <p:origin x="192" y="7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off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baseline="0" dirty="0"/>
              <a:t>“Welcome.  This video introduces AVL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Are</a:t>
            </a:r>
            <a:r>
              <a:rPr lang="en-US" b="1" baseline="0" dirty="0"/>
              <a:t> the animations here okay?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Notes: off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There are complementary right-right and right-left procedures for these type</a:t>
            </a:r>
            <a:r>
              <a:rPr lang="en-US" baseline="0" dirty="0"/>
              <a:t>s of unbalanced trees.</a:t>
            </a:r>
          </a:p>
          <a:p>
            <a:endParaRPr lang="en-US" baseline="0" dirty="0"/>
          </a:p>
          <a:p>
            <a:r>
              <a:rPr lang="en-US" baseline="0" dirty="0"/>
              <a:t>&lt;CLICK THRU 8 ANIMATIONS&gt;</a:t>
            </a:r>
          </a:p>
          <a:p>
            <a:endParaRPr lang="en-US" baseline="0" dirty="0"/>
          </a:p>
          <a:p>
            <a:r>
              <a:rPr lang="en-US" baseline="0" dirty="0"/>
              <a:t>When fixing a tree, look at the balance of every node.  If any have values with absolute values above 1, balance them with the appropriate rotations</a:t>
            </a:r>
          </a:p>
          <a:p>
            <a:endParaRPr lang="en-US" baseline="0" dirty="0"/>
          </a:p>
          <a:p>
            <a:r>
              <a:rPr lang="en-US" baseline="0" dirty="0"/>
              <a:t>Because AVL trees are kept balanced, performance of insertions and deletions is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Would</a:t>
            </a:r>
            <a:r>
              <a:rPr lang="en-US" b="1" baseline="0" dirty="0"/>
              <a:t> you like to use the purple boxes from slide 2 here? You could write on them, or we could animate them.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Notes: </a:t>
            </a:r>
            <a:r>
              <a:rPr lang="en-US" b="1" baseline="0" dirty="0"/>
              <a:t>on screen? writing?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Let’s look at an example.</a:t>
            </a:r>
          </a:p>
          <a:p>
            <a:r>
              <a:rPr lang="en-US" dirty="0"/>
              <a:t>With</a:t>
            </a:r>
            <a:r>
              <a:rPr lang="en-US" baseline="0" dirty="0"/>
              <a:t> each insertion we will look at the balance and fix it if necessary</a:t>
            </a:r>
          </a:p>
          <a:p>
            <a:r>
              <a:rPr lang="en-US" baseline="0" dirty="0"/>
              <a:t>&lt;Here Cheryl will demonstrate filling a tree&gt;</a:t>
            </a:r>
          </a:p>
          <a:p>
            <a:r>
              <a:rPr lang="en-US" baseline="0" dirty="0"/>
              <a:t>The</a:t>
            </a:r>
          </a:p>
          <a:p>
            <a:r>
              <a:rPr lang="en-US" baseline="0" dirty="0"/>
              <a:t>Quick (-1)</a:t>
            </a:r>
          </a:p>
          <a:p>
            <a:r>
              <a:rPr lang="en-US" baseline="0" dirty="0"/>
              <a:t>Brown (-2)  (left-</a:t>
            </a:r>
            <a:r>
              <a:rPr lang="en-US" baseline="0" dirty="0" err="1"/>
              <a:t>lett</a:t>
            </a:r>
            <a:r>
              <a:rPr lang="en-US" baseline="0" dirty="0"/>
              <a:t>, so rotate right)</a:t>
            </a:r>
          </a:p>
          <a:p>
            <a:r>
              <a:rPr lang="en-US" baseline="0" dirty="0"/>
              <a:t>Fox</a:t>
            </a:r>
          </a:p>
          <a:p>
            <a:r>
              <a:rPr lang="en-US" baseline="0" dirty="0"/>
              <a:t>Jumps</a:t>
            </a:r>
          </a:p>
          <a:p>
            <a:r>
              <a:rPr lang="en-US" baseline="0" dirty="0"/>
              <a:t>Over </a:t>
            </a:r>
          </a:p>
          <a:p>
            <a:r>
              <a:rPr lang="en-US" baseline="0" dirty="0"/>
              <a:t>The </a:t>
            </a:r>
          </a:p>
          <a:p>
            <a:r>
              <a:rPr lang="en-US" baseline="0" dirty="0"/>
              <a:t>Lazy</a:t>
            </a:r>
          </a:p>
          <a:p>
            <a:r>
              <a:rPr lang="en-US" baseline="0" dirty="0"/>
              <a:t>Dog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Would</a:t>
            </a:r>
            <a:r>
              <a:rPr lang="en-US" b="1" baseline="0" dirty="0"/>
              <a:t> you like to use the purple boxes from slide 2 here? You could write on them, or we could animate them.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Notes: </a:t>
            </a:r>
            <a:r>
              <a:rPr lang="en-US" b="1" baseline="0" dirty="0"/>
              <a:t>on screen? writing?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Let’s look at an example.</a:t>
            </a:r>
          </a:p>
          <a:p>
            <a:r>
              <a:rPr lang="en-US" dirty="0"/>
              <a:t>With</a:t>
            </a:r>
            <a:r>
              <a:rPr lang="en-US" baseline="0" dirty="0"/>
              <a:t> each insertion we will look at the balance and fix it if necessary</a:t>
            </a:r>
          </a:p>
          <a:p>
            <a:r>
              <a:rPr lang="en-US" baseline="0" dirty="0"/>
              <a:t>&lt;Here Cheryl will demonstrate filling a tree&gt;</a:t>
            </a:r>
          </a:p>
          <a:p>
            <a:r>
              <a:rPr lang="en-US" baseline="0" dirty="0"/>
              <a:t>The</a:t>
            </a:r>
          </a:p>
          <a:p>
            <a:r>
              <a:rPr lang="en-US" baseline="0" dirty="0"/>
              <a:t>Quick (-1)</a:t>
            </a:r>
          </a:p>
          <a:p>
            <a:r>
              <a:rPr lang="en-US" baseline="0" dirty="0"/>
              <a:t>Brown (-2)  (left-</a:t>
            </a:r>
            <a:r>
              <a:rPr lang="en-US" baseline="0" dirty="0" err="1"/>
              <a:t>lett</a:t>
            </a:r>
            <a:r>
              <a:rPr lang="en-US" baseline="0" dirty="0"/>
              <a:t>, so rotate right)</a:t>
            </a:r>
          </a:p>
          <a:p>
            <a:r>
              <a:rPr lang="en-US" baseline="0" dirty="0"/>
              <a:t>Fox</a:t>
            </a:r>
          </a:p>
          <a:p>
            <a:r>
              <a:rPr lang="en-US" baseline="0" dirty="0"/>
              <a:t>Jumps</a:t>
            </a:r>
          </a:p>
          <a:p>
            <a:r>
              <a:rPr lang="en-US" baseline="0" dirty="0"/>
              <a:t>Over </a:t>
            </a:r>
          </a:p>
          <a:p>
            <a:r>
              <a:rPr lang="en-US" baseline="0" dirty="0"/>
              <a:t>The </a:t>
            </a:r>
          </a:p>
          <a:p>
            <a:r>
              <a:rPr lang="en-US" baseline="0" dirty="0"/>
              <a:t>Lazy</a:t>
            </a:r>
          </a:p>
          <a:p>
            <a:r>
              <a:rPr lang="en-US" baseline="0" dirty="0"/>
              <a:t>Dog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3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AVL Trees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AVL Example</a:t>
            </a:r>
          </a:p>
        </p:txBody>
      </p:sp>
    </p:spTree>
    <p:extLst>
      <p:ext uri="{BB962C8B-B14F-4D97-AF65-F5344CB8AC3E}">
        <p14:creationId xmlns:p14="http://schemas.microsoft.com/office/powerpoint/2010/main" val="116086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Implement Rotations?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D86-706C-8F46-8F69-956415883088}"/>
              </a:ext>
            </a:extLst>
          </p:cNvPr>
          <p:cNvSpPr txBox="1"/>
          <p:nvPr/>
        </p:nvSpPr>
        <p:spPr>
          <a:xfrm>
            <a:off x="270933" y="11479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6, 7, 2, 1, 4, 3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0D811-2989-9F47-B819-4EE3BDC07684}"/>
              </a:ext>
            </a:extLst>
          </p:cNvPr>
          <p:cNvSpPr/>
          <p:nvPr/>
        </p:nvSpPr>
        <p:spPr>
          <a:xfrm>
            <a:off x="2212622" y="184008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67CBD-5441-B347-A6BF-00B77A3544B8}"/>
              </a:ext>
            </a:extLst>
          </p:cNvPr>
          <p:cNvSpPr/>
          <p:nvPr/>
        </p:nvSpPr>
        <p:spPr>
          <a:xfrm>
            <a:off x="2935112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20BED-7EBC-484B-A78B-F08F7A9580F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675134" y="2273694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22381E-332E-BE4D-953A-AABFC4C42E03}"/>
              </a:ext>
            </a:extLst>
          </p:cNvPr>
          <p:cNvSpPr/>
          <p:nvPr/>
        </p:nvSpPr>
        <p:spPr>
          <a:xfrm>
            <a:off x="1475856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C8B1C-07DE-F840-BA10-F2A626AB926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1938368" y="228600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61E6D94-E55E-EE41-B5A5-985BCB0625E9}"/>
              </a:ext>
            </a:extLst>
          </p:cNvPr>
          <p:cNvSpPr/>
          <p:nvPr/>
        </p:nvSpPr>
        <p:spPr>
          <a:xfrm>
            <a:off x="815457" y="318911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A6BFB-70B0-EC47-A164-0DDFDFBAFDFA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277969" y="2935112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7782EE-47DC-C645-91FD-F631D6B84EE7}"/>
              </a:ext>
            </a:extLst>
          </p:cNvPr>
          <p:cNvSpPr/>
          <p:nvPr/>
        </p:nvSpPr>
        <p:spPr>
          <a:xfrm>
            <a:off x="2160495" y="320141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53ACF-FE59-E743-B25C-5CEF773FD7EA}"/>
              </a:ext>
            </a:extLst>
          </p:cNvPr>
          <p:cNvCxnSpPr>
            <a:endCxn id="18" idx="1"/>
          </p:cNvCxnSpPr>
          <p:nvPr/>
        </p:nvCxnSpPr>
        <p:spPr>
          <a:xfrm>
            <a:off x="1900517" y="2935112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14F6A4-AB06-9A4E-A621-38641C6799DD}"/>
              </a:ext>
            </a:extLst>
          </p:cNvPr>
          <p:cNvSpPr/>
          <p:nvPr/>
        </p:nvSpPr>
        <p:spPr>
          <a:xfrm>
            <a:off x="1412774" y="389466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4A5F61-27F1-D342-BC4F-0CA63F0DEF65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1875286" y="3640667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F67562-E512-4645-AF88-75BBD0450595}"/>
              </a:ext>
            </a:extLst>
          </p:cNvPr>
          <p:cNvSpPr txBox="1"/>
          <p:nvPr/>
        </p:nvSpPr>
        <p:spPr>
          <a:xfrm>
            <a:off x="3931856" y="901255"/>
            <a:ext cx="4963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tree has a left right imbalance.</a:t>
            </a:r>
          </a:p>
          <a:p>
            <a:endParaRPr lang="en-US" sz="1200" dirty="0"/>
          </a:p>
          <a:p>
            <a:r>
              <a:rPr lang="en-US" sz="1200" dirty="0"/>
              <a:t>The imbalance is at the root, and the item that caused it is a descendent of the right child of a left child.</a:t>
            </a:r>
          </a:p>
          <a:p>
            <a:endParaRPr lang="en-US" sz="1200" dirty="0"/>
          </a:p>
          <a:p>
            <a:r>
              <a:rPr lang="en-US" sz="1200" dirty="0"/>
              <a:t>So we rotate left, then right</a:t>
            </a:r>
          </a:p>
          <a:p>
            <a:r>
              <a:rPr lang="en-US" sz="1200" dirty="0"/>
              <a:t>Start with a left rotation at 2.</a:t>
            </a:r>
          </a:p>
          <a:p>
            <a:endParaRPr lang="en-US" sz="1200" dirty="0"/>
          </a:p>
          <a:p>
            <a:r>
              <a:rPr lang="en-US" sz="1200" dirty="0"/>
              <a:t>4 becomes two’s parent.</a:t>
            </a:r>
          </a:p>
          <a:p>
            <a:endParaRPr lang="en-US" sz="1200" dirty="0"/>
          </a:p>
          <a:p>
            <a:r>
              <a:rPr lang="en-US" sz="1200" dirty="0"/>
              <a:t>Rotate Left Algorithm:</a:t>
            </a:r>
          </a:p>
          <a:p>
            <a:endParaRPr lang="en-US" sz="1200" dirty="0"/>
          </a:p>
          <a:p>
            <a:r>
              <a:rPr lang="en-US" sz="1200" dirty="0" err="1"/>
              <a:t>rotateLeft</a:t>
            </a:r>
            <a:r>
              <a:rPr lang="en-US" sz="1200" dirty="0"/>
              <a:t>(node)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grandchild = node-&gt;right-&gt;left; </a:t>
            </a:r>
          </a:p>
          <a:p>
            <a:r>
              <a:rPr lang="en-US" sz="1200" dirty="0" err="1"/>
              <a:t>newParent</a:t>
            </a:r>
            <a:r>
              <a:rPr lang="en-US" sz="1200" dirty="0"/>
              <a:t> = node-&gt;right; </a:t>
            </a:r>
          </a:p>
          <a:p>
            <a:r>
              <a:rPr lang="en-US" sz="1200" dirty="0" err="1"/>
              <a:t>newParent</a:t>
            </a:r>
            <a:r>
              <a:rPr lang="en-US" sz="1200" dirty="0"/>
              <a:t>-&gt;left = node;  </a:t>
            </a:r>
          </a:p>
          <a:p>
            <a:r>
              <a:rPr lang="en-US" sz="1200" dirty="0"/>
              <a:t>node-&gt;right = grandchild;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newParent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6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Implement Rotations?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1284DF-34B7-DC48-9595-689F392B5D55}"/>
              </a:ext>
            </a:extLst>
          </p:cNvPr>
          <p:cNvGrpSpPr/>
          <p:nvPr/>
        </p:nvGrpSpPr>
        <p:grpSpPr>
          <a:xfrm>
            <a:off x="417689" y="1326878"/>
            <a:ext cx="1738490" cy="1857023"/>
            <a:chOff x="815457" y="1840089"/>
            <a:chExt cx="2661522" cy="256257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A0D811-2989-9F47-B819-4EE3BDC07684}"/>
                </a:ext>
              </a:extLst>
            </p:cNvPr>
            <p:cNvSpPr/>
            <p:nvPr/>
          </p:nvSpPr>
          <p:spPr>
            <a:xfrm>
              <a:off x="2212622" y="1840089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367CBD-5441-B347-A6BF-00B77A3544B8}"/>
                </a:ext>
              </a:extLst>
            </p:cNvPr>
            <p:cNvSpPr/>
            <p:nvPr/>
          </p:nvSpPr>
          <p:spPr>
            <a:xfrm>
              <a:off x="2935112" y="2540000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320BED-7EBC-484B-A78B-F08F7A9580F1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2675134" y="2273694"/>
              <a:ext cx="339333" cy="34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22381E-332E-BE4D-953A-AABFC4C42E03}"/>
                </a:ext>
              </a:extLst>
            </p:cNvPr>
            <p:cNvSpPr/>
            <p:nvPr/>
          </p:nvSpPr>
          <p:spPr>
            <a:xfrm>
              <a:off x="1475856" y="2540000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9C8B1C-07DE-F840-BA10-F2A626AB9268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1938368" y="2286000"/>
              <a:ext cx="389799" cy="32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E6D94-E55E-EE41-B5A5-985BCB0625E9}"/>
                </a:ext>
              </a:extLst>
            </p:cNvPr>
            <p:cNvSpPr/>
            <p:nvPr/>
          </p:nvSpPr>
          <p:spPr>
            <a:xfrm>
              <a:off x="815457" y="3189112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BA6BFB-70B0-EC47-A164-0DDFDFBAFDF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277969" y="2935112"/>
              <a:ext cx="389799" cy="32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7782EE-47DC-C645-91FD-F631D6B84EE7}"/>
                </a:ext>
              </a:extLst>
            </p:cNvPr>
            <p:cNvSpPr/>
            <p:nvPr/>
          </p:nvSpPr>
          <p:spPr>
            <a:xfrm>
              <a:off x="2160495" y="3201418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253ACF-FE59-E743-B25C-5CEF773FD7EA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1900517" y="2935112"/>
              <a:ext cx="339333" cy="34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14F6A4-AB06-9A4E-A621-38641C6799DD}"/>
                </a:ext>
              </a:extLst>
            </p:cNvPr>
            <p:cNvSpPr/>
            <p:nvPr/>
          </p:nvSpPr>
          <p:spPr>
            <a:xfrm>
              <a:off x="1412774" y="3894667"/>
              <a:ext cx="541867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4A5F61-27F1-D342-BC4F-0CA63F0DEF65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1875286" y="3640667"/>
              <a:ext cx="389799" cy="32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67562-E512-4645-AF88-75BBD0450595}"/>
              </a:ext>
            </a:extLst>
          </p:cNvPr>
          <p:cNvSpPr txBox="1"/>
          <p:nvPr/>
        </p:nvSpPr>
        <p:spPr>
          <a:xfrm>
            <a:off x="2415395" y="986256"/>
            <a:ext cx="6591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Rotate Left Algorithm:</a:t>
            </a:r>
          </a:p>
          <a:p>
            <a:endParaRPr lang="en-US" sz="1000" dirty="0"/>
          </a:p>
          <a:p>
            <a:r>
              <a:rPr lang="en-US" sz="1000" dirty="0" err="1"/>
              <a:t>rotateLeft</a:t>
            </a:r>
            <a:r>
              <a:rPr lang="en-US" sz="1000" dirty="0"/>
              <a:t>(node)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grandchild = node-&gt;right-&gt;left;  //save reference to 3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 = node-&gt;right; //save reference to 4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-&gt;left = node;  </a:t>
            </a:r>
          </a:p>
          <a:p>
            <a:r>
              <a:rPr lang="en-US" sz="1000" dirty="0"/>
              <a:t>node-&gt;right = grandchild;</a:t>
            </a:r>
          </a:p>
          <a:p>
            <a:r>
              <a:rPr lang="en-US" sz="1000" dirty="0"/>
              <a:t>return </a:t>
            </a:r>
            <a:r>
              <a:rPr lang="en-US" sz="1000" dirty="0" err="1"/>
              <a:t>newParent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Using the algorithm:</a:t>
            </a:r>
          </a:p>
          <a:p>
            <a:r>
              <a:rPr lang="en-US" sz="1000" dirty="0"/>
              <a:t>root-&gt;left = </a:t>
            </a:r>
            <a:r>
              <a:rPr lang="en-US" sz="1000" dirty="0" err="1"/>
              <a:t>rotateLeft</a:t>
            </a:r>
            <a:r>
              <a:rPr lang="en-US" sz="1000" dirty="0"/>
              <a:t>(root-&gt;left)</a:t>
            </a:r>
          </a:p>
          <a:p>
            <a:r>
              <a:rPr lang="en-US" sz="1000" dirty="0"/>
              <a:t>//pass node two into the method, and what’s returned is a reference to the newly connected 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0A49DD-C756-9646-B2B7-3AF74AC2A218}"/>
              </a:ext>
            </a:extLst>
          </p:cNvPr>
          <p:cNvSpPr/>
          <p:nvPr/>
        </p:nvSpPr>
        <p:spPr>
          <a:xfrm>
            <a:off x="1720616" y="375500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92B71-4576-F241-B3DE-6D23337FA651}"/>
              </a:ext>
            </a:extLst>
          </p:cNvPr>
          <p:cNvSpPr txBox="1"/>
          <p:nvPr/>
        </p:nvSpPr>
        <p:spPr>
          <a:xfrm>
            <a:off x="2449425" y="38013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grandchild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C232E4-D529-3842-8346-C69A5E380608}"/>
              </a:ext>
            </a:extLst>
          </p:cNvPr>
          <p:cNvSpPr/>
          <p:nvPr/>
        </p:nvSpPr>
        <p:spPr>
          <a:xfrm>
            <a:off x="1683761" y="438523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AD8558-BE94-844D-A3DA-5346F9619873}"/>
              </a:ext>
            </a:extLst>
          </p:cNvPr>
          <p:cNvSpPr txBox="1"/>
          <p:nvPr/>
        </p:nvSpPr>
        <p:spPr>
          <a:xfrm>
            <a:off x="2449425" y="43852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1D66B1-F184-134E-AE46-D6ABF91D5F39}"/>
              </a:ext>
            </a:extLst>
          </p:cNvPr>
          <p:cNvSpPr/>
          <p:nvPr/>
        </p:nvSpPr>
        <p:spPr>
          <a:xfrm>
            <a:off x="1712315" y="312477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15A16-014B-694B-A547-855685B053C9}"/>
              </a:ext>
            </a:extLst>
          </p:cNvPr>
          <p:cNvSpPr txBox="1"/>
          <p:nvPr/>
        </p:nvSpPr>
        <p:spPr>
          <a:xfrm>
            <a:off x="2483929" y="31839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428A47-BA8B-0F4E-82AE-C73642FB6959}"/>
              </a:ext>
            </a:extLst>
          </p:cNvPr>
          <p:cNvSpPr/>
          <p:nvPr/>
        </p:nvSpPr>
        <p:spPr>
          <a:xfrm>
            <a:off x="4805138" y="320866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566E3-B034-1246-8305-98865FDA8940}"/>
              </a:ext>
            </a:extLst>
          </p:cNvPr>
          <p:cNvCxnSpPr>
            <a:stCxn id="31" idx="3"/>
          </p:cNvCxnSpPr>
          <p:nvPr/>
        </p:nvCxnSpPr>
        <p:spPr>
          <a:xfrm flipH="1">
            <a:off x="4572000" y="3642271"/>
            <a:ext cx="312493" cy="28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F69C697-AD88-6D4A-BBE3-9BD813BB1874}"/>
              </a:ext>
            </a:extLst>
          </p:cNvPr>
          <p:cNvSpPr/>
          <p:nvPr/>
        </p:nvSpPr>
        <p:spPr>
          <a:xfrm>
            <a:off x="4186379" y="387933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0D99A-9D03-0C43-8184-55F9ADA1DC6F}"/>
              </a:ext>
            </a:extLst>
          </p:cNvPr>
          <p:cNvSpPr txBox="1"/>
          <p:nvPr/>
        </p:nvSpPr>
        <p:spPr>
          <a:xfrm>
            <a:off x="5576711" y="329410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r>
              <a:rPr lang="en-US" dirty="0"/>
              <a:t>-&gt;left = node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777C48-BEDC-F04E-B948-827D7A78E16A}"/>
              </a:ext>
            </a:extLst>
          </p:cNvPr>
          <p:cNvSpPr/>
          <p:nvPr/>
        </p:nvSpPr>
        <p:spPr>
          <a:xfrm>
            <a:off x="4805138" y="456990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94EA33-7795-8E43-8F90-0E65A649D523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4648891" y="4312943"/>
            <a:ext cx="235602" cy="3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953634-863B-334C-8AC6-73716B2FB520}"/>
              </a:ext>
            </a:extLst>
          </p:cNvPr>
          <p:cNvSpPr txBox="1"/>
          <p:nvPr/>
        </p:nvSpPr>
        <p:spPr>
          <a:xfrm>
            <a:off x="5576711" y="442203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node-&gt;right = grandchild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1AC6A5-C6C7-6845-993C-702C97DF70E6}"/>
              </a:ext>
            </a:extLst>
          </p:cNvPr>
          <p:cNvGrpSpPr/>
          <p:nvPr/>
        </p:nvGrpSpPr>
        <p:grpSpPr>
          <a:xfrm>
            <a:off x="86854" y="1304581"/>
            <a:ext cx="2232296" cy="1823156"/>
            <a:chOff x="6108789" y="1106066"/>
            <a:chExt cx="2232296" cy="18231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1D25FE-D774-E14F-A3EF-AA51A5203939}"/>
                </a:ext>
              </a:extLst>
            </p:cNvPr>
            <p:cNvSpPr/>
            <p:nvPr/>
          </p:nvSpPr>
          <p:spPr>
            <a:xfrm>
              <a:off x="7515215" y="1106066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24297-4690-0D48-BEAE-C3AFFA28B530}"/>
                </a:ext>
              </a:extLst>
            </p:cNvPr>
            <p:cNvSpPr/>
            <p:nvPr/>
          </p:nvSpPr>
          <p:spPr>
            <a:xfrm>
              <a:off x="7987141" y="161327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7BA2A8-166F-6849-9446-A5EF2538638B}"/>
                </a:ext>
              </a:extLst>
            </p:cNvPr>
            <p:cNvCxnSpPr>
              <a:stCxn id="42" idx="5"/>
              <a:endCxn id="43" idx="1"/>
            </p:cNvCxnSpPr>
            <p:nvPr/>
          </p:nvCxnSpPr>
          <p:spPr>
            <a:xfrm>
              <a:off x="7817325" y="1420286"/>
              <a:ext cx="221650" cy="246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E9415D-C1D5-AF4E-AFE5-62DAE48EF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074" y="1429204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34FB2B-9826-DE4A-A3F8-C7A881D138A2}"/>
                </a:ext>
              </a:extLst>
            </p:cNvPr>
            <p:cNvSpPr/>
            <p:nvPr/>
          </p:nvSpPr>
          <p:spPr>
            <a:xfrm>
              <a:off x="6602595" y="2083662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18FFED-F924-7147-BFEE-05067418E7D9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flipH="1">
              <a:off x="6904705" y="1899596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C4BBBB9-B23C-BD4F-B15F-5C5BE3A0720E}"/>
                </a:ext>
              </a:extLst>
            </p:cNvPr>
            <p:cNvSpPr/>
            <p:nvPr/>
          </p:nvSpPr>
          <p:spPr>
            <a:xfrm>
              <a:off x="7097172" y="1619781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6FBBA2-E10E-864C-8F10-7C426DA5C85A}"/>
                </a:ext>
              </a:extLst>
            </p:cNvPr>
            <p:cNvSpPr/>
            <p:nvPr/>
          </p:nvSpPr>
          <p:spPr>
            <a:xfrm>
              <a:off x="7015337" y="256109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F30115-5F94-5640-B2DC-5CB9A621E2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6890668" y="2415145"/>
              <a:ext cx="176503" cy="199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19438A-1E44-EE4A-85E8-0431C7E4B5F2}"/>
                </a:ext>
              </a:extLst>
            </p:cNvPr>
            <p:cNvSpPr/>
            <p:nvPr/>
          </p:nvSpPr>
          <p:spPr>
            <a:xfrm>
              <a:off x="6108789" y="2535509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73D477C-E01B-AE42-B4D8-55691641429E}"/>
                </a:ext>
              </a:extLst>
            </p:cNvPr>
            <p:cNvCxnSpPr>
              <a:cxnSpLocks/>
              <a:endCxn id="57" idx="7"/>
            </p:cNvCxnSpPr>
            <p:nvPr/>
          </p:nvCxnSpPr>
          <p:spPr>
            <a:xfrm flipH="1">
              <a:off x="6410899" y="2351443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8308C43-F6D5-7349-920E-E5AABDAFCA93}"/>
              </a:ext>
            </a:extLst>
          </p:cNvPr>
          <p:cNvSpPr/>
          <p:nvPr/>
        </p:nvSpPr>
        <p:spPr>
          <a:xfrm rot="19056190">
            <a:off x="-34308" y="2430334"/>
            <a:ext cx="1177069" cy="497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340401-BEB4-0946-A6BB-94156E783B86}"/>
              </a:ext>
            </a:extLst>
          </p:cNvPr>
          <p:cNvSpPr txBox="1"/>
          <p:nvPr/>
        </p:nvSpPr>
        <p:spPr>
          <a:xfrm>
            <a:off x="104940" y="3321170"/>
            <a:ext cx="1463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4411"/>
                </a:solidFill>
              </a:rPr>
              <a:t>2’s left reference never changed</a:t>
            </a:r>
          </a:p>
        </p:txBody>
      </p:sp>
    </p:spTree>
    <p:extLst>
      <p:ext uri="{BB962C8B-B14F-4D97-AF65-F5344CB8AC3E}">
        <p14:creationId xmlns:p14="http://schemas.microsoft.com/office/powerpoint/2010/main" val="38433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4" grpId="0" animBg="1"/>
      <p:bldP spid="25" grpId="0"/>
      <p:bldP spid="26" grpId="0" animBg="1"/>
      <p:bldP spid="27" grpId="0"/>
      <p:bldP spid="31" grpId="0" animBg="1"/>
      <p:bldP spid="31" grpId="1" animBg="1"/>
      <p:bldP spid="31" grpId="2" animBg="1"/>
      <p:bldP spid="34" grpId="0" animBg="1"/>
      <p:bldP spid="34" grpId="1" animBg="1"/>
      <p:bldP spid="34" grpId="2" animBg="1"/>
      <p:bldP spid="35" grpId="0"/>
      <p:bldP spid="35" grpId="1"/>
      <p:bldP spid="35" grpId="2"/>
      <p:bldP spid="36" grpId="0" animBg="1"/>
      <p:bldP spid="40" grpId="0"/>
      <p:bldP spid="60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93F66-E430-2346-B1C4-96A9022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D17F-89EC-3745-A4A1-C114F5C0D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Do We Implement Rotations?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67562-E512-4645-AF88-75BBD0450595}"/>
              </a:ext>
            </a:extLst>
          </p:cNvPr>
          <p:cNvSpPr txBox="1"/>
          <p:nvPr/>
        </p:nvSpPr>
        <p:spPr>
          <a:xfrm>
            <a:off x="2811848" y="1134710"/>
            <a:ext cx="39724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Rotate Right Algorithm</a:t>
            </a:r>
          </a:p>
          <a:p>
            <a:endParaRPr lang="en-US" sz="1000" dirty="0"/>
          </a:p>
          <a:p>
            <a:r>
              <a:rPr lang="en-US" sz="1000" dirty="0" err="1"/>
              <a:t>rotateRight</a:t>
            </a:r>
            <a:r>
              <a:rPr lang="en-US" sz="1000" dirty="0"/>
              <a:t>(node)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grandchild = node-&gt;left-&gt;right;  //null in this case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 = node-&gt;left; //save reference to 4</a:t>
            </a:r>
          </a:p>
          <a:p>
            <a:r>
              <a:rPr lang="en-US" sz="1000" dirty="0" err="1"/>
              <a:t>newParent</a:t>
            </a:r>
            <a:r>
              <a:rPr lang="en-US" sz="1000" dirty="0"/>
              <a:t>-&gt;right = node;  </a:t>
            </a:r>
          </a:p>
          <a:p>
            <a:r>
              <a:rPr lang="en-US" sz="1000" dirty="0"/>
              <a:t>node-&gt;left = grandchild;</a:t>
            </a:r>
          </a:p>
          <a:p>
            <a:r>
              <a:rPr lang="en-US" sz="1000" dirty="0"/>
              <a:t>return </a:t>
            </a:r>
            <a:r>
              <a:rPr lang="en-US" sz="1000" dirty="0" err="1"/>
              <a:t>newParent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Using the algorithm:</a:t>
            </a:r>
          </a:p>
          <a:p>
            <a:r>
              <a:rPr lang="en-US" sz="1000" dirty="0"/>
              <a:t>root = </a:t>
            </a:r>
            <a:r>
              <a:rPr lang="en-US" sz="1000" dirty="0" err="1"/>
              <a:t>rotateRight</a:t>
            </a:r>
            <a:r>
              <a:rPr lang="en-US" sz="1000" dirty="0"/>
              <a:t>(root);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1AC6A5-C6C7-6845-993C-702C97DF70E6}"/>
              </a:ext>
            </a:extLst>
          </p:cNvPr>
          <p:cNvGrpSpPr/>
          <p:nvPr/>
        </p:nvGrpSpPr>
        <p:grpSpPr>
          <a:xfrm>
            <a:off x="183099" y="1617494"/>
            <a:ext cx="2232296" cy="1823156"/>
            <a:chOff x="6108789" y="1106066"/>
            <a:chExt cx="2232296" cy="18231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1D25FE-D774-E14F-A3EF-AA51A5203939}"/>
                </a:ext>
              </a:extLst>
            </p:cNvPr>
            <p:cNvSpPr/>
            <p:nvPr/>
          </p:nvSpPr>
          <p:spPr>
            <a:xfrm>
              <a:off x="7515215" y="1106066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24297-4690-0D48-BEAE-C3AFFA28B530}"/>
                </a:ext>
              </a:extLst>
            </p:cNvPr>
            <p:cNvSpPr/>
            <p:nvPr/>
          </p:nvSpPr>
          <p:spPr>
            <a:xfrm>
              <a:off x="7987141" y="161327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7BA2A8-166F-6849-9446-A5EF2538638B}"/>
                </a:ext>
              </a:extLst>
            </p:cNvPr>
            <p:cNvCxnSpPr>
              <a:stCxn id="42" idx="5"/>
              <a:endCxn id="43" idx="1"/>
            </p:cNvCxnSpPr>
            <p:nvPr/>
          </p:nvCxnSpPr>
          <p:spPr>
            <a:xfrm>
              <a:off x="7817325" y="1420286"/>
              <a:ext cx="221650" cy="246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E9415D-C1D5-AF4E-AFE5-62DAE48EF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074" y="1429204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34FB2B-9826-DE4A-A3F8-C7A881D138A2}"/>
                </a:ext>
              </a:extLst>
            </p:cNvPr>
            <p:cNvSpPr/>
            <p:nvPr/>
          </p:nvSpPr>
          <p:spPr>
            <a:xfrm>
              <a:off x="6602595" y="2083662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18FFED-F924-7147-BFEE-05067418E7D9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flipH="1">
              <a:off x="6904705" y="1899596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C4BBBB9-B23C-BD4F-B15F-5C5BE3A0720E}"/>
                </a:ext>
              </a:extLst>
            </p:cNvPr>
            <p:cNvSpPr/>
            <p:nvPr/>
          </p:nvSpPr>
          <p:spPr>
            <a:xfrm>
              <a:off x="7097172" y="1619781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6FBBA2-E10E-864C-8F10-7C426DA5C85A}"/>
                </a:ext>
              </a:extLst>
            </p:cNvPr>
            <p:cNvSpPr/>
            <p:nvPr/>
          </p:nvSpPr>
          <p:spPr>
            <a:xfrm>
              <a:off x="7015337" y="2561090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F30115-5F94-5640-B2DC-5CB9A621E2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6890668" y="2415145"/>
              <a:ext cx="176503" cy="199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19438A-1E44-EE4A-85E8-0431C7E4B5F2}"/>
                </a:ext>
              </a:extLst>
            </p:cNvPr>
            <p:cNvSpPr/>
            <p:nvPr/>
          </p:nvSpPr>
          <p:spPr>
            <a:xfrm>
              <a:off x="6108789" y="2535509"/>
              <a:ext cx="353944" cy="368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73D477C-E01B-AE42-B4D8-55691641429E}"/>
                </a:ext>
              </a:extLst>
            </p:cNvPr>
            <p:cNvCxnSpPr>
              <a:cxnSpLocks/>
              <a:endCxn id="57" idx="7"/>
            </p:cNvCxnSpPr>
            <p:nvPr/>
          </p:nvCxnSpPr>
          <p:spPr>
            <a:xfrm flipH="1">
              <a:off x="6410899" y="2351443"/>
              <a:ext cx="254614" cy="23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91E49708-BBAD-E54F-A6BB-C2310FF4F935}"/>
              </a:ext>
            </a:extLst>
          </p:cNvPr>
          <p:cNvSpPr/>
          <p:nvPr/>
        </p:nvSpPr>
        <p:spPr>
          <a:xfrm>
            <a:off x="2150140" y="3285366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A6BF59-267B-5243-BEF4-01097D4C6A31}"/>
              </a:ext>
            </a:extLst>
          </p:cNvPr>
          <p:cNvSpPr txBox="1"/>
          <p:nvPr/>
        </p:nvSpPr>
        <p:spPr>
          <a:xfrm>
            <a:off x="2878949" y="33316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3BE819-BEFB-2947-9380-C0DD2E5FDD81}"/>
              </a:ext>
            </a:extLst>
          </p:cNvPr>
          <p:cNvSpPr/>
          <p:nvPr/>
        </p:nvSpPr>
        <p:spPr>
          <a:xfrm>
            <a:off x="2113285" y="391559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2BCEA0-A9BB-1946-B3B4-856D28CDFA1D}"/>
              </a:ext>
            </a:extLst>
          </p:cNvPr>
          <p:cNvSpPr txBox="1"/>
          <p:nvPr/>
        </p:nvSpPr>
        <p:spPr>
          <a:xfrm>
            <a:off x="2878949" y="39155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6D160A-CDC8-0041-BE6A-3B504E59AFB8}"/>
              </a:ext>
            </a:extLst>
          </p:cNvPr>
          <p:cNvSpPr/>
          <p:nvPr/>
        </p:nvSpPr>
        <p:spPr>
          <a:xfrm>
            <a:off x="4570201" y="328372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C241B3-3A63-3846-A944-71B5ADA813E3}"/>
              </a:ext>
            </a:extLst>
          </p:cNvPr>
          <p:cNvSpPr/>
          <p:nvPr/>
        </p:nvSpPr>
        <p:spPr>
          <a:xfrm>
            <a:off x="5188960" y="397428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3596C5-3ECE-2E4A-9AE5-3239E03B11CD}"/>
              </a:ext>
            </a:extLst>
          </p:cNvPr>
          <p:cNvCxnSpPr>
            <a:cxnSpLocks/>
            <a:stCxn id="56" idx="1"/>
            <a:endCxn id="55" idx="5"/>
          </p:cNvCxnSpPr>
          <p:nvPr/>
        </p:nvCxnSpPr>
        <p:spPr>
          <a:xfrm flipH="1" flipV="1">
            <a:off x="5032713" y="3717325"/>
            <a:ext cx="235602" cy="3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54CACF-73B2-7A43-B7E5-BB6A5160F13A}"/>
              </a:ext>
            </a:extLst>
          </p:cNvPr>
          <p:cNvSpPr txBox="1"/>
          <p:nvPr/>
        </p:nvSpPr>
        <p:spPr>
          <a:xfrm>
            <a:off x="5960533" y="38264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newParent</a:t>
            </a:r>
            <a:r>
              <a:rPr lang="en-US" dirty="0"/>
              <a:t>-&gt;right = node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7B212E-8646-704E-A9DA-C73EEF9D963F}"/>
              </a:ext>
            </a:extLst>
          </p:cNvPr>
          <p:cNvSpPr/>
          <p:nvPr/>
        </p:nvSpPr>
        <p:spPr>
          <a:xfrm>
            <a:off x="7961646" y="1897124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923D1D6-6BB2-D64A-9AB8-C1B55B467E84}"/>
              </a:ext>
            </a:extLst>
          </p:cNvPr>
          <p:cNvSpPr/>
          <p:nvPr/>
        </p:nvSpPr>
        <p:spPr>
          <a:xfrm>
            <a:off x="8363410" y="2395364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B48AEA-6444-0241-896D-19A81D61EA65}"/>
              </a:ext>
            </a:extLst>
          </p:cNvPr>
          <p:cNvCxnSpPr>
            <a:stCxn id="65" idx="5"/>
            <a:endCxn id="66" idx="1"/>
          </p:cNvCxnSpPr>
          <p:nvPr/>
        </p:nvCxnSpPr>
        <p:spPr>
          <a:xfrm>
            <a:off x="8263756" y="2211344"/>
            <a:ext cx="151488" cy="23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9FCDA9-00ED-D148-ABF7-E0A8B6041F87}"/>
              </a:ext>
            </a:extLst>
          </p:cNvPr>
          <p:cNvCxnSpPr>
            <a:cxnSpLocks/>
            <a:stCxn id="65" idx="1"/>
            <a:endCxn id="71" idx="5"/>
          </p:cNvCxnSpPr>
          <p:nvPr/>
        </p:nvCxnSpPr>
        <p:spPr>
          <a:xfrm flipH="1" flipV="1">
            <a:off x="7808370" y="1647654"/>
            <a:ext cx="205110" cy="30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F16B04C-9629-AE4B-83FE-9E754E9C5D46}"/>
              </a:ext>
            </a:extLst>
          </p:cNvPr>
          <p:cNvSpPr/>
          <p:nvPr/>
        </p:nvSpPr>
        <p:spPr>
          <a:xfrm>
            <a:off x="6999040" y="1816988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886FB8-071A-6B47-BA18-FE58296AF6BF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7301150" y="1632922"/>
            <a:ext cx="254614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226C5C4-9E95-FA40-8359-7BCAD74FF809}"/>
              </a:ext>
            </a:extLst>
          </p:cNvPr>
          <p:cNvSpPr/>
          <p:nvPr/>
        </p:nvSpPr>
        <p:spPr>
          <a:xfrm>
            <a:off x="7506260" y="1333434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26DDE0-E107-A941-8130-FED6D4299085}"/>
              </a:ext>
            </a:extLst>
          </p:cNvPr>
          <p:cNvSpPr/>
          <p:nvPr/>
        </p:nvSpPr>
        <p:spPr>
          <a:xfrm>
            <a:off x="7411782" y="2294416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E0E85-D921-5D49-8074-729DDF888A9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287113" y="2148471"/>
            <a:ext cx="176503" cy="19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A5E8C2F-515B-BC4D-9719-82847854EA62}"/>
              </a:ext>
            </a:extLst>
          </p:cNvPr>
          <p:cNvSpPr/>
          <p:nvPr/>
        </p:nvSpPr>
        <p:spPr>
          <a:xfrm>
            <a:off x="6505234" y="2268835"/>
            <a:ext cx="353944" cy="368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3835E9-0612-FA42-8263-3A6E10B35B40}"/>
              </a:ext>
            </a:extLst>
          </p:cNvPr>
          <p:cNvCxnSpPr>
            <a:cxnSpLocks/>
            <a:endCxn id="74" idx="7"/>
          </p:cNvCxnSpPr>
          <p:nvPr/>
        </p:nvCxnSpPr>
        <p:spPr>
          <a:xfrm flipH="1">
            <a:off x="6807344" y="2084769"/>
            <a:ext cx="254614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F3F331C-94F8-5543-AADF-485B37C92805}"/>
              </a:ext>
            </a:extLst>
          </p:cNvPr>
          <p:cNvSpPr/>
          <p:nvPr/>
        </p:nvSpPr>
        <p:spPr>
          <a:xfrm rot="19056190">
            <a:off x="6398739" y="1889160"/>
            <a:ext cx="1389669" cy="117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F84C6E3-84F5-C54E-A1D4-FEC0F816B51E}"/>
              </a:ext>
            </a:extLst>
          </p:cNvPr>
          <p:cNvSpPr/>
          <p:nvPr/>
        </p:nvSpPr>
        <p:spPr>
          <a:xfrm rot="2896096">
            <a:off x="7774235" y="2090880"/>
            <a:ext cx="1177069" cy="497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B9053-0BB8-B64B-8929-9436AE729E5E}"/>
              </a:ext>
            </a:extLst>
          </p:cNvPr>
          <p:cNvSpPr txBox="1"/>
          <p:nvPr/>
        </p:nvSpPr>
        <p:spPr>
          <a:xfrm>
            <a:off x="6877114" y="3118422"/>
            <a:ext cx="2063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94411"/>
                </a:solidFill>
              </a:rPr>
              <a:t>4’s left reference  and 6’s right reference never changed</a:t>
            </a:r>
          </a:p>
        </p:txBody>
      </p:sp>
    </p:spTree>
    <p:extLst>
      <p:ext uri="{BB962C8B-B14F-4D97-AF65-F5344CB8AC3E}">
        <p14:creationId xmlns:p14="http://schemas.microsoft.com/office/powerpoint/2010/main" val="28911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/>
      <p:bldP spid="53" grpId="0" animBg="1"/>
      <p:bldP spid="54" grpId="0"/>
      <p:bldP spid="55" grpId="0" animBg="1"/>
      <p:bldP spid="56" grpId="0" animBg="1"/>
      <p:bldP spid="63" grpId="0"/>
      <p:bldP spid="65" grpId="0" animBg="1"/>
      <p:bldP spid="66" grpId="0" animBg="1"/>
      <p:bldP spid="69" grpId="0" animBg="1"/>
      <p:bldP spid="71" grpId="0" animBg="1"/>
      <p:bldP spid="72" grpId="0" animBg="1"/>
      <p:bldP spid="74" grpId="0" animBg="1"/>
      <p:bldP spid="76" grpId="0" animBg="1"/>
      <p:bldP spid="77" grpId="0" animBg="1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4DC92-FCE1-A04A-8340-CEA844E4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B547-B7EC-9B4A-AB03-D525DF62C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3756103-74C8-EC46-9ED9-325368285E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1334" y="1006474"/>
            <a:ext cx="8173329" cy="34228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What are they?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Binary search trees with an added feature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Balanced is checked on every node.  Rotations are performed on unbalanced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Why to we use them?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Binary search trees can become scraggly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We want the height of a binary search tree to be O(log n) so that insertions, deletions, and searches are guaranteed to be O(log n)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13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4DC92-FCE1-A04A-8340-CEA844E4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B547-B7EC-9B4A-AB03-D525DF62C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But Binary Search Trees have a Problem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3756103-74C8-EC46-9ED9-325368285E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0257" y="1299437"/>
            <a:ext cx="8173329" cy="34228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height isn’t guaranteed to be log n.  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On average</a:t>
            </a:r>
            <a:r>
              <a:rPr lang="en-US" sz="2000" dirty="0"/>
              <a:t> we can say that a search of a binary tree is O(</a:t>
            </a:r>
            <a:r>
              <a:rPr lang="en-US" sz="2000" dirty="0" err="1"/>
              <a:t>logn</a:t>
            </a:r>
            <a:r>
              <a:rPr lang="en-US" sz="2000" dirty="0"/>
              <a:t>)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But in the </a:t>
            </a:r>
            <a:r>
              <a:rPr lang="en-US" sz="2000" b="1" dirty="0"/>
              <a:t>worst case</a:t>
            </a:r>
            <a:r>
              <a:rPr lang="en-US" sz="2000" dirty="0"/>
              <a:t> it can be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50" dirty="0"/>
              <a:t>What can we do about it?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of the first ideas was to check the balance on every entry, and perform a rotation to get the tree back into balance (log n height)</a:t>
            </a:r>
          </a:p>
          <a:p>
            <a:pPr marL="671513" lvl="1" indent="-457200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4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212622" y="184008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2935112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675134" y="2273694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254000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1938368" y="228600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5457" y="3189112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7969" y="2935112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320141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935112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6DA7DD5-7E3F-8F4B-B903-10C27E89E317}"/>
              </a:ext>
            </a:extLst>
          </p:cNvPr>
          <p:cNvSpPr/>
          <p:nvPr/>
        </p:nvSpPr>
        <p:spPr>
          <a:xfrm>
            <a:off x="1412774" y="389466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8E7AE-9D0F-7D4E-8BA8-7E6D68D19F2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875286" y="3640667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94BBE-BF20-034C-B3AF-61B399C91A1A}"/>
              </a:ext>
            </a:extLst>
          </p:cNvPr>
          <p:cNvSpPr txBox="1"/>
          <p:nvPr/>
        </p:nvSpPr>
        <p:spPr>
          <a:xfrm>
            <a:off x="4960881" y="1039590"/>
            <a:ext cx="38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node’s balance factor is </a:t>
            </a:r>
          </a:p>
          <a:p>
            <a:r>
              <a:rPr lang="en-US" dirty="0"/>
              <a:t>height</a:t>
            </a:r>
            <a:r>
              <a:rPr lang="en-US" baseline="-25000" dirty="0"/>
              <a:t> right subtree</a:t>
            </a:r>
            <a:r>
              <a:rPr lang="en-US" dirty="0"/>
              <a:t> – height</a:t>
            </a:r>
            <a:r>
              <a:rPr lang="en-US" baseline="-25000" dirty="0"/>
              <a:t> left subtree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6F519-2FE9-084F-8140-22BD271F145A}"/>
              </a:ext>
            </a:extLst>
          </p:cNvPr>
          <p:cNvSpPr txBox="1"/>
          <p:nvPr/>
        </p:nvSpPr>
        <p:spPr>
          <a:xfrm>
            <a:off x="3621412" y="2565780"/>
            <a:ext cx="26789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leaves have balance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17EF3-727A-FD4C-8437-D2683FD3B4ED}"/>
              </a:ext>
            </a:extLst>
          </p:cNvPr>
          <p:cNvSpPr txBox="1"/>
          <p:nvPr/>
        </p:nvSpPr>
        <p:spPr>
          <a:xfrm>
            <a:off x="2783047" y="3401761"/>
            <a:ext cx="192873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-1</a:t>
            </a:r>
          </a:p>
          <a:p>
            <a:r>
              <a:rPr lang="en-US" dirty="0"/>
              <a:t>assume null = -1</a:t>
            </a:r>
          </a:p>
          <a:p>
            <a:r>
              <a:rPr lang="en-US" dirty="0"/>
              <a:t>left = 0, right = 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1AB13-3822-1241-8152-EA57ED1BDBCE}"/>
              </a:ext>
            </a:extLst>
          </p:cNvPr>
          <p:cNvSpPr txBox="1"/>
          <p:nvPr/>
        </p:nvSpPr>
        <p:spPr>
          <a:xfrm>
            <a:off x="86579" y="1861701"/>
            <a:ext cx="185178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1</a:t>
            </a:r>
          </a:p>
          <a:p>
            <a:r>
              <a:rPr lang="en-US" dirty="0"/>
              <a:t>left = 0, right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F4D0F-A0B1-E845-960D-6D2D59B9A1EA}"/>
              </a:ext>
            </a:extLst>
          </p:cNvPr>
          <p:cNvSpPr txBox="1"/>
          <p:nvPr/>
        </p:nvSpPr>
        <p:spPr>
          <a:xfrm>
            <a:off x="2431428" y="1163162"/>
            <a:ext cx="185178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-2</a:t>
            </a:r>
          </a:p>
          <a:p>
            <a:r>
              <a:rPr lang="en-US" dirty="0"/>
              <a:t>left = 2, right = 0</a:t>
            </a:r>
          </a:p>
        </p:txBody>
      </p:sp>
    </p:spTree>
    <p:extLst>
      <p:ext uri="{BB962C8B-B14F-4D97-AF65-F5344CB8AC3E}">
        <p14:creationId xmlns:p14="http://schemas.microsoft.com/office/powerpoint/2010/main" val="10858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7C6C0455-B35F-0746-8A61-D2D56D5C19B0}"/>
              </a:ext>
            </a:extLst>
          </p:cNvPr>
          <p:cNvSpPr/>
          <p:nvPr/>
        </p:nvSpPr>
        <p:spPr>
          <a:xfrm>
            <a:off x="4377476" y="2617098"/>
            <a:ext cx="62953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DF72A9-6A88-534A-91C1-8473229B92EC}"/>
              </a:ext>
            </a:extLst>
          </p:cNvPr>
          <p:cNvSpPr/>
          <p:nvPr/>
        </p:nvSpPr>
        <p:spPr>
          <a:xfrm>
            <a:off x="2922185" y="261709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C87B2-B9BD-2241-BCBB-9C4F1FFFFE34}"/>
              </a:ext>
            </a:extLst>
          </p:cNvPr>
          <p:cNvSpPr txBox="1"/>
          <p:nvPr/>
        </p:nvSpPr>
        <p:spPr>
          <a:xfrm>
            <a:off x="2830157" y="2762958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651251" y="131335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3695133" y="1922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3113763" y="1746964"/>
            <a:ext cx="660725" cy="24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1922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938368" y="1746964"/>
            <a:ext cx="792238" cy="24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5457" y="257159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7969" y="2317595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2583901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317595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6DA7DD5-7E3F-8F4B-B903-10C27E89E317}"/>
              </a:ext>
            </a:extLst>
          </p:cNvPr>
          <p:cNvSpPr/>
          <p:nvPr/>
        </p:nvSpPr>
        <p:spPr>
          <a:xfrm>
            <a:off x="1412774" y="327715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8E7AE-9D0F-7D4E-8BA8-7E6D68D19F2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875286" y="302315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45E68-196E-EC41-B1F8-D6F1E5664DF3}"/>
              </a:ext>
            </a:extLst>
          </p:cNvPr>
          <p:cNvSpPr txBox="1"/>
          <p:nvPr/>
        </p:nvSpPr>
        <p:spPr>
          <a:xfrm>
            <a:off x="5489792" y="1088452"/>
            <a:ext cx="373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item is added, start at the place where the item was added and move up to the root checking the balance.  When an imbalance is found, do a rotation.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A79E7-4689-DA4F-99A2-2DDB7C2BC567}"/>
              </a:ext>
            </a:extLst>
          </p:cNvPr>
          <p:cNvSpPr/>
          <p:nvPr/>
        </p:nvSpPr>
        <p:spPr>
          <a:xfrm>
            <a:off x="2146370" y="2560409"/>
            <a:ext cx="594804" cy="53037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C8F47-0453-F741-9EEE-15055BD64A4D}"/>
              </a:ext>
            </a:extLst>
          </p:cNvPr>
          <p:cNvSpPr txBox="1"/>
          <p:nvPr/>
        </p:nvSpPr>
        <p:spPr>
          <a:xfrm>
            <a:off x="3012258" y="2666099"/>
            <a:ext cx="25571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rotate around this node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65CB56-F571-5041-A403-61CA0C728B60}"/>
              </a:ext>
            </a:extLst>
          </p:cNvPr>
          <p:cNvSpPr/>
          <p:nvPr/>
        </p:nvSpPr>
        <p:spPr>
          <a:xfrm>
            <a:off x="736102" y="3976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5E6C4-3D83-CE48-A54F-FB342C3A96E5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1198614" y="3722483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3B09D1-E11C-0946-B72E-3656071BB385}"/>
              </a:ext>
            </a:extLst>
          </p:cNvPr>
          <p:cNvSpPr txBox="1"/>
          <p:nvPr/>
        </p:nvSpPr>
        <p:spPr>
          <a:xfrm>
            <a:off x="2280150" y="3531150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A136F6-A376-2642-B6D9-F2D74D8D0A3D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384697" y="2363098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9A84C-CA86-C943-840C-A14E8DF3BDC1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4157645" y="2356088"/>
            <a:ext cx="312024" cy="33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718050" y="3219221"/>
            <a:ext cx="2743200" cy="1723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+2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</a:t>
            </a:r>
            <a:r>
              <a:rPr lang="en-US" sz="1600" dirty="0">
                <a:latin typeface="Tw Cen MT" panose="020B0602020104020603" pitchFamily="34" charset="0"/>
              </a:rPr>
              <a:t> child balance is 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rotation</a:t>
            </a:r>
            <a:endParaRPr lang="en-US" sz="16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43994" y="1345970"/>
            <a:ext cx="2743200" cy="17337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-2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</a:t>
            </a:r>
            <a:r>
              <a:rPr lang="en-US" sz="1600" dirty="0">
                <a:latin typeface="Tw Cen MT" panose="020B0602020104020603" pitchFamily="34" charset="0"/>
              </a:rPr>
              <a:t> child balance is 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rotation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43992" y="3221874"/>
            <a:ext cx="2743200" cy="1699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-2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</a:t>
            </a:r>
            <a:r>
              <a:rPr lang="en-US" sz="1600" dirty="0">
                <a:latin typeface="Tw Cen MT" panose="020B0602020104020603" pitchFamily="34" charset="0"/>
              </a:rPr>
              <a:t> child balance is +1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rotation</a:t>
            </a:r>
            <a:endParaRPr lang="en-US" sz="16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731593" y="1348624"/>
            <a:ext cx="2743200" cy="1731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+2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</a:t>
            </a:r>
            <a:r>
              <a:rPr lang="en-US" sz="1600" dirty="0">
                <a:latin typeface="Tw Cen MT" panose="020B0602020104020603" pitchFamily="34" charset="0"/>
              </a:rPr>
              <a:t> child balance is +1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rotation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Four Kinds of Unbalanced Trees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013537" y="144907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110817" y="144907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73680" y="332232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99994" y="3304426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2773680" y="1431175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1676400" y="1431175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1676400" y="3322320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6097274" y="3304426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5" name="Oval 4"/>
          <p:cNvSpPr/>
          <p:nvPr/>
        </p:nvSpPr>
        <p:spPr>
          <a:xfrm>
            <a:off x="8023461" y="1449267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27484" y="1909233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89174" y="2350187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75658" y="1642895"/>
            <a:ext cx="126630" cy="27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5"/>
            <a:endCxn id="18" idx="1"/>
          </p:cNvCxnSpPr>
          <p:nvPr/>
        </p:nvCxnSpPr>
        <p:spPr>
          <a:xfrm>
            <a:off x="8399119" y="2089901"/>
            <a:ext cx="119503" cy="291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491337" y="1582227"/>
            <a:ext cx="666796" cy="1112586"/>
            <a:chOff x="7761182" y="2586627"/>
            <a:chExt cx="666796" cy="1112586"/>
          </a:xfrm>
        </p:grpSpPr>
        <p:sp>
          <p:nvSpPr>
            <p:cNvPr id="27" name="Oval 26"/>
            <p:cNvSpPr/>
            <p:nvPr/>
          </p:nvSpPr>
          <p:spPr>
            <a:xfrm>
              <a:off x="7761182" y="258662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65205" y="304659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26895" y="348754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913379" y="2780255"/>
              <a:ext cx="126630" cy="2778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5"/>
              <a:endCxn id="29" idx="1"/>
            </p:cNvCxnSpPr>
            <p:nvPr/>
          </p:nvCxnSpPr>
          <p:spPr>
            <a:xfrm>
              <a:off x="8136840" y="3227261"/>
              <a:ext cx="119503" cy="29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413584" y="3435507"/>
            <a:ext cx="573570" cy="1112586"/>
            <a:chOff x="7994438" y="3506787"/>
            <a:chExt cx="573570" cy="1112586"/>
          </a:xfrm>
        </p:grpSpPr>
        <p:sp>
          <p:nvSpPr>
            <p:cNvPr id="33" name="Oval 32"/>
            <p:cNvSpPr/>
            <p:nvPr/>
          </p:nvSpPr>
          <p:spPr>
            <a:xfrm>
              <a:off x="7994438" y="350678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366925" y="393435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77869" y="440770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63996" y="3700080"/>
              <a:ext cx="277733" cy="245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8249504" y="4115021"/>
              <a:ext cx="146869" cy="323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14441" y="3348147"/>
            <a:ext cx="573570" cy="1112586"/>
            <a:chOff x="7994438" y="3506787"/>
            <a:chExt cx="573570" cy="1112586"/>
          </a:xfrm>
        </p:grpSpPr>
        <p:sp>
          <p:nvSpPr>
            <p:cNvPr id="46" name="Oval 45"/>
            <p:cNvSpPr/>
            <p:nvPr/>
          </p:nvSpPr>
          <p:spPr>
            <a:xfrm>
              <a:off x="7994438" y="350678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366925" y="393435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077869" y="440770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163996" y="3700080"/>
              <a:ext cx="277733" cy="245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8249504" y="4115021"/>
              <a:ext cx="146869" cy="323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3" grpId="0" uiExpand="1" build="p" animBg="1"/>
      <p:bldP spid="14" grpId="0" uiExpand="1" build="p" animBg="1"/>
      <p:bldP spid="16" grpId="0" uiExpand="1" build="p" animBg="1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7C6C0455-B35F-0746-8A61-D2D56D5C19B0}"/>
              </a:ext>
            </a:extLst>
          </p:cNvPr>
          <p:cNvSpPr/>
          <p:nvPr/>
        </p:nvSpPr>
        <p:spPr>
          <a:xfrm>
            <a:off x="4377476" y="2617098"/>
            <a:ext cx="62953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DF72A9-6A88-534A-91C1-8473229B92EC}"/>
              </a:ext>
            </a:extLst>
          </p:cNvPr>
          <p:cNvSpPr/>
          <p:nvPr/>
        </p:nvSpPr>
        <p:spPr>
          <a:xfrm>
            <a:off x="2922185" y="2617098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C87B2-B9BD-2241-BCBB-9C4F1FFFFE34}"/>
              </a:ext>
            </a:extLst>
          </p:cNvPr>
          <p:cNvSpPr txBox="1"/>
          <p:nvPr/>
        </p:nvSpPr>
        <p:spPr>
          <a:xfrm>
            <a:off x="5114676" y="2658296"/>
            <a:ext cx="13837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651251" y="131335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3600696" y="1957253"/>
            <a:ext cx="67943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113763" y="1746964"/>
            <a:ext cx="586433" cy="28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1922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938368" y="1746964"/>
            <a:ext cx="792238" cy="24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5457" y="2571595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7969" y="2317595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2583901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317595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6DA7DD5-7E3F-8F4B-B903-10C27E89E317}"/>
              </a:ext>
            </a:extLst>
          </p:cNvPr>
          <p:cNvSpPr/>
          <p:nvPr/>
        </p:nvSpPr>
        <p:spPr>
          <a:xfrm>
            <a:off x="1412774" y="3277150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8E7AE-9D0F-7D4E-8BA8-7E6D68D19F2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875286" y="302315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45E68-196E-EC41-B1F8-D6F1E5664DF3}"/>
              </a:ext>
            </a:extLst>
          </p:cNvPr>
          <p:cNvSpPr txBox="1"/>
          <p:nvPr/>
        </p:nvSpPr>
        <p:spPr>
          <a:xfrm>
            <a:off x="5489792" y="1088452"/>
            <a:ext cx="373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item is added, start at the place where the item was added and move up to the root checking the balance.  When an imbalance is found, do a rotation.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A79E7-4689-DA4F-99A2-2DDB7C2BC567}"/>
              </a:ext>
            </a:extLst>
          </p:cNvPr>
          <p:cNvSpPr/>
          <p:nvPr/>
        </p:nvSpPr>
        <p:spPr>
          <a:xfrm>
            <a:off x="4370748" y="2614003"/>
            <a:ext cx="632683" cy="53037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C8F47-0453-F741-9EEE-15055BD64A4D}"/>
              </a:ext>
            </a:extLst>
          </p:cNvPr>
          <p:cNvSpPr txBox="1"/>
          <p:nvPr/>
        </p:nvSpPr>
        <p:spPr>
          <a:xfrm>
            <a:off x="2867391" y="3019933"/>
            <a:ext cx="18902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unbalancednode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65CB56-F571-5041-A403-61CA0C728B60}"/>
              </a:ext>
            </a:extLst>
          </p:cNvPr>
          <p:cNvSpPr/>
          <p:nvPr/>
        </p:nvSpPr>
        <p:spPr>
          <a:xfrm>
            <a:off x="4422531" y="4059251"/>
            <a:ext cx="638336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5E6C4-3D83-CE48-A54F-FB342C3A96E5}"/>
              </a:ext>
            </a:extLst>
          </p:cNvPr>
          <p:cNvCxnSpPr>
            <a:cxnSpLocks/>
          </p:cNvCxnSpPr>
          <p:nvPr/>
        </p:nvCxnSpPr>
        <p:spPr>
          <a:xfrm flipH="1">
            <a:off x="4901057" y="3843598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3B09D1-E11C-0946-B72E-3656071BB385}"/>
              </a:ext>
            </a:extLst>
          </p:cNvPr>
          <p:cNvSpPr txBox="1"/>
          <p:nvPr/>
        </p:nvSpPr>
        <p:spPr>
          <a:xfrm>
            <a:off x="5893162" y="3497964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A136F6-A376-2642-B6D9-F2D74D8D0A3D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384697" y="2363098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9A84C-CA86-C943-840C-A14E8DF3BDC1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4180626" y="2390858"/>
            <a:ext cx="289043" cy="30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84BD96-6BC0-E24E-AE6D-57C7BC4A5A2A}"/>
              </a:ext>
            </a:extLst>
          </p:cNvPr>
          <p:cNvCxnSpPr>
            <a:cxnSpLocks/>
          </p:cNvCxnSpPr>
          <p:nvPr/>
        </p:nvCxnSpPr>
        <p:spPr>
          <a:xfrm>
            <a:off x="4973054" y="3044516"/>
            <a:ext cx="440998" cy="46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E88C43B-D651-7549-A2A7-9828703F1DA6}"/>
              </a:ext>
            </a:extLst>
          </p:cNvPr>
          <p:cNvSpPr/>
          <p:nvPr/>
        </p:nvSpPr>
        <p:spPr>
          <a:xfrm>
            <a:off x="5218858" y="3429201"/>
            <a:ext cx="622649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2502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23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7C6C0455-B35F-0746-8A61-D2D56D5C19B0}"/>
              </a:ext>
            </a:extLst>
          </p:cNvPr>
          <p:cNvSpPr/>
          <p:nvPr/>
        </p:nvSpPr>
        <p:spPr>
          <a:xfrm>
            <a:off x="4377476" y="2617098"/>
            <a:ext cx="62953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DF72A9-6A88-534A-91C1-8473229B92EC}"/>
              </a:ext>
            </a:extLst>
          </p:cNvPr>
          <p:cNvSpPr/>
          <p:nvPr/>
        </p:nvSpPr>
        <p:spPr>
          <a:xfrm>
            <a:off x="2922185" y="2617098"/>
            <a:ext cx="62794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C87B2-B9BD-2241-BCBB-9C4F1FFFFE34}"/>
              </a:ext>
            </a:extLst>
          </p:cNvPr>
          <p:cNvSpPr txBox="1"/>
          <p:nvPr/>
        </p:nvSpPr>
        <p:spPr>
          <a:xfrm>
            <a:off x="3623294" y="2674683"/>
            <a:ext cx="13837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012A8-4167-DD4A-8566-4DA3147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F0D4-F04E-4142-9B54-8412BB571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Balance?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5B284-2A00-5148-BD7E-CD2D50940949}"/>
              </a:ext>
            </a:extLst>
          </p:cNvPr>
          <p:cNvSpPr/>
          <p:nvPr/>
        </p:nvSpPr>
        <p:spPr>
          <a:xfrm>
            <a:off x="2651251" y="131335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813AC-29C1-C340-B0CA-CE9AEBBF3FB4}"/>
              </a:ext>
            </a:extLst>
          </p:cNvPr>
          <p:cNvSpPr/>
          <p:nvPr/>
        </p:nvSpPr>
        <p:spPr>
          <a:xfrm>
            <a:off x="3600696" y="1957253"/>
            <a:ext cx="67943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BF7C0-AECC-E54C-B6A3-A9A02CCDFC3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113763" y="1746964"/>
            <a:ext cx="586433" cy="28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50B5F2-6946-D441-955F-B118CA3646D5}"/>
              </a:ext>
            </a:extLst>
          </p:cNvPr>
          <p:cNvSpPr/>
          <p:nvPr/>
        </p:nvSpPr>
        <p:spPr>
          <a:xfrm>
            <a:off x="1475856" y="1922483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33337E-27BB-6C4E-BEC8-97A09BE93015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938368" y="1746964"/>
            <a:ext cx="792238" cy="24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CB637B-BD3E-5F40-B2E5-3784934BD950}"/>
              </a:ext>
            </a:extLst>
          </p:cNvPr>
          <p:cNvSpPr/>
          <p:nvPr/>
        </p:nvSpPr>
        <p:spPr>
          <a:xfrm>
            <a:off x="812605" y="2487059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9C458-78A3-404C-92DD-B28953539514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275117" y="2233059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58511A-0312-744E-B78B-2B93318221F0}"/>
              </a:ext>
            </a:extLst>
          </p:cNvPr>
          <p:cNvSpPr/>
          <p:nvPr/>
        </p:nvSpPr>
        <p:spPr>
          <a:xfrm>
            <a:off x="2160495" y="2583901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F78B-1914-4D40-8C72-4DDD33452637}"/>
              </a:ext>
            </a:extLst>
          </p:cNvPr>
          <p:cNvCxnSpPr>
            <a:endCxn id="12" idx="1"/>
          </p:cNvCxnSpPr>
          <p:nvPr/>
        </p:nvCxnSpPr>
        <p:spPr>
          <a:xfrm>
            <a:off x="1900517" y="2317595"/>
            <a:ext cx="339333" cy="34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45E68-196E-EC41-B1F8-D6F1E5664DF3}"/>
              </a:ext>
            </a:extLst>
          </p:cNvPr>
          <p:cNvSpPr txBox="1"/>
          <p:nvPr/>
        </p:nvSpPr>
        <p:spPr>
          <a:xfrm>
            <a:off x="5489792" y="1088452"/>
            <a:ext cx="373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item is added, start at the place where the item was added and move up to the root checking the balance.  When an imbalance is found, do a rotation.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A79E7-4689-DA4F-99A2-2DDB7C2BC567}"/>
              </a:ext>
            </a:extLst>
          </p:cNvPr>
          <p:cNvSpPr/>
          <p:nvPr/>
        </p:nvSpPr>
        <p:spPr>
          <a:xfrm>
            <a:off x="3600696" y="1939732"/>
            <a:ext cx="709785" cy="53037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C8F47-0453-F741-9EEE-15055BD64A4D}"/>
              </a:ext>
            </a:extLst>
          </p:cNvPr>
          <p:cNvSpPr txBox="1"/>
          <p:nvPr/>
        </p:nvSpPr>
        <p:spPr>
          <a:xfrm>
            <a:off x="1426657" y="1957253"/>
            <a:ext cx="18902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unbalancednode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65CB56-F571-5041-A403-61CA0C728B60}"/>
              </a:ext>
            </a:extLst>
          </p:cNvPr>
          <p:cNvSpPr/>
          <p:nvPr/>
        </p:nvSpPr>
        <p:spPr>
          <a:xfrm>
            <a:off x="2972423" y="4117514"/>
            <a:ext cx="638336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5E6C4-3D83-CE48-A54F-FB342C3A96E5}"/>
              </a:ext>
            </a:extLst>
          </p:cNvPr>
          <p:cNvCxnSpPr>
            <a:cxnSpLocks/>
          </p:cNvCxnSpPr>
          <p:nvPr/>
        </p:nvCxnSpPr>
        <p:spPr>
          <a:xfrm flipH="1">
            <a:off x="3397809" y="3875682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3B09D1-E11C-0946-B72E-3656071BB385}"/>
              </a:ext>
            </a:extLst>
          </p:cNvPr>
          <p:cNvSpPr txBox="1"/>
          <p:nvPr/>
        </p:nvSpPr>
        <p:spPr>
          <a:xfrm>
            <a:off x="4373698" y="3511873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A136F6-A376-2642-B6D9-F2D74D8D0A3D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458168" y="2363098"/>
            <a:ext cx="316330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9A84C-CA86-C943-840C-A14E8DF3BDC1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4180626" y="2390858"/>
            <a:ext cx="289043" cy="30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84BD96-6BC0-E24E-AE6D-57C7BC4A5A2A}"/>
              </a:ext>
            </a:extLst>
          </p:cNvPr>
          <p:cNvCxnSpPr>
            <a:cxnSpLocks/>
          </p:cNvCxnSpPr>
          <p:nvPr/>
        </p:nvCxnSpPr>
        <p:spPr>
          <a:xfrm>
            <a:off x="3372210" y="2988978"/>
            <a:ext cx="440998" cy="46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E88C43B-D651-7549-A2A7-9828703F1DA6}"/>
              </a:ext>
            </a:extLst>
          </p:cNvPr>
          <p:cNvSpPr/>
          <p:nvPr/>
        </p:nvSpPr>
        <p:spPr>
          <a:xfrm>
            <a:off x="3657477" y="3410415"/>
            <a:ext cx="622649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DFCC2B-C917-8B40-9CD0-A6272660C6FF}"/>
              </a:ext>
            </a:extLst>
          </p:cNvPr>
          <p:cNvCxnSpPr>
            <a:cxnSpLocks/>
          </p:cNvCxnSpPr>
          <p:nvPr/>
        </p:nvCxnSpPr>
        <p:spPr>
          <a:xfrm flipH="1">
            <a:off x="2700277" y="3061140"/>
            <a:ext cx="389799" cy="32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E984B7-2033-D449-9AEA-6360751E717B}"/>
              </a:ext>
            </a:extLst>
          </p:cNvPr>
          <p:cNvSpPr/>
          <p:nvPr/>
        </p:nvSpPr>
        <p:spPr>
          <a:xfrm>
            <a:off x="2415120" y="3235087"/>
            <a:ext cx="5418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8E25A3-4969-AD42-858E-604743AB2C9B}"/>
              </a:ext>
            </a:extLst>
          </p:cNvPr>
          <p:cNvSpPr txBox="1"/>
          <p:nvPr/>
        </p:nvSpPr>
        <p:spPr>
          <a:xfrm>
            <a:off x="4422654" y="1883753"/>
            <a:ext cx="14606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balance = -2</a:t>
            </a:r>
          </a:p>
        </p:txBody>
      </p:sp>
    </p:spTree>
    <p:extLst>
      <p:ext uri="{BB962C8B-B14F-4D97-AF65-F5344CB8AC3E}">
        <p14:creationId xmlns:p14="http://schemas.microsoft.com/office/powerpoint/2010/main" val="16527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23" grpId="0" animBg="1"/>
      <p:bldP spid="24" grpId="0" animBg="1"/>
      <p:bldP spid="2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AVL Example</a:t>
            </a:r>
          </a:p>
        </p:txBody>
      </p:sp>
    </p:spTree>
    <p:extLst>
      <p:ext uri="{BB962C8B-B14F-4D97-AF65-F5344CB8AC3E}">
        <p14:creationId xmlns:p14="http://schemas.microsoft.com/office/powerpoint/2010/main" val="707243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8024</TotalTime>
  <Words>1091</Words>
  <Application>Microsoft Macintosh PowerPoint</Application>
  <PresentationFormat>On-screen Show (16:9)</PresentationFormat>
  <Paragraphs>275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Open Sans</vt:lpstr>
      <vt:lpstr>Tw Cen MT</vt:lpstr>
      <vt:lpstr>Wingdings</vt:lpstr>
      <vt:lpstr>COP3530_template</vt:lpstr>
      <vt:lpstr>1</vt:lpstr>
      <vt:lpstr>PowerPoint Presentation</vt:lpstr>
      <vt:lpstr>PowerPoint Presentation</vt:lpstr>
      <vt:lpstr>PowerPoint Presentation</vt:lpstr>
      <vt:lpstr>PowerPoint Presentation</vt:lpstr>
      <vt:lpstr>13</vt:lpstr>
      <vt:lpstr>PowerPoint Presentation</vt:lpstr>
      <vt:lpstr>PowerPoint Presentation</vt:lpstr>
      <vt:lpstr>14</vt:lpstr>
      <vt:lpstr>14</vt:lpstr>
      <vt:lpstr>PowerPoint Presentation</vt:lpstr>
      <vt:lpstr>PowerPoint Presentation</vt:lpstr>
      <vt:lpstr>PowerPoint Presentation</vt:lpstr>
      <vt:lpstr>15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Microsoft Office User</cp:lastModifiedBy>
  <cp:revision>211</cp:revision>
  <dcterms:created xsi:type="dcterms:W3CDTF">2017-11-13T16:48:10Z</dcterms:created>
  <dcterms:modified xsi:type="dcterms:W3CDTF">2019-09-18T17:03:33Z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