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3" r:id="rId2"/>
    <p:sldId id="257" r:id="rId3"/>
    <p:sldId id="264" r:id="rId4"/>
    <p:sldId id="265" r:id="rId5"/>
    <p:sldId id="266" r:id="rId6"/>
    <p:sldId id="267" r:id="rId7"/>
    <p:sldId id="268" r:id="rId8"/>
    <p:sldId id="269" r:id="rId9"/>
    <p:sldId id="262" r:id="rId10"/>
  </p:sldIdLst>
  <p:sldSz cx="9144000" cy="5143500" type="screen16x9"/>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4411"/>
    <a:srgbClr val="182825"/>
    <a:srgbClr val="67D3F8"/>
    <a:srgbClr val="E2F4FE"/>
    <a:srgbClr val="BF245E"/>
    <a:srgbClr val="232062"/>
    <a:srgbClr val="DEDEDE"/>
    <a:srgbClr val="517791"/>
    <a:srgbClr val="656DB1"/>
    <a:srgbClr val="08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autoAdjust="0"/>
    <p:restoredTop sz="83409" autoAdjust="0"/>
  </p:normalViewPr>
  <p:slideViewPr>
    <p:cSldViewPr snapToGrid="0">
      <p:cViewPr varScale="1">
        <p:scale>
          <a:sx n="126" d="100"/>
          <a:sy n="126" d="100"/>
        </p:scale>
        <p:origin x="1464" y="192"/>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8" d="100"/>
          <a:sy n="88" d="100"/>
        </p:scale>
        <p:origin x="382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A57-6CBF-41F1-9253-97CA9D49420B}" type="doc">
      <dgm:prSet loTypeId="urn:microsoft.com/office/officeart/2005/8/layout/hChevron3" loCatId="process" qsTypeId="urn:microsoft.com/office/officeart/2005/8/quickstyle/simple1" qsCatId="simple" csTypeId="urn:microsoft.com/office/officeart/2005/8/colors/accent1_3" csCatId="accent1" phldr="1"/>
      <dgm:spPr/>
    </dgm:pt>
    <dgm:pt modelId="{9D78A0F0-B6E6-480C-8208-BFA841F88B95}">
      <dgm:prSet phldrT="[Text]" custT="1"/>
      <dgm:spPr>
        <a:solidFill>
          <a:schemeClr val="tx2"/>
        </a:solidFill>
      </dgm:spPr>
      <dgm:t>
        <a:bodyPr/>
        <a:lstStyle/>
        <a:p>
          <a:r>
            <a:rPr lang="en-US" sz="1400" dirty="0">
              <a:solidFill>
                <a:schemeClr val="bg1"/>
              </a:solidFill>
              <a:latin typeface="+mj-lt"/>
            </a:rPr>
            <a:t>Item 1</a:t>
          </a:r>
        </a:p>
      </dgm:t>
    </dgm:pt>
    <dgm:pt modelId="{07D480E4-2FEE-466D-AC64-40AD5957DBD1}" type="parTrans" cxnId="{3C9CA7D2-9A98-4C90-8A32-639EEEDA3DA9}">
      <dgm:prSet/>
      <dgm:spPr/>
      <dgm:t>
        <a:bodyPr/>
        <a:lstStyle/>
        <a:p>
          <a:endParaRPr lang="en-US" sz="1400"/>
        </a:p>
      </dgm:t>
    </dgm:pt>
    <dgm:pt modelId="{3061502D-3E10-4B39-8FEA-72F51BF9031A}" type="sibTrans" cxnId="{3C9CA7D2-9A98-4C90-8A32-639EEEDA3DA9}">
      <dgm:prSet/>
      <dgm:spPr/>
      <dgm:t>
        <a:bodyPr/>
        <a:lstStyle/>
        <a:p>
          <a:endParaRPr lang="en-US" sz="1400"/>
        </a:p>
      </dgm:t>
    </dgm:pt>
    <dgm:pt modelId="{1DB084FC-B620-44A5-9449-FC7ADEF84C44}">
      <dgm:prSet phldrT="[Text]" custT="1"/>
      <dgm:spPr>
        <a:solidFill>
          <a:schemeClr val="accent1"/>
        </a:solidFill>
      </dgm:spPr>
      <dgm:t>
        <a:bodyPr/>
        <a:lstStyle/>
        <a:p>
          <a:r>
            <a:rPr lang="en-US" sz="1400" dirty="0">
              <a:solidFill>
                <a:schemeClr val="bg1"/>
              </a:solidFill>
              <a:latin typeface="+mj-lt"/>
            </a:rPr>
            <a:t>Item 2</a:t>
          </a:r>
        </a:p>
      </dgm:t>
    </dgm:pt>
    <dgm:pt modelId="{67CE9F8A-0833-4230-88AF-99812BBF50F7}" type="parTrans" cxnId="{6FF9323B-8D06-4342-932A-A72887D5AE91}">
      <dgm:prSet/>
      <dgm:spPr/>
      <dgm:t>
        <a:bodyPr/>
        <a:lstStyle/>
        <a:p>
          <a:endParaRPr lang="en-US" sz="1400"/>
        </a:p>
      </dgm:t>
    </dgm:pt>
    <dgm:pt modelId="{05F3FF0D-AFC0-4A10-B717-3558E955C32A}" type="sibTrans" cxnId="{6FF9323B-8D06-4342-932A-A72887D5AE91}">
      <dgm:prSet/>
      <dgm:spPr/>
      <dgm:t>
        <a:bodyPr/>
        <a:lstStyle/>
        <a:p>
          <a:endParaRPr lang="en-US" sz="1400"/>
        </a:p>
      </dgm:t>
    </dgm:pt>
    <dgm:pt modelId="{1A553D6E-151B-4344-8707-4577421FF24B}">
      <dgm:prSet phldrT="[Text]" custT="1"/>
      <dgm:spPr>
        <a:solidFill>
          <a:schemeClr val="accent3"/>
        </a:solidFill>
      </dgm:spPr>
      <dgm:t>
        <a:bodyPr/>
        <a:lstStyle/>
        <a:p>
          <a:r>
            <a:rPr lang="en-US" sz="1400" dirty="0">
              <a:solidFill>
                <a:schemeClr val="bg1"/>
              </a:solidFill>
              <a:latin typeface="+mj-lt"/>
            </a:rPr>
            <a:t>Item 3</a:t>
          </a:r>
        </a:p>
      </dgm:t>
    </dgm:pt>
    <dgm:pt modelId="{16AB1387-E8A9-4556-ACF1-55DABE95168F}" type="parTrans" cxnId="{017132C9-CDAD-475C-A2F1-AFFEB26F01FA}">
      <dgm:prSet/>
      <dgm:spPr/>
      <dgm:t>
        <a:bodyPr/>
        <a:lstStyle/>
        <a:p>
          <a:endParaRPr lang="en-US" sz="1400"/>
        </a:p>
      </dgm:t>
    </dgm:pt>
    <dgm:pt modelId="{27988870-26D5-496A-AA0B-E010F14FF276}" type="sibTrans" cxnId="{017132C9-CDAD-475C-A2F1-AFFEB26F01FA}">
      <dgm:prSet/>
      <dgm:spPr/>
      <dgm:t>
        <a:bodyPr/>
        <a:lstStyle/>
        <a:p>
          <a:endParaRPr lang="en-US" sz="1400"/>
        </a:p>
      </dgm:t>
    </dgm:pt>
    <dgm:pt modelId="{6A028EF4-764D-4180-854F-C0C5784A6008}" type="pres">
      <dgm:prSet presAssocID="{81D26A57-6CBF-41F1-9253-97CA9D49420B}" presName="Name0" presStyleCnt="0">
        <dgm:presLayoutVars>
          <dgm:dir/>
          <dgm:resizeHandles val="exact"/>
        </dgm:presLayoutVars>
      </dgm:prSet>
      <dgm:spPr/>
    </dgm:pt>
    <dgm:pt modelId="{E48134AD-F4AC-45A0-BB10-AB287AAC8B5F}" type="pres">
      <dgm:prSet presAssocID="{9D78A0F0-B6E6-480C-8208-BFA841F88B95}" presName="parTxOnly" presStyleLbl="node1" presStyleIdx="0" presStyleCnt="3" custLinFactNeighborX="1347" custLinFactNeighborY="162">
        <dgm:presLayoutVars>
          <dgm:bulletEnabled val="1"/>
        </dgm:presLayoutVars>
      </dgm:prSet>
      <dgm:spPr/>
    </dgm:pt>
    <dgm:pt modelId="{1369AEE9-F399-4434-BB93-10320B227B8A}" type="pres">
      <dgm:prSet presAssocID="{3061502D-3E10-4B39-8FEA-72F51BF9031A}" presName="parSpace" presStyleCnt="0"/>
      <dgm:spPr/>
    </dgm:pt>
    <dgm:pt modelId="{2787B2F7-9514-4C60-AB87-7FB4CB85AD2A}" type="pres">
      <dgm:prSet presAssocID="{1DB084FC-B620-44A5-9449-FC7ADEF84C44}" presName="parTxOnly" presStyleLbl="node1" presStyleIdx="1" presStyleCnt="3" custLinFactNeighborX="1825" custLinFactNeighborY="-29">
        <dgm:presLayoutVars>
          <dgm:bulletEnabled val="1"/>
        </dgm:presLayoutVars>
      </dgm:prSet>
      <dgm:spPr/>
    </dgm:pt>
    <dgm:pt modelId="{4CF6C161-EE17-4595-84CE-38A98E231A24}" type="pres">
      <dgm:prSet presAssocID="{05F3FF0D-AFC0-4A10-B717-3558E955C32A}" presName="parSpace" presStyleCnt="0"/>
      <dgm:spPr/>
    </dgm:pt>
    <dgm:pt modelId="{54C6ED88-B489-49BC-BED4-1EAC56441FDC}" type="pres">
      <dgm:prSet presAssocID="{1A553D6E-151B-4344-8707-4577421FF24B}" presName="parTxOnly" presStyleLbl="node1" presStyleIdx="2" presStyleCnt="3">
        <dgm:presLayoutVars>
          <dgm:bulletEnabled val="1"/>
        </dgm:presLayoutVars>
      </dgm:prSet>
      <dgm:spPr/>
    </dgm:pt>
  </dgm:ptLst>
  <dgm:cxnLst>
    <dgm:cxn modelId="{38EB022D-260C-0F4B-8BDE-2CE28811F4E1}" type="presOf" srcId="{1A553D6E-151B-4344-8707-4577421FF24B}" destId="{54C6ED88-B489-49BC-BED4-1EAC56441FDC}" srcOrd="0" destOrd="0" presId="urn:microsoft.com/office/officeart/2005/8/layout/hChevron3"/>
    <dgm:cxn modelId="{556EF430-704F-B542-B19D-E511D3C9C7B8}" type="presOf" srcId="{9D78A0F0-B6E6-480C-8208-BFA841F88B95}" destId="{E48134AD-F4AC-45A0-BB10-AB287AAC8B5F}" srcOrd="0" destOrd="0" presId="urn:microsoft.com/office/officeart/2005/8/layout/hChevron3"/>
    <dgm:cxn modelId="{6FF9323B-8D06-4342-932A-A72887D5AE91}" srcId="{81D26A57-6CBF-41F1-9253-97CA9D49420B}" destId="{1DB084FC-B620-44A5-9449-FC7ADEF84C44}" srcOrd="1" destOrd="0" parTransId="{67CE9F8A-0833-4230-88AF-99812BBF50F7}" sibTransId="{05F3FF0D-AFC0-4A10-B717-3558E955C32A}"/>
    <dgm:cxn modelId="{91FE3A3D-845B-3749-A9CF-1B50A6D13BDD}" type="presOf" srcId="{81D26A57-6CBF-41F1-9253-97CA9D49420B}" destId="{6A028EF4-764D-4180-854F-C0C5784A6008}" srcOrd="0" destOrd="0" presId="urn:microsoft.com/office/officeart/2005/8/layout/hChevron3"/>
    <dgm:cxn modelId="{8F4404A7-2BB5-F34D-9E80-F8ADA1CE438F}" type="presOf" srcId="{1DB084FC-B620-44A5-9449-FC7ADEF84C44}" destId="{2787B2F7-9514-4C60-AB87-7FB4CB85AD2A}" srcOrd="0" destOrd="0" presId="urn:microsoft.com/office/officeart/2005/8/layout/hChevron3"/>
    <dgm:cxn modelId="{017132C9-CDAD-475C-A2F1-AFFEB26F01FA}" srcId="{81D26A57-6CBF-41F1-9253-97CA9D49420B}" destId="{1A553D6E-151B-4344-8707-4577421FF24B}" srcOrd="2" destOrd="0" parTransId="{16AB1387-E8A9-4556-ACF1-55DABE95168F}" sibTransId="{27988870-26D5-496A-AA0B-E010F14FF276}"/>
    <dgm:cxn modelId="{3C9CA7D2-9A98-4C90-8A32-639EEEDA3DA9}" srcId="{81D26A57-6CBF-41F1-9253-97CA9D49420B}" destId="{9D78A0F0-B6E6-480C-8208-BFA841F88B95}" srcOrd="0" destOrd="0" parTransId="{07D480E4-2FEE-466D-AC64-40AD5957DBD1}" sibTransId="{3061502D-3E10-4B39-8FEA-72F51BF9031A}"/>
    <dgm:cxn modelId="{DA1151EB-1EAF-9649-82B4-DF4B4D9ECF61}" type="presParOf" srcId="{6A028EF4-764D-4180-854F-C0C5784A6008}" destId="{E48134AD-F4AC-45A0-BB10-AB287AAC8B5F}" srcOrd="0" destOrd="0" presId="urn:microsoft.com/office/officeart/2005/8/layout/hChevron3"/>
    <dgm:cxn modelId="{A3DEDE68-71EC-A445-A888-48A9ED4AFE31}" type="presParOf" srcId="{6A028EF4-764D-4180-854F-C0C5784A6008}" destId="{1369AEE9-F399-4434-BB93-10320B227B8A}" srcOrd="1" destOrd="0" presId="urn:microsoft.com/office/officeart/2005/8/layout/hChevron3"/>
    <dgm:cxn modelId="{1B2A5EBC-1CE0-0E43-97CA-F426EBEB0742}" type="presParOf" srcId="{6A028EF4-764D-4180-854F-C0C5784A6008}" destId="{2787B2F7-9514-4C60-AB87-7FB4CB85AD2A}" srcOrd="2" destOrd="0" presId="urn:microsoft.com/office/officeart/2005/8/layout/hChevron3"/>
    <dgm:cxn modelId="{D50546D0-7303-D34A-82F3-C2F6472CC7E3}" type="presParOf" srcId="{6A028EF4-764D-4180-854F-C0C5784A6008}" destId="{4CF6C161-EE17-4595-84CE-38A98E231A24}" srcOrd="3" destOrd="0" presId="urn:microsoft.com/office/officeart/2005/8/layout/hChevron3"/>
    <dgm:cxn modelId="{6D8EAA42-2D5B-B443-8148-E3459663D551}" type="presParOf" srcId="{6A028EF4-764D-4180-854F-C0C5784A6008}" destId="{54C6ED88-B489-49BC-BED4-1EAC56441FDC}"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134AD-F4AC-45A0-BB10-AB287AAC8B5F}">
      <dsp:nvSpPr>
        <dsp:cNvPr id="0" name=""/>
        <dsp:cNvSpPr/>
      </dsp:nvSpPr>
      <dsp:spPr>
        <a:xfrm>
          <a:off x="4396" y="60061"/>
          <a:ext cx="1145759" cy="458303"/>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1</a:t>
          </a:r>
        </a:p>
      </dsp:txBody>
      <dsp:txXfrm>
        <a:off x="4396" y="60061"/>
        <a:ext cx="1031183" cy="458303"/>
      </dsp:txXfrm>
    </dsp:sp>
    <dsp:sp modelId="{2787B2F7-9514-4C60-AB87-7FB4CB85AD2A}">
      <dsp:nvSpPr>
        <dsp:cNvPr id="0" name=""/>
        <dsp:cNvSpPr/>
      </dsp:nvSpPr>
      <dsp:spPr>
        <a:xfrm>
          <a:off x="922100" y="59186"/>
          <a:ext cx="1145759" cy="45830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2</a:t>
          </a:r>
        </a:p>
      </dsp:txBody>
      <dsp:txXfrm>
        <a:off x="1151252" y="59186"/>
        <a:ext cx="687456" cy="458303"/>
      </dsp:txXfrm>
    </dsp:sp>
    <dsp:sp modelId="{54C6ED88-B489-49BC-BED4-1EAC56441FDC}">
      <dsp:nvSpPr>
        <dsp:cNvPr id="0" name=""/>
        <dsp:cNvSpPr/>
      </dsp:nvSpPr>
      <dsp:spPr>
        <a:xfrm>
          <a:off x="1834525" y="59319"/>
          <a:ext cx="1145759" cy="458303"/>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3</a:t>
          </a:r>
        </a:p>
      </dsp:txBody>
      <dsp:txXfrm>
        <a:off x="2063677" y="59319"/>
        <a:ext cx="687456" cy="4583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7F719B-F475-480E-B538-5B8C43560A82}" type="datetimeFigureOut">
              <a:rPr lang="en-US" smtClean="0"/>
              <a:t>5/22/19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B42A14-DC5F-4CFD-B1CC-C39BFA668166}" type="slidenum">
              <a:rPr lang="en-US" smtClean="0"/>
              <a:t>‹#›</a:t>
            </a:fld>
            <a:endParaRPr lang="en-US"/>
          </a:p>
        </p:txBody>
      </p:sp>
    </p:spTree>
    <p:extLst>
      <p:ext uri="{BB962C8B-B14F-4D97-AF65-F5344CB8AC3E}">
        <p14:creationId xmlns:p14="http://schemas.microsoft.com/office/powerpoint/2010/main" val="356801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105A7-C230-4FBB-8DCE-F34BFD16411D}" type="datetimeFigureOut">
              <a:rPr lang="en-US" smtClean="0"/>
              <a:t>5/22/19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6DC9D-B8F8-4B1B-8451-EEF99A8DF844}" type="slidenum">
              <a:rPr lang="en-US" smtClean="0"/>
              <a:t>‹#›</a:t>
            </a:fld>
            <a:endParaRPr lang="en-US"/>
          </a:p>
        </p:txBody>
      </p:sp>
    </p:spTree>
    <p:extLst>
      <p:ext uri="{BB962C8B-B14F-4D97-AF65-F5344CB8AC3E}">
        <p14:creationId xmlns:p14="http://schemas.microsoft.com/office/powerpoint/2010/main" val="17181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Notes: Cheryl will be off screen and will speak to introduce the lesson.</a:t>
            </a:r>
          </a:p>
          <a:p>
            <a:endParaRPr lang="en-US" baseline="0" dirty="0"/>
          </a:p>
          <a:p>
            <a:r>
              <a:rPr lang="en-US" baseline="0" dirty="0"/>
              <a:t>Cheryl Notes:</a:t>
            </a:r>
          </a:p>
          <a:p>
            <a:r>
              <a:rPr lang="en-US" baseline="0" dirty="0"/>
              <a:t>“Welcome.  This video introduces Binary Search Trees”</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1</a:t>
            </a:fld>
            <a:endParaRPr lang="en-US"/>
          </a:p>
        </p:txBody>
      </p:sp>
    </p:spTree>
    <p:extLst>
      <p:ext uri="{BB962C8B-B14F-4D97-AF65-F5344CB8AC3E}">
        <p14:creationId xmlns:p14="http://schemas.microsoft.com/office/powerpoint/2010/main" val="1725504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on screen.</a:t>
            </a:r>
            <a:endParaRPr lang="en-US" baseline="0" dirty="0"/>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Cheryl Notes: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 a Binary Search Tree All elements in the left subtree </a:t>
            </a:r>
            <a:br>
              <a:rPr lang="en-US" dirty="0"/>
            </a:br>
            <a:r>
              <a:rPr lang="en-US" dirty="0"/>
              <a:t>precede those in the right subtree</a:t>
            </a:r>
          </a:p>
          <a:p>
            <a:pPr eaLnBrk="1" hangingPunct="1"/>
            <a:endParaRPr lang="en-US" dirty="0"/>
          </a:p>
          <a:p>
            <a:pPr eaLnBrk="1" hangingPunct="1"/>
            <a:r>
              <a:rPr lang="en-US" dirty="0"/>
              <a:t>And</a:t>
            </a:r>
            <a:r>
              <a:rPr lang="en-US" baseline="0" dirty="0"/>
              <a:t> remember that every node is the root of a </a:t>
            </a:r>
            <a:r>
              <a:rPr lang="en-US" baseline="0" dirty="0" err="1"/>
              <a:t>subtree</a:t>
            </a:r>
            <a:r>
              <a:rPr lang="en-US" baseline="0" dirty="0"/>
              <a:t>.</a:t>
            </a:r>
          </a:p>
          <a:p>
            <a:pPr eaLnBrk="1" hangingPunct="1"/>
            <a:endParaRPr lang="en-US" baseline="0" dirty="0"/>
          </a:p>
          <a:p>
            <a:pPr eaLnBrk="1" hangingPunct="1"/>
            <a:r>
              <a:rPr lang="en-US" baseline="0" dirty="0"/>
              <a:t>So for every node, all the descendants to the left are smaller and all the descendants to the right are larger</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2</a:t>
            </a:fld>
            <a:endParaRPr lang="en-US"/>
          </a:p>
        </p:txBody>
      </p:sp>
    </p:spTree>
    <p:extLst>
      <p:ext uri="{BB962C8B-B14F-4D97-AF65-F5344CB8AC3E}">
        <p14:creationId xmlns:p14="http://schemas.microsoft.com/office/powerpoint/2010/main" val="182816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off screen.</a:t>
            </a:r>
          </a:p>
          <a:p>
            <a:endParaRPr lang="en-US" baseline="0" dirty="0"/>
          </a:p>
          <a:p>
            <a:pPr eaLnBrk="1" hangingPunct="1"/>
            <a:r>
              <a:rPr lang="en-US" baseline="0" dirty="0"/>
              <a:t>Cheryl Notes:</a:t>
            </a:r>
          </a:p>
          <a:p>
            <a:pPr eaLnBrk="1" hangingPunct="1"/>
            <a:r>
              <a:rPr lang="en-US" baseline="0" dirty="0"/>
              <a:t>Here is the algorithm for finding an item in a binary search tree</a:t>
            </a:r>
            <a:endParaRPr lang="en-US" dirty="0"/>
          </a:p>
          <a:p>
            <a:endParaRPr lang="en-US" dirty="0"/>
          </a:p>
          <a:p>
            <a:r>
              <a:rPr lang="en-US" dirty="0"/>
              <a:t>Recall</a:t>
            </a:r>
            <a:r>
              <a:rPr lang="en-US" baseline="0" dirty="0"/>
              <a:t> that a perfect binary tree has a height of O(log n).  The longest possible search is equal to the height of the tree.</a:t>
            </a:r>
          </a:p>
          <a:p>
            <a:endParaRPr lang="en-US" baseline="0" dirty="0"/>
          </a:p>
          <a:p>
            <a:r>
              <a:rPr lang="en-US" baseline="0" dirty="0"/>
              <a:t>We estimate the computational complexity of searching a binary search tree to be O(log n)</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3</a:t>
            </a:fld>
            <a:endParaRPr lang="en-US"/>
          </a:p>
        </p:txBody>
      </p:sp>
    </p:spTree>
    <p:extLst>
      <p:ext uri="{BB962C8B-B14F-4D97-AF65-F5344CB8AC3E}">
        <p14:creationId xmlns:p14="http://schemas.microsoft.com/office/powerpoint/2010/main" val="182816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on screen.</a:t>
            </a:r>
            <a:endParaRPr lang="en-US" baseline="0" dirty="0"/>
          </a:p>
          <a:p>
            <a:endParaRPr lang="en-US" baseline="0" dirty="0"/>
          </a:p>
          <a:p>
            <a:pPr eaLnBrk="1" hangingPunct="1"/>
            <a:r>
              <a:rPr lang="en-US" dirty="0"/>
              <a:t>Cheryl Notes:</a:t>
            </a:r>
          </a:p>
          <a:p>
            <a:r>
              <a:rPr lang="en-US" dirty="0"/>
              <a:t>If a tree is not very full, performance will be worse</a:t>
            </a:r>
          </a:p>
          <a:p>
            <a:r>
              <a:rPr lang="en-US" dirty="0"/>
              <a:t>Searching a tree with only </a:t>
            </a:r>
            <a:br>
              <a:rPr lang="en-US" dirty="0"/>
            </a:br>
            <a:r>
              <a:rPr lang="en-US" dirty="0"/>
              <a:t>right </a:t>
            </a:r>
            <a:r>
              <a:rPr lang="en-US" dirty="0" err="1"/>
              <a:t>subtrees</a:t>
            </a:r>
            <a:r>
              <a:rPr lang="en-US" dirty="0"/>
              <a:t>, for example, </a:t>
            </a:r>
            <a:br>
              <a:rPr lang="en-US" dirty="0"/>
            </a:br>
            <a:r>
              <a:rPr lang="en-US" dirty="0"/>
              <a:t>is O</a:t>
            </a:r>
            <a:r>
              <a:rPr lang="en-US" i="1" dirty="0"/>
              <a:t>(n</a:t>
            </a:r>
            <a:r>
              <a:rPr lang="en-US" dirty="0"/>
              <a:t>)</a:t>
            </a:r>
            <a:endParaRPr lang="en-US" i="1" dirty="0"/>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4</a:t>
            </a:fld>
            <a:endParaRPr lang="en-US"/>
          </a:p>
        </p:txBody>
      </p:sp>
    </p:spTree>
    <p:extLst>
      <p:ext uri="{BB962C8B-B14F-4D97-AF65-F5344CB8AC3E}">
        <p14:creationId xmlns:p14="http://schemas.microsoft.com/office/powerpoint/2010/main" val="182816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Off screen</a:t>
            </a:r>
          </a:p>
          <a:p>
            <a:endParaRPr lang="en-US" dirty="0"/>
          </a:p>
          <a:p>
            <a:r>
              <a:rPr lang="en-US" dirty="0"/>
              <a:t>Cheryl Notes:</a:t>
            </a:r>
          </a:p>
          <a:p>
            <a:r>
              <a:rPr lang="en-US" dirty="0"/>
              <a:t>Here</a:t>
            </a:r>
            <a:r>
              <a:rPr lang="en-US" baseline="0" dirty="0"/>
              <a:t> is a binary search tree with strings where the ordering is alphabetical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5</a:t>
            </a:fld>
            <a:endParaRPr lang="en-US"/>
          </a:p>
        </p:txBody>
      </p:sp>
    </p:spTree>
    <p:extLst>
      <p:ext uri="{BB962C8B-B14F-4D97-AF65-F5344CB8AC3E}">
        <p14:creationId xmlns:p14="http://schemas.microsoft.com/office/powerpoint/2010/main" val="99755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Do you want these to overlap? We can use animations to have the back one disappear or we can separate the information by putting each image</a:t>
            </a:r>
            <a:r>
              <a:rPr lang="en-US" b="1" baseline="0" dirty="0"/>
              <a:t> on its own slide.  I want them on the same slide, but I don’t want them to overlap</a:t>
            </a:r>
            <a:endParaRPr lang="en-US" b="1" dirty="0"/>
          </a:p>
          <a:p>
            <a:endParaRPr lang="en-US" dirty="0"/>
          </a:p>
          <a:p>
            <a:r>
              <a:rPr lang="en-US" dirty="0"/>
              <a:t>Production</a:t>
            </a:r>
            <a:r>
              <a:rPr lang="en-US" baseline="0" dirty="0"/>
              <a:t> Notes: </a:t>
            </a:r>
            <a:r>
              <a:rPr lang="en-US" dirty="0"/>
              <a:t>Cheryl</a:t>
            </a:r>
            <a:r>
              <a:rPr lang="en-US" baseline="0" dirty="0"/>
              <a:t> off screen.</a:t>
            </a:r>
          </a:p>
          <a:p>
            <a:endParaRPr lang="en-US" baseline="0" dirty="0"/>
          </a:p>
          <a:p>
            <a:r>
              <a:rPr lang="en-US" baseline="0" dirty="0"/>
              <a:t>Cheryl Notes:</a:t>
            </a:r>
          </a:p>
          <a:p>
            <a:r>
              <a:rPr lang="en-US" baseline="0" dirty="0"/>
              <a:t>Here is the algorithm for insertion into a binary tree.  Search for the place to put the new item until you get to a leaf node.</a:t>
            </a:r>
          </a:p>
          <a:p>
            <a:r>
              <a:rPr lang="en-US" baseline="0" dirty="0"/>
              <a:t>Then create a new node and add that as a child to the leaf node.</a:t>
            </a:r>
          </a:p>
          <a:p>
            <a:endParaRPr lang="en-US" baseline="0" dirty="0"/>
          </a:p>
          <a:p>
            <a:r>
              <a:rPr lang="en-US" baseline="0" dirty="0"/>
              <a:t>Here is our binary search tree of strings with “</a:t>
            </a:r>
            <a:r>
              <a:rPr lang="en-US" baseline="0" dirty="0" err="1"/>
              <a:t>jill</a:t>
            </a:r>
            <a:r>
              <a:rPr lang="en-US" baseline="0" dirty="0"/>
              <a:t>” inserted</a:t>
            </a:r>
          </a:p>
          <a:p>
            <a:endParaRPr lang="en-US" baseline="0" dirty="0"/>
          </a:p>
          <a:p>
            <a:r>
              <a:rPr lang="en-US" baseline="0" dirty="0"/>
              <a:t>What if I want to insert “horse” ?  (Go through example with highlighter)</a:t>
            </a:r>
          </a:p>
        </p:txBody>
      </p:sp>
      <p:sp>
        <p:nvSpPr>
          <p:cNvPr id="4" name="Slide Number Placeholder 3"/>
          <p:cNvSpPr>
            <a:spLocks noGrp="1"/>
          </p:cNvSpPr>
          <p:nvPr>
            <p:ph type="sldNum" sz="quarter" idx="10"/>
          </p:nvPr>
        </p:nvSpPr>
        <p:spPr/>
        <p:txBody>
          <a:bodyPr/>
          <a:lstStyle/>
          <a:p>
            <a:fld id="{F7C6DC9D-B8F8-4B1B-8451-EEF99A8DF844}" type="slidenum">
              <a:rPr lang="en-US" smtClean="0"/>
              <a:t>6</a:t>
            </a:fld>
            <a:endParaRPr lang="en-US"/>
          </a:p>
        </p:txBody>
      </p:sp>
    </p:spTree>
    <p:extLst>
      <p:ext uri="{BB962C8B-B14F-4D97-AF65-F5344CB8AC3E}">
        <p14:creationId xmlns:p14="http://schemas.microsoft.com/office/powerpoint/2010/main" val="386161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off screen</a:t>
            </a:r>
          </a:p>
          <a:p>
            <a:endParaRPr lang="en-US" dirty="0"/>
          </a:p>
          <a:p>
            <a:r>
              <a:rPr lang="en-US" dirty="0"/>
              <a:t>Cheryl</a:t>
            </a:r>
            <a:r>
              <a:rPr lang="en-US" baseline="0" dirty="0"/>
              <a:t> Notes:</a:t>
            </a:r>
            <a:endParaRPr lang="en-US" dirty="0"/>
          </a:p>
          <a:p>
            <a:r>
              <a:rPr lang="en-US" dirty="0"/>
              <a:t>Next lets go</a:t>
            </a:r>
            <a:r>
              <a:rPr lang="en-US" baseline="0" dirty="0"/>
              <a:t> over the removal algorithm.</a:t>
            </a:r>
          </a:p>
          <a:p>
            <a:endParaRPr lang="en-US" baseline="0" dirty="0"/>
          </a:p>
          <a:p>
            <a:r>
              <a:rPr lang="en-US" baseline="0" dirty="0"/>
              <a:t>There are three cases for removal: whether the item to be removed has no children, one child, or two children</a:t>
            </a:r>
          </a:p>
          <a:p>
            <a:endParaRPr lang="en-US" baseline="0" dirty="0"/>
          </a:p>
          <a:p>
            <a:r>
              <a:rPr lang="en-US" dirty="0"/>
              <a:t>If the item to be removed has no children, simply delete the reference to the item</a:t>
            </a:r>
          </a:p>
          <a:p>
            <a:r>
              <a:rPr lang="en-US" dirty="0"/>
              <a:t>(Point to “maiden”)</a:t>
            </a:r>
            <a:r>
              <a:rPr lang="en-US" baseline="0" dirty="0"/>
              <a:t>. If I want to delete “maiden”, I simply delete the node.</a:t>
            </a:r>
          </a:p>
          <a:p>
            <a:endParaRPr lang="en-US" dirty="0"/>
          </a:p>
          <a:p>
            <a:r>
              <a:rPr lang="en-US" dirty="0"/>
              <a:t>If the item to be removed has only one child, change the reference to the item so that it references the item’s only child</a:t>
            </a:r>
          </a:p>
          <a:p>
            <a:endParaRPr lang="en-US" baseline="0" dirty="0"/>
          </a:p>
          <a:p>
            <a:r>
              <a:rPr lang="en-US" baseline="0" dirty="0"/>
              <a:t>Here’s an example of removing “is”.  It has one child, “in”.  To remove “is” we replace the reference to “is” to that of “in”</a:t>
            </a:r>
          </a:p>
          <a:p>
            <a:endParaRPr lang="en-US" baseline="0" dirty="0"/>
          </a:p>
        </p:txBody>
      </p:sp>
      <p:sp>
        <p:nvSpPr>
          <p:cNvPr id="4" name="Slide Number Placeholder 3"/>
          <p:cNvSpPr>
            <a:spLocks noGrp="1"/>
          </p:cNvSpPr>
          <p:nvPr>
            <p:ph type="sldNum" sz="quarter" idx="10"/>
          </p:nvPr>
        </p:nvSpPr>
        <p:spPr/>
        <p:txBody>
          <a:bodyPr/>
          <a:lstStyle/>
          <a:p>
            <a:fld id="{F7C6DC9D-B8F8-4B1B-8451-EEF99A8DF844}" type="slidenum">
              <a:rPr lang="en-US" smtClean="0"/>
              <a:t>7</a:t>
            </a:fld>
            <a:endParaRPr lang="en-US"/>
          </a:p>
        </p:txBody>
      </p:sp>
    </p:spTree>
    <p:extLst>
      <p:ext uri="{BB962C8B-B14F-4D97-AF65-F5344CB8AC3E}">
        <p14:creationId xmlns:p14="http://schemas.microsoft.com/office/powerpoint/2010/main" val="75248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a:t>
            </a:r>
            <a:r>
              <a:rPr lang="en-US" b="1" baseline="0" dirty="0"/>
              <a:t> – Did you want to be on screen the entire time or just for the third animation? We can separate the images onto their own slides, as well. Let us know.  Off Screen</a:t>
            </a:r>
            <a:endParaRPr lang="en-US" b="1" dirty="0"/>
          </a:p>
          <a:p>
            <a:endParaRPr lang="en-US" dirty="0"/>
          </a:p>
          <a:p>
            <a:r>
              <a:rPr lang="en-US" dirty="0"/>
              <a:t>Production Notes: Cheryl of screen.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cs typeface="+mn-cs"/>
              </a:rPr>
              <a:t>Cheryl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cs typeface="+mn-cs"/>
              </a:rPr>
              <a:t>If the item to be removed has two children, replace it with the largest item in its left subtree – the </a:t>
            </a:r>
            <a:r>
              <a:rPr lang="en-US" sz="1200" dirty="0" err="1">
                <a:latin typeface="+mn-lt"/>
                <a:cs typeface="+mn-cs"/>
              </a:rPr>
              <a:t>inorder</a:t>
            </a:r>
            <a:r>
              <a:rPr lang="en-US" sz="1200" dirty="0">
                <a:latin typeface="+mn-lt"/>
                <a:cs typeface="+mn-cs"/>
              </a:rPr>
              <a:t> predecessor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cs typeface="+mn-cs"/>
              </a:rPr>
              <a:t>Here’s an example</a:t>
            </a:r>
            <a:r>
              <a:rPr lang="en-US" sz="1200" baseline="0" dirty="0">
                <a:latin typeface="+mn-lt"/>
                <a:cs typeface="+mn-cs"/>
              </a:rPr>
              <a:t> where we remove “house”.  The right-most child of its left </a:t>
            </a:r>
            <a:r>
              <a:rPr lang="en-US" sz="1200" baseline="0" dirty="0" err="1">
                <a:latin typeface="+mn-lt"/>
                <a:cs typeface="+mn-cs"/>
              </a:rPr>
              <a:t>subtree</a:t>
            </a:r>
            <a:r>
              <a:rPr lang="en-US" sz="1200" baseline="0" dirty="0">
                <a:latin typeface="+mn-lt"/>
                <a:cs typeface="+mn-cs"/>
              </a:rPr>
              <a:t> (demonstrate finding it) is “horn”.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We delete “horn” and replace “house” with “horn”.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a:latin typeface="+mn-lt"/>
                <a:cs typeface="+mn-cs"/>
              </a:rPr>
              <a:t>CLICK</a:t>
            </a: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Here’s another example.  To delete “rat” we find the right most node of its left sub tree.  That’s “priest”.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To delete “priest”, we replace it with its child, “mourn”.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We then delete “rat” and replace it with “priest”.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And here is the algorithm for binary search tree removal.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Let’s go to our visualization website and try out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mn-lt"/>
                <a:cs typeface="+mn-cs"/>
              </a:rPr>
              <a:t>https://</a:t>
            </a:r>
            <a:r>
              <a:rPr lang="en-US" sz="1200" baseline="0" dirty="0" err="1">
                <a:latin typeface="+mn-lt"/>
                <a:cs typeface="+mn-cs"/>
              </a:rPr>
              <a:t>www.cs.usfca.edu</a:t>
            </a:r>
            <a:r>
              <a:rPr lang="en-US" sz="1200" baseline="0" dirty="0">
                <a:latin typeface="+mn-lt"/>
                <a:cs typeface="+mn-cs"/>
              </a:rPr>
              <a:t>/~</a:t>
            </a:r>
            <a:r>
              <a:rPr lang="en-US" sz="1200" baseline="0" dirty="0" err="1">
                <a:latin typeface="+mn-lt"/>
                <a:cs typeface="+mn-cs"/>
              </a:rPr>
              <a:t>galles</a:t>
            </a:r>
            <a:r>
              <a:rPr lang="en-US" sz="1200" baseline="0" dirty="0">
                <a:latin typeface="+mn-lt"/>
                <a:cs typeface="+mn-cs"/>
              </a:rPr>
              <a:t>/visualization/</a:t>
            </a:r>
            <a:r>
              <a:rPr lang="en-US" sz="1200" baseline="0" dirty="0" err="1">
                <a:latin typeface="+mn-lt"/>
                <a:cs typeface="+mn-cs"/>
              </a:rPr>
              <a:t>BST.html</a:t>
            </a:r>
            <a:endParaRPr lang="en-US" sz="120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cs typeface="+mn-cs"/>
            </a:endParaRPr>
          </a:p>
          <a:p>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8</a:t>
            </a:fld>
            <a:endParaRPr lang="en-US"/>
          </a:p>
        </p:txBody>
      </p:sp>
    </p:spTree>
    <p:extLst>
      <p:ext uri="{BB962C8B-B14F-4D97-AF65-F5344CB8AC3E}">
        <p14:creationId xmlns:p14="http://schemas.microsoft.com/office/powerpoint/2010/main" val="74681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a:t>
            </a:r>
            <a:r>
              <a:rPr lang="en-US" baseline="0" dirty="0"/>
              <a:t> Notes: Off screen.</a:t>
            </a:r>
            <a:endParaRPr lang="en-US" dirty="0"/>
          </a:p>
        </p:txBody>
      </p:sp>
      <p:sp>
        <p:nvSpPr>
          <p:cNvPr id="4" name="Slide Number Placeholder 3"/>
          <p:cNvSpPr>
            <a:spLocks noGrp="1"/>
          </p:cNvSpPr>
          <p:nvPr>
            <p:ph type="sldNum" sz="quarter" idx="10"/>
          </p:nvPr>
        </p:nvSpPr>
        <p:spPr/>
        <p:txBody>
          <a:bodyPr/>
          <a:lstStyle/>
          <a:p>
            <a:fld id="{F7C6DC9D-B8F8-4B1B-8451-EEF99A8DF844}" type="slidenum">
              <a:rPr lang="en-US" smtClean="0"/>
              <a:t>9</a:t>
            </a:fld>
            <a:endParaRPr lang="en-US"/>
          </a:p>
        </p:txBody>
      </p:sp>
    </p:spTree>
    <p:extLst>
      <p:ext uri="{BB962C8B-B14F-4D97-AF65-F5344CB8AC3E}">
        <p14:creationId xmlns:p14="http://schemas.microsoft.com/office/powerpoint/2010/main" val="3941651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921635" y="4800650"/>
            <a:ext cx="7300731" cy="203681"/>
          </a:xfrm>
          <a:prstGeom prst="rect">
            <a:avLst/>
          </a:prstGeom>
        </p:spPr>
        <p:txBody>
          <a:bodyPr anchor="b" anchorCtr="0"/>
          <a:lstStyle>
            <a:lvl1pPr marL="0" indent="0" algn="ctr">
              <a:buNone/>
              <a:defRPr sz="1050" baseline="0">
                <a:solidFill>
                  <a:schemeClr val="bg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921635" y="4071443"/>
            <a:ext cx="7300731" cy="729207"/>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988996921"/>
      </p:ext>
    </p:extLst>
  </p:cSld>
  <p:clrMapOvr>
    <a:masterClrMapping/>
  </p:clrMapOvr>
  <p:extLst mod="1">
    <p:ext uri="{DCECCB84-F9BA-43D5-87BE-67443E8EF086}">
      <p15:sldGuideLst xmlns:p15="http://schemas.microsoft.com/office/powerpoint/2012/main">
        <p15:guide id="1" orient="horz" pos="2556" userDrawn="1">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287325" y="1777153"/>
            <a:ext cx="4724928" cy="308898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545123" y="1773884"/>
            <a:ext cx="3242603" cy="306627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9" name="Content Placeholder 3"/>
          <p:cNvSpPr>
            <a:spLocks noGrp="1"/>
          </p:cNvSpPr>
          <p:nvPr>
            <p:ph sz="quarter" idx="12" hasCustomPrompt="1"/>
          </p:nvPr>
        </p:nvSpPr>
        <p:spPr>
          <a:xfrm>
            <a:off x="287325" y="1291838"/>
            <a:ext cx="8500401" cy="285750"/>
          </a:xfrm>
          <a:prstGeom prst="rect">
            <a:avLst/>
          </a:prstGeom>
        </p:spPr>
        <p:txBody>
          <a:bodyPr vert="horz" lIns="91440" tIns="45720" rIns="91440" bIns="45720" rtlCol="0">
            <a:noAutofit/>
          </a:bodyPr>
          <a:lstStyle>
            <a:lvl1pPr>
              <a:defRPr lang="en-US" sz="17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57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4123092" y="1334152"/>
            <a:ext cx="4675217" cy="344809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10" name="Picture Placeholder 4"/>
          <p:cNvSpPr>
            <a:spLocks noGrp="1"/>
          </p:cNvSpPr>
          <p:nvPr>
            <p:ph type="pic" sz="quarter" idx="11"/>
          </p:nvPr>
        </p:nvSpPr>
        <p:spPr>
          <a:xfrm>
            <a:off x="328273" y="1334153"/>
            <a:ext cx="3438384" cy="3448095"/>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9"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91695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3976578" y="1758462"/>
            <a:ext cx="4773528" cy="3099287"/>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10" name="Picture Placeholder 4"/>
          <p:cNvSpPr>
            <a:spLocks noGrp="1"/>
          </p:cNvSpPr>
          <p:nvPr>
            <p:ph type="pic" sz="quarter" idx="11" hasCustomPrompt="1"/>
          </p:nvPr>
        </p:nvSpPr>
        <p:spPr>
          <a:xfrm>
            <a:off x="295564" y="1758462"/>
            <a:ext cx="3341530" cy="306465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dirty="0"/>
              <a:t>Drag picture to placeholder or click icon to add   </a:t>
            </a:r>
          </a:p>
        </p:txBody>
      </p:sp>
      <p:sp>
        <p:nvSpPr>
          <p:cNvPr id="13" name="Content Placeholder 3"/>
          <p:cNvSpPr>
            <a:spLocks noGrp="1"/>
          </p:cNvSpPr>
          <p:nvPr>
            <p:ph sz="quarter" idx="13" hasCustomPrompt="1"/>
          </p:nvPr>
        </p:nvSpPr>
        <p:spPr>
          <a:xfrm>
            <a:off x="295564" y="1317763"/>
            <a:ext cx="8320898" cy="285750"/>
          </a:xfrm>
          <a:prstGeom prst="rect">
            <a:avLst/>
          </a:prstGeom>
        </p:spPr>
        <p:txBody>
          <a:bodyPr vert="horz" lIns="91440" tIns="45720" rIns="91440" bIns="45720" rtlCol="0">
            <a:noAutofit/>
          </a:bodyPr>
          <a:lstStyle>
            <a:lvl1pPr algn="l">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Tree>
    <p:custDataLst>
      <p:tags r:id="rId1"/>
    </p:custDataLst>
    <p:extLst>
      <p:ext uri="{BB962C8B-B14F-4D97-AF65-F5344CB8AC3E}">
        <p14:creationId xmlns:p14="http://schemas.microsoft.com/office/powerpoint/2010/main" val="100098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Image-video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79828" y="4211515"/>
            <a:ext cx="8236855" cy="64623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p:cNvSpPr>
            <a:spLocks noGrp="1"/>
          </p:cNvSpPr>
          <p:nvPr>
            <p:ph sz="quarter" idx="10" hasCustomPrompt="1"/>
          </p:nvPr>
        </p:nvSpPr>
        <p:spPr>
          <a:xfrm>
            <a:off x="379828" y="1434905"/>
            <a:ext cx="8236856" cy="2638332"/>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Image-video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04800" y="4211515"/>
            <a:ext cx="8382000" cy="646235"/>
          </a:xfrm>
          <a:prstGeom prst="rect">
            <a:avLst/>
          </a:prstGeom>
        </p:spPr>
        <p:txBody>
          <a:bodyPr anchor="ctr"/>
          <a:lstStyle>
            <a:lvl1pPr>
              <a:defRPr sz="1100">
                <a:latin typeface="+mn-lt"/>
                <a:cs typeface="Calibri" panose="020F0502020204030204" pitchFamily="34" charset="0"/>
              </a:defRPr>
            </a:lvl1pPr>
          </a:lstStyle>
          <a:p>
            <a:pPr lvl="0"/>
            <a:r>
              <a:rPr lang="en-US"/>
              <a:t>Click to edit Master text styles</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Content Placeholder 3"/>
          <p:cNvSpPr>
            <a:spLocks noGrp="1"/>
          </p:cNvSpPr>
          <p:nvPr>
            <p:ph sz="quarter" idx="13" hasCustomPrompt="1"/>
          </p:nvPr>
        </p:nvSpPr>
        <p:spPr>
          <a:xfrm>
            <a:off x="304800" y="1257058"/>
            <a:ext cx="838200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9" name="Content Placeholder 2"/>
          <p:cNvSpPr>
            <a:spLocks noGrp="1"/>
          </p:cNvSpPr>
          <p:nvPr>
            <p:ph sz="quarter" idx="10" hasCustomPrompt="1"/>
          </p:nvPr>
        </p:nvSpPr>
        <p:spPr>
          <a:xfrm>
            <a:off x="304800" y="1681088"/>
            <a:ext cx="8382000" cy="239214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10"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680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1"/>
          <p:cNvSpPr>
            <a:spLocks noGrp="1"/>
          </p:cNvSpPr>
          <p:nvPr>
            <p:ph sz="half" idx="1" hasCustomPrompt="1"/>
          </p:nvPr>
        </p:nvSpPr>
        <p:spPr>
          <a:xfrm>
            <a:off x="234462" y="1305733"/>
            <a:ext cx="3841886"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6" name="Content 2"/>
          <p:cNvSpPr>
            <a:spLocks noGrp="1"/>
          </p:cNvSpPr>
          <p:nvPr>
            <p:ph sz="half" idx="12"/>
          </p:nvPr>
        </p:nvSpPr>
        <p:spPr>
          <a:xfrm>
            <a:off x="290732" y="1807695"/>
            <a:ext cx="3785616"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softEdge rad="0"/>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Click to edit Master text styles</a:t>
            </a:r>
          </a:p>
        </p:txBody>
      </p:sp>
      <p:sp>
        <p:nvSpPr>
          <p:cNvPr id="7" name="Content 1"/>
          <p:cNvSpPr>
            <a:spLocks noGrp="1"/>
          </p:cNvSpPr>
          <p:nvPr>
            <p:ph sz="half" idx="13" hasCustomPrompt="1"/>
          </p:nvPr>
        </p:nvSpPr>
        <p:spPr>
          <a:xfrm>
            <a:off x="4855406" y="1305733"/>
            <a:ext cx="3754022"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10" name="Content 2"/>
          <p:cNvSpPr>
            <a:spLocks noGrp="1"/>
          </p:cNvSpPr>
          <p:nvPr>
            <p:ph sz="half" idx="14"/>
          </p:nvPr>
        </p:nvSpPr>
        <p:spPr>
          <a:xfrm>
            <a:off x="4919141" y="1807696"/>
            <a:ext cx="3781584"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Click to edit Master text styles</a:t>
            </a:r>
          </a:p>
        </p:txBody>
      </p:sp>
      <p:sp>
        <p:nvSpPr>
          <p:cNvPr id="11"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9" name="heading"/>
          <p:cNvSpPr>
            <a:spLocks noGrp="1"/>
          </p:cNvSpPr>
          <p:nvPr>
            <p:ph type="body" sz="quarter" idx="15"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29009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Content. Lef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824025" y="1359405"/>
            <a:ext cx="4951828"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Left</a:t>
            </a:r>
          </a:p>
        </p:txBody>
      </p:sp>
    </p:spTree>
    <p:extLst>
      <p:ext uri="{BB962C8B-B14F-4D97-AF65-F5344CB8AC3E}">
        <p14:creationId xmlns:p14="http://schemas.microsoft.com/office/powerpoint/2010/main" val="3240712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Content, Righ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51443" y="1359404"/>
            <a:ext cx="5176902"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Right.</a:t>
            </a:r>
          </a:p>
        </p:txBody>
      </p:sp>
    </p:spTree>
    <p:extLst>
      <p:ext uri="{BB962C8B-B14F-4D97-AF65-F5344CB8AC3E}">
        <p14:creationId xmlns:p14="http://schemas.microsoft.com/office/powerpoint/2010/main" val="1034867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t Example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ingle Corner Rectangle 2"/>
          <p:cNvSpPr/>
          <p:nvPr userDrawn="1"/>
        </p:nvSpPr>
        <p:spPr>
          <a:xfrm>
            <a:off x="1043382" y="4079832"/>
            <a:ext cx="3494315" cy="587829"/>
          </a:xfrm>
          <a:prstGeom prst="round1Rect">
            <a:avLst>
              <a:gd name="adj" fmla="val 0"/>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05740" rIns="137160" rtlCol="0" anchor="ctr" anchorCtr="0"/>
          <a:lstStyle/>
          <a:p>
            <a:pPr algn="l"/>
            <a:r>
              <a:rPr lang="en-US" sz="1050" dirty="0">
                <a:solidFill>
                  <a:schemeClr val="tx1"/>
                </a:solidFill>
                <a:latin typeface="Calibri" panose="020F0502020204030204" pitchFamily="34" charset="0"/>
                <a:cs typeface="Calibri" panose="020F0502020204030204" pitchFamily="34" charset="0"/>
              </a:rPr>
              <a:t>On screen instructions go here</a:t>
            </a:r>
          </a:p>
        </p:txBody>
      </p:sp>
      <p:sp>
        <p:nvSpPr>
          <p:cNvPr id="6" name="Rectangle 5"/>
          <p:cNvSpPr/>
          <p:nvPr userDrawn="1"/>
        </p:nvSpPr>
        <p:spPr>
          <a:xfrm>
            <a:off x="1395009" y="1967594"/>
            <a:ext cx="2910987" cy="551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7" name="Rectangle 6"/>
          <p:cNvSpPr/>
          <p:nvPr userDrawn="1"/>
        </p:nvSpPr>
        <p:spPr>
          <a:xfrm>
            <a:off x="1395008" y="3289162"/>
            <a:ext cx="2910987" cy="55168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8" name="Rectangle 7"/>
          <p:cNvSpPr/>
          <p:nvPr userDrawn="1"/>
        </p:nvSpPr>
        <p:spPr>
          <a:xfrm>
            <a:off x="1395009" y="2620978"/>
            <a:ext cx="2917528" cy="555359"/>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9" name="Rectangle 8"/>
          <p:cNvSpPr/>
          <p:nvPr userDrawn="1"/>
        </p:nvSpPr>
        <p:spPr>
          <a:xfrm>
            <a:off x="5117974" y="2047558"/>
            <a:ext cx="2331720" cy="1650476"/>
          </a:xfrm>
          <a:prstGeom prst="rect">
            <a:avLst/>
          </a:prstGeom>
          <a:solidFill>
            <a:schemeClr val="tx1"/>
          </a:solidFill>
          <a:ln w="44450">
            <a:noFill/>
            <a:miter lim="800000"/>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lvl="0"/>
            <a:r>
              <a:rPr lang="en-US" sz="13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0" name="Rectangle 9"/>
          <p:cNvSpPr/>
          <p:nvPr userDrawn="1"/>
        </p:nvSpPr>
        <p:spPr>
          <a:xfrm>
            <a:off x="5117974" y="1250364"/>
            <a:ext cx="2334451" cy="678482"/>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defTabSz="685800">
              <a:defRPr/>
            </a:pPr>
            <a:r>
              <a:rPr lang="en-US" sz="1350" dirty="0">
                <a:solidFill>
                  <a:schemeClr val="bg1"/>
                </a:solidFill>
                <a:latin typeface="Calibri" panose="020F0502020204030204" pitchFamily="34" charset="0"/>
                <a:cs typeface="Calibri" panose="020F0502020204030204" pitchFamily="34" charset="0"/>
              </a:rPr>
              <a:t>This is a heading box</a:t>
            </a:r>
          </a:p>
        </p:txBody>
      </p:sp>
      <p:grpSp>
        <p:nvGrpSpPr>
          <p:cNvPr id="12" name="Group 11"/>
          <p:cNvGrpSpPr/>
          <p:nvPr userDrawn="1"/>
        </p:nvGrpSpPr>
        <p:grpSpPr>
          <a:xfrm>
            <a:off x="5117974" y="3816746"/>
            <a:ext cx="2303215" cy="933239"/>
            <a:chOff x="307826" y="2082548"/>
            <a:chExt cx="3070953" cy="1244319"/>
          </a:xfrm>
        </p:grpSpPr>
        <p:sp>
          <p:nvSpPr>
            <p:cNvPr id="14" name="Rectangle 13"/>
            <p:cNvSpPr/>
            <p:nvPr userDrawn="1"/>
          </p:nvSpPr>
          <p:spPr>
            <a:xfrm>
              <a:off x="307826" y="2082548"/>
              <a:ext cx="3070953" cy="1060703"/>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685800" rtlCol="0" anchor="ctr" anchorCtr="0"/>
            <a:lstStyle/>
            <a:p>
              <a:pPr lvl="0"/>
              <a:r>
                <a:rPr lang="en-US" sz="1050" dirty="0">
                  <a:solidFill>
                    <a:schemeClr val="bg1"/>
                  </a:solidFill>
                  <a:latin typeface="Calibri" panose="020F0502020204030204" pitchFamily="34" charset="0"/>
                  <a:cs typeface="Calibri" panose="020F0502020204030204" pitchFamily="34" charset="0"/>
                </a:rPr>
                <a:t>Use for quotes or small pieces of content that aren’t voiced</a:t>
              </a:r>
            </a:p>
          </p:txBody>
        </p:sp>
        <p:sp>
          <p:nvSpPr>
            <p:cNvPr id="15" name="Isosceles Triangle 14"/>
            <p:cNvSpPr/>
            <p:nvPr userDrawn="1"/>
          </p:nvSpPr>
          <p:spPr>
            <a:xfrm rot="10800000">
              <a:off x="1554417" y="3046624"/>
              <a:ext cx="578163" cy="280243"/>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Rectangle 1"/>
          <p:cNvSpPr/>
          <p:nvPr userDrawn="1"/>
        </p:nvSpPr>
        <p:spPr>
          <a:xfrm>
            <a:off x="1395009" y="1315453"/>
            <a:ext cx="2910987" cy="553452"/>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sz="1050" dirty="0"/>
              <a:t>Definition: Goes Here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11679" y="4021628"/>
            <a:ext cx="385763" cy="38576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sset Example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5977699" y="2291043"/>
            <a:ext cx="1358914" cy="303648"/>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 </a:t>
            </a:r>
          </a:p>
        </p:txBody>
      </p:sp>
      <p:sp>
        <p:nvSpPr>
          <p:cNvPr id="19" name="Rounded Rectangle 12"/>
          <p:cNvSpPr/>
          <p:nvPr userDrawn="1"/>
        </p:nvSpPr>
        <p:spPr>
          <a:xfrm>
            <a:off x="1518553" y="3185199"/>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0" name="Rounded Rectangle 54"/>
          <p:cNvSpPr/>
          <p:nvPr userDrawn="1"/>
        </p:nvSpPr>
        <p:spPr>
          <a:xfrm>
            <a:off x="1518553" y="3665811"/>
            <a:ext cx="2209800" cy="40277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1" name="Rounded Rectangle 57"/>
          <p:cNvSpPr/>
          <p:nvPr userDrawn="1"/>
        </p:nvSpPr>
        <p:spPr>
          <a:xfrm>
            <a:off x="1518553" y="4148166"/>
            <a:ext cx="2209800" cy="402772"/>
          </a:xfrm>
          <a:prstGeom prst="rect">
            <a:avLst/>
          </a:prstGeom>
          <a:solidFill>
            <a:srgbClr val="00999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2" name="Rectangle 21"/>
          <p:cNvSpPr/>
          <p:nvPr userDrawn="1"/>
        </p:nvSpPr>
        <p:spPr>
          <a:xfrm>
            <a:off x="3962399" y="3185199"/>
            <a:ext cx="2209800" cy="4027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dirty="0">
              <a:latin typeface="Arial" panose="020B0604020202020204" pitchFamily="34" charset="0"/>
              <a:cs typeface="Arial" panose="020B0604020202020204" pitchFamily="34" charset="0"/>
            </a:endParaRPr>
          </a:p>
        </p:txBody>
      </p:sp>
      <p:sp>
        <p:nvSpPr>
          <p:cNvPr id="23" name="Rectangle 22"/>
          <p:cNvSpPr/>
          <p:nvPr userDrawn="1"/>
        </p:nvSpPr>
        <p:spPr>
          <a:xfrm>
            <a:off x="3962399" y="3656220"/>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4" name="Rectangle 23"/>
          <p:cNvSpPr/>
          <p:nvPr userDrawn="1"/>
        </p:nvSpPr>
        <p:spPr>
          <a:xfrm>
            <a:off x="3962399" y="4140063"/>
            <a:ext cx="2209800" cy="402772"/>
          </a:xfrm>
          <a:prstGeom prst="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50">
              <a:latin typeface="Arial" panose="020B0604020202020204" pitchFamily="34" charset="0"/>
              <a:cs typeface="Arial" panose="020B0604020202020204" pitchFamily="34" charset="0"/>
            </a:endParaRPr>
          </a:p>
        </p:txBody>
      </p:sp>
      <p:sp>
        <p:nvSpPr>
          <p:cNvPr id="25" name="Text Placeholder 22"/>
          <p:cNvSpPr txBox="1">
            <a:spLocks/>
          </p:cNvSpPr>
          <p:nvPr userDrawn="1"/>
        </p:nvSpPr>
        <p:spPr>
          <a:xfrm>
            <a:off x="6283778" y="3215978"/>
            <a:ext cx="1543050" cy="1443108"/>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400" b="0" kern="120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spcBef>
                <a:spcPct val="20000"/>
              </a:spcBef>
              <a:buFont typeface="Arial"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a:solidFill>
                  <a:schemeClr val="tx2"/>
                </a:solidFill>
                <a:latin typeface="Calibri" panose="020F0502020204030204" pitchFamily="34" charset="0"/>
                <a:cs typeface="Calibri" panose="020F0502020204030204" pitchFamily="34" charset="0"/>
              </a:rPr>
              <a:t>Use this type of shapes, colors (w/guidance from color palette) and effect to build diagrams, unless content requires something different. </a:t>
            </a:r>
          </a:p>
        </p:txBody>
      </p:sp>
      <p:grpSp>
        <p:nvGrpSpPr>
          <p:cNvPr id="26" name="Group 25"/>
          <p:cNvGrpSpPr/>
          <p:nvPr userDrawn="1"/>
        </p:nvGrpSpPr>
        <p:grpSpPr>
          <a:xfrm>
            <a:off x="1188695" y="1483820"/>
            <a:ext cx="1395625" cy="365943"/>
            <a:chOff x="-4431846" y="-1221721"/>
            <a:chExt cx="2863333" cy="658906"/>
          </a:xfrm>
        </p:grpSpPr>
        <p:sp>
          <p:nvSpPr>
            <p:cNvPr id="27" name="Rectangle 26"/>
            <p:cNvSpPr/>
            <p:nvPr userDrawn="1"/>
          </p:nvSpPr>
          <p:spPr>
            <a:xfrm>
              <a:off x="-4431846" y="-1221721"/>
              <a:ext cx="2863333" cy="406596"/>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91440" rtlCol="0" anchor="ctr" anchorCtr="0">
              <a:normAutofit fontScale="92500" lnSpcReduction="20000"/>
            </a:bodyPr>
            <a:lstStyle/>
            <a:p>
              <a:pPr lvl="0" algn="ctr"/>
              <a:r>
                <a:rPr lang="en-US" sz="1050" dirty="0">
                  <a:solidFill>
                    <a:schemeClr val="bg1"/>
                  </a:solidFill>
                  <a:latin typeface="Calibri" panose="020F0502020204030204" pitchFamily="34" charset="0"/>
                  <a:cs typeface="Calibri" panose="020F0502020204030204" pitchFamily="34" charset="0"/>
                </a:rPr>
                <a:t>This is a small callout</a:t>
              </a:r>
            </a:p>
          </p:txBody>
        </p:sp>
        <p:sp>
          <p:nvSpPr>
            <p:cNvPr id="28" name="Isosceles Triangle 43"/>
            <p:cNvSpPr/>
            <p:nvPr userDrawn="1"/>
          </p:nvSpPr>
          <p:spPr>
            <a:xfrm rot="10800000">
              <a:off x="-3231561" y="-787123"/>
              <a:ext cx="462762" cy="22430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 name="Rectangle 28"/>
          <p:cNvSpPr/>
          <p:nvPr userDrawn="1"/>
        </p:nvSpPr>
        <p:spPr>
          <a:xfrm>
            <a:off x="4449535" y="2293738"/>
            <a:ext cx="1358914" cy="303648"/>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a:r>
              <a:rPr lang="en-US" sz="1050" dirty="0">
                <a:solidFill>
                  <a:schemeClr val="bg1"/>
                </a:solidFill>
                <a:latin typeface="Calibri" panose="020F0502020204030204" pitchFamily="34" charset="0"/>
                <a:cs typeface="Calibri" panose="020F0502020204030204" pitchFamily="34" charset="0"/>
              </a:rPr>
              <a:t>This is a tag</a:t>
            </a:r>
          </a:p>
        </p:txBody>
      </p:sp>
      <p:graphicFrame>
        <p:nvGraphicFramePr>
          <p:cNvPr id="30" name="Diagram 29"/>
          <p:cNvGraphicFramePr/>
          <p:nvPr userDrawn="1">
            <p:extLst>
              <p:ext uri="{D42A27DB-BD31-4B8C-83A1-F6EECF244321}">
                <p14:modId xmlns:p14="http://schemas.microsoft.com/office/powerpoint/2010/main" val="493913933"/>
              </p:ext>
            </p:extLst>
          </p:nvPr>
        </p:nvGraphicFramePr>
        <p:xfrm>
          <a:off x="582932" y="2112140"/>
          <a:ext cx="2981596" cy="576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userDrawn="1"/>
        </p:nvGrpSpPr>
        <p:grpSpPr>
          <a:xfrm>
            <a:off x="3728353" y="1463413"/>
            <a:ext cx="359549" cy="400110"/>
            <a:chOff x="3728353" y="1463413"/>
            <a:chExt cx="359549" cy="400110"/>
          </a:xfrm>
        </p:grpSpPr>
        <p:sp>
          <p:nvSpPr>
            <p:cNvPr id="32" name="Diamond 31"/>
            <p:cNvSpPr/>
            <p:nvPr/>
          </p:nvSpPr>
          <p:spPr>
            <a:xfrm>
              <a:off x="3728353" y="1483694"/>
              <a:ext cx="359549" cy="359549"/>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3752955" y="1463413"/>
              <a:ext cx="310343" cy="400110"/>
            </a:xfrm>
            <a:prstGeom prst="rect">
              <a:avLst/>
            </a:prstGeom>
            <a:noFill/>
            <a:effectLst/>
          </p:spPr>
          <p:txBody>
            <a:bodyPr wrap="square" rtlCol="0">
              <a:spAutoFit/>
            </a:bodyPr>
            <a:lstStyle/>
            <a:p>
              <a:pPr algn="ctr"/>
              <a:r>
                <a:rPr lang="en-US" sz="2000" b="1" dirty="0">
                  <a:solidFill>
                    <a:schemeClr val="bg2"/>
                  </a:solidFill>
                  <a:latin typeface="Calibri" panose="020F0502020204030204" pitchFamily="34" charset="0"/>
                  <a:cs typeface="Calibri" panose="020F0502020204030204" pitchFamily="34" charset="0"/>
                </a:rPr>
                <a:t>!</a:t>
              </a:r>
            </a:p>
          </p:txBody>
        </p:sp>
      </p:grpSp>
      <p:sp>
        <p:nvSpPr>
          <p:cNvPr id="34" name="Oval 33"/>
          <p:cNvSpPr/>
          <p:nvPr userDrawn="1"/>
        </p:nvSpPr>
        <p:spPr>
          <a:xfrm>
            <a:off x="4449535" y="1452474"/>
            <a:ext cx="359228" cy="365299"/>
          </a:xfrm>
          <a:prstGeom prst="ellipse">
            <a:avLst/>
          </a:prstGeom>
          <a:solidFill>
            <a:schemeClr val="accent6">
              <a:lumMod val="75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A</a:t>
            </a:r>
          </a:p>
        </p:txBody>
      </p:sp>
      <p:grpSp>
        <p:nvGrpSpPr>
          <p:cNvPr id="9" name="Group 8"/>
          <p:cNvGrpSpPr/>
          <p:nvPr userDrawn="1"/>
        </p:nvGrpSpPr>
        <p:grpSpPr>
          <a:xfrm>
            <a:off x="5285015" y="1350966"/>
            <a:ext cx="1997525" cy="195146"/>
            <a:chOff x="5285015" y="1232615"/>
            <a:chExt cx="1997525" cy="195146"/>
          </a:xfrm>
        </p:grpSpPr>
        <p:sp>
          <p:nvSpPr>
            <p:cNvPr id="3" name="Triangle 2"/>
            <p:cNvSpPr/>
            <p:nvPr userDrawn="1"/>
          </p:nvSpPr>
          <p:spPr>
            <a:xfrm rot="5400000">
              <a:off x="7100853" y="1246073"/>
              <a:ext cx="195146" cy="168229"/>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flipH="1">
              <a:off x="5285015" y="1330189"/>
              <a:ext cx="1829298" cy="11620"/>
            </a:xfrm>
            <a:prstGeom prst="line">
              <a:avLst/>
            </a:prstGeom>
            <a:ln w="603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userDrawn="1"/>
        </p:nvGrpSpPr>
        <p:grpSpPr>
          <a:xfrm>
            <a:off x="5285015" y="1719253"/>
            <a:ext cx="1997525" cy="195146"/>
            <a:chOff x="5285015" y="1232615"/>
            <a:chExt cx="1997525" cy="195146"/>
          </a:xfrm>
        </p:grpSpPr>
        <p:sp>
          <p:nvSpPr>
            <p:cNvPr id="36" name="Triangle 35"/>
            <p:cNvSpPr/>
            <p:nvPr userDrawn="1"/>
          </p:nvSpPr>
          <p:spPr>
            <a:xfrm rot="5400000">
              <a:off x="7100853" y="1246073"/>
              <a:ext cx="195146" cy="168229"/>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flipH="1">
              <a:off x="5285015" y="1330189"/>
              <a:ext cx="1829298" cy="11620"/>
            </a:xfrm>
            <a:prstGeom prst="line">
              <a:avLst/>
            </a:prstGeom>
            <a:ln w="60325">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No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title"/>
          <p:cNvSpPr txBox="1">
            <a:spLocks/>
          </p:cNvSpPr>
          <p:nvPr userDrawn="1"/>
        </p:nvSpPr>
        <p:spPr>
          <a:xfrm>
            <a:off x="0" y="-514350"/>
            <a:ext cx="9144000" cy="342900"/>
          </a:xfrm>
          <a:prstGeom prst="rect">
            <a:avLst/>
          </a:prstGeom>
        </p:spPr>
        <p:txBody>
          <a:bodyPr>
            <a:noAutofit/>
          </a:bodyPr>
          <a:lstStyle>
            <a:lvl1pPr algn="l" defTabSz="685800" rtl="0" eaLnBrk="1" latinLnBrk="0" hangingPunct="1">
              <a:lnSpc>
                <a:spcPct val="100000"/>
              </a:lnSpc>
              <a:spcBef>
                <a:spcPct val="0"/>
              </a:spcBef>
              <a:buNone/>
              <a:defRPr sz="2100" b="0" kern="1200" baseline="0">
                <a:solidFill>
                  <a:schemeClr val="tx1"/>
                </a:solidFill>
                <a:effectLst/>
                <a:latin typeface="+mj-lt"/>
                <a:ea typeface="Open Sans" panose="020B0606030504020204" pitchFamily="34" charset="0"/>
                <a:cs typeface="Arial" panose="020B0604020202020204" pitchFamily="34" charset="0"/>
              </a:defRPr>
            </a:lvl1pPr>
          </a:lstStyle>
          <a:p>
            <a:r>
              <a:rPr lang="en-US"/>
              <a:t>Click to Edit Slide Title</a:t>
            </a:r>
            <a:endParaRPr lang="en-US" dirty="0"/>
          </a:p>
        </p:txBody>
      </p:sp>
      <p:sp>
        <p:nvSpPr>
          <p:cNvPr id="6" name="heading"/>
          <p:cNvSpPr>
            <a:spLocks noGrp="1"/>
          </p:cNvSpPr>
          <p:nvPr>
            <p:ph type="body" sz="quarter" idx="12" hasCustomPrompt="1"/>
          </p:nvPr>
        </p:nvSpPr>
        <p:spPr>
          <a:xfrm>
            <a:off x="921634" y="4007684"/>
            <a:ext cx="7300731" cy="1047512"/>
          </a:xfrm>
          <a:prstGeom prst="rect">
            <a:avLst/>
          </a:prstGeom>
        </p:spPr>
        <p:txBody>
          <a:bodyPr wrap="square" tIns="0" bIns="0" anchor="t"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Tree>
    <p:extLst>
      <p:ext uri="{BB962C8B-B14F-4D97-AF65-F5344CB8AC3E}">
        <p14:creationId xmlns:p14="http://schemas.microsoft.com/office/powerpoint/2010/main" val="50314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ding ">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211352223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649594" y="2125057"/>
            <a:ext cx="7716644" cy="739677"/>
          </a:xfrm>
          <a:prstGeom prst="rect">
            <a:avLst/>
          </a:prstGeom>
        </p:spPr>
        <p:txBody>
          <a:bodyPr anchor="ctr" anchorCtr="0"/>
          <a:lstStyle>
            <a:lvl1pPr marL="0" indent="0" algn="ctr">
              <a:buNone/>
              <a:defRPr sz="1050" baseline="0">
                <a:solidFill>
                  <a:schemeClr val="tx1"/>
                </a:solidFill>
                <a:latin typeface="Arial" charset="0"/>
                <a:ea typeface="Arial" charset="0"/>
                <a:cs typeface="Arial"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713678" y="572947"/>
            <a:ext cx="7716644" cy="1326761"/>
          </a:xfrm>
          <a:prstGeom prst="rect">
            <a:avLst/>
          </a:prstGeom>
        </p:spPr>
        <p:txBody>
          <a:bodyPr wrap="square" tIns="0" bIns="0" anchor="ctr" anchorCtr="0">
            <a:normAutofit/>
          </a:bodyPr>
          <a:lstStyle>
            <a:lvl1pPr marL="0" marR="0" indent="0" algn="ctr" defTabSz="685800" rtl="0" eaLnBrk="1" fontAlgn="auto" latinLnBrk="0" hangingPunct="1">
              <a:lnSpc>
                <a:spcPct val="100000"/>
              </a:lnSpc>
              <a:spcBef>
                <a:spcPts val="900"/>
              </a:spcBef>
              <a:spcAft>
                <a:spcPts val="900"/>
              </a:spcAft>
              <a:buClrTx/>
              <a:buSzTx/>
              <a:buFont typeface="Arial" pitchFamily="34" charset="0"/>
              <a:buNone/>
              <a:tabLst/>
              <a:defRPr sz="2500" b="0" baseline="0">
                <a:solidFill>
                  <a:schemeClr val="tx1"/>
                </a:solidFill>
                <a:effectLst/>
                <a:latin typeface="Arial" charset="0"/>
                <a:ea typeface="Arial" charset="0"/>
                <a:cs typeface="Arial" charset="0"/>
              </a:defRPr>
            </a:lvl1pPr>
          </a:lstStyle>
          <a:p>
            <a:pPr marL="0" marR="0" lvl="0" indent="0" algn="ctr" defTabSz="685800"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cSld>
  <p:clrMapOvr>
    <a:masterClrMapping/>
  </p:clrMapOvr>
  <p:extLst mod="1">
    <p:ext uri="{DCECCB84-F9BA-43D5-87BE-67443E8EF086}">
      <p15:sldGuideLst xmlns:p15="http://schemas.microsoft.com/office/powerpoint/2012/main">
        <p15:guide id="1" orient="horz" pos="2556">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2" y="1434904"/>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44631581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Arial" charset="0"/>
                <a:ea typeface="Arial" charset="0"/>
                <a:cs typeface="Arial"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917988920"/>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rot="16200000">
            <a:off x="-1918471" y="2308637"/>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4" name="Content Placeholder 2"/>
          <p:cNvSpPr>
            <a:spLocks noGrp="1"/>
          </p:cNvSpPr>
          <p:nvPr>
            <p:ph sz="quarter" idx="10" hasCustomPrompt="1"/>
          </p:nvPr>
        </p:nvSpPr>
        <p:spPr>
          <a:xfrm>
            <a:off x="1388909" y="365760"/>
            <a:ext cx="7375264"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Tree>
    <p:custDataLst>
      <p:tags r:id="rId1"/>
    </p:custDataLst>
    <p:extLst>
      <p:ext uri="{BB962C8B-B14F-4D97-AF65-F5344CB8AC3E}">
        <p14:creationId xmlns:p14="http://schemas.microsoft.com/office/powerpoint/2010/main" val="1284419674"/>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2"/>
          <p:cNvSpPr>
            <a:spLocks noGrp="1"/>
          </p:cNvSpPr>
          <p:nvPr>
            <p:ph sz="quarter" idx="10" hasCustomPrompt="1"/>
          </p:nvPr>
        </p:nvSpPr>
        <p:spPr>
          <a:xfrm>
            <a:off x="450166" y="365760"/>
            <a:ext cx="7322239"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
        <p:nvSpPr>
          <p:cNvPr id="5" name="heading"/>
          <p:cNvSpPr>
            <a:spLocks noGrp="1"/>
          </p:cNvSpPr>
          <p:nvPr>
            <p:ph type="body" sz="quarter" idx="12" hasCustomPrompt="1"/>
          </p:nvPr>
        </p:nvSpPr>
        <p:spPr>
          <a:xfrm rot="5400000" flipH="1">
            <a:off x="6261894" y="2283984"/>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302254575"/>
      </p:ext>
    </p:extLst>
  </p:cSld>
  <p:clrMapOvr>
    <a:masterClrMapping/>
  </p:clrMapOvr>
  <p:extLst mod="1">
    <p:ext uri="{DCECCB84-F9BA-43D5-87BE-67443E8EF086}">
      <p15:sldGuideLst xmlns:p15="http://schemas.microsoft.com/office/powerpoint/2012/main">
        <p15:guide id="1" orient="horz" pos="15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85226" y="1878037"/>
            <a:ext cx="8556770" cy="3043018"/>
          </a:xfrm>
          <a:prstGeom prst="rect">
            <a:avLst/>
          </a:prstGeom>
        </p:spPr>
        <p:txBody>
          <a:bodyPr/>
          <a:lstStyle>
            <a:lvl1pPr algn="l">
              <a:defRPr sz="1200">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3"/>
          <p:cNvSpPr>
            <a:spLocks noGrp="1"/>
          </p:cNvSpPr>
          <p:nvPr>
            <p:ph sz="quarter" idx="12" hasCustomPrompt="1"/>
          </p:nvPr>
        </p:nvSpPr>
        <p:spPr>
          <a:xfrm>
            <a:off x="285226" y="1346754"/>
            <a:ext cx="855677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142058493"/>
      </p:ext>
    </p:extLst>
  </p:cSld>
  <p:clrMapOvr>
    <a:masterClrMapping/>
  </p:clrMapOvr>
  <p:extLst mod="1">
    <p:ext uri="{DCECCB84-F9BA-43D5-87BE-67443E8EF086}">
      <p15:sldGuideLst xmlns:p15="http://schemas.microsoft.com/office/powerpoint/2012/main">
        <p15:guide id="1" orient="horz" pos="158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337657" y="1344381"/>
            <a:ext cx="4938823" cy="346303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vl3pPr marL="685800" indent="0">
              <a:buFont typeface="Century Gothic" panose="020B0502020202020204" pitchFamily="34" charset="0"/>
              <a:buNone/>
              <a:defRPr sz="1050"/>
            </a:lvl3pPr>
          </a:lstStyle>
          <a:p>
            <a:pPr lvl="0"/>
            <a:r>
              <a:rPr lang="en-US"/>
              <a:t>Click to 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632400" y="1344381"/>
            <a:ext cx="3093118" cy="346303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8" name="heading"/>
          <p:cNvSpPr>
            <a:spLocks noGrp="1"/>
          </p:cNvSpPr>
          <p:nvPr>
            <p:ph type="body" sz="quarter" idx="14" hasCustomPrompt="1"/>
          </p:nvPr>
        </p:nvSpPr>
        <p:spPr>
          <a:xfrm>
            <a:off x="121334" y="197827"/>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772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NUL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custDataLst>
      <p:tags r:id="rId22"/>
    </p:custDataLst>
    <p:extLst>
      <p:ext uri="{BB962C8B-B14F-4D97-AF65-F5344CB8AC3E}">
        <p14:creationId xmlns:p14="http://schemas.microsoft.com/office/powerpoint/2010/main" val="1224614605"/>
      </p:ext>
    </p:extLst>
  </p:cSld>
  <p:clrMap bg1="lt1" tx1="dk1" bg2="lt2" tx2="dk2" accent1="accent1" accent2="accent2" accent3="accent3" accent4="accent4" accent5="accent5" accent6="accent6" hlink="hlink" folHlink="folHlink"/>
  <p:sldLayoutIdLst>
    <p:sldLayoutId id="2147483687" r:id="rId1"/>
    <p:sldLayoutId id="2147483728" r:id="rId2"/>
    <p:sldLayoutId id="2147483726" r:id="rId3"/>
    <p:sldLayoutId id="2147483708" r:id="rId4"/>
    <p:sldLayoutId id="2147483718" r:id="rId5"/>
    <p:sldLayoutId id="2147483719" r:id="rId6"/>
    <p:sldLayoutId id="2147483720" r:id="rId7"/>
    <p:sldLayoutId id="2147483664" r:id="rId8"/>
    <p:sldLayoutId id="2147483689" r:id="rId9"/>
    <p:sldLayoutId id="2147483709" r:id="rId10"/>
    <p:sldLayoutId id="2147483663" r:id="rId11"/>
    <p:sldLayoutId id="2147483710" r:id="rId12"/>
    <p:sldLayoutId id="2147483699" r:id="rId13"/>
    <p:sldLayoutId id="2147483712" r:id="rId14"/>
    <p:sldLayoutId id="2147483682" r:id="rId15"/>
    <p:sldLayoutId id="2147483722" r:id="rId16"/>
    <p:sldLayoutId id="2147483723" r:id="rId17"/>
    <p:sldLayoutId id="2147483727" r:id="rId18"/>
    <p:sldLayoutId id="2147483725" r:id="rId19"/>
    <p:sldLayoutId id="2147483721" r:id="rId20"/>
  </p:sldLayoutIdLst>
  <p:txStyles>
    <p:titleStyle>
      <a:lvl1pPr algn="ctr" defTabSz="685800" rtl="0" eaLnBrk="1" latinLnBrk="0" hangingPunct="1">
        <a:lnSpc>
          <a:spcPct val="100000"/>
        </a:lnSpc>
        <a:spcBef>
          <a:spcPct val="0"/>
        </a:spcBef>
        <a:buNone/>
        <a:defRPr sz="21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p:titleStyle>
    <p:bodyStyle>
      <a:lvl1pPr marL="0" indent="0" algn="l" defTabSz="685800" rtl="0" eaLnBrk="1" latinLnBrk="0" hangingPunct="1">
        <a:spcBef>
          <a:spcPts val="900"/>
        </a:spcBef>
        <a:spcAft>
          <a:spcPts val="900"/>
        </a:spcAft>
        <a:buFont typeface="Arial" pitchFamily="34" charset="0"/>
        <a:buNone/>
        <a:defRPr sz="1350" kern="1200">
          <a:solidFill>
            <a:schemeClr val="tx1"/>
          </a:solidFill>
          <a:latin typeface="+mj-lt"/>
          <a:ea typeface="Open Sans" panose="020B0606030504020204" pitchFamily="34" charset="0"/>
          <a:cs typeface="Arial" panose="020B0604020202020204" pitchFamily="34" charset="0"/>
        </a:defRPr>
      </a:lvl1pPr>
      <a:lvl2pPr marL="214313" indent="-214313" algn="l" defTabSz="685800" rtl="0" eaLnBrk="1" latinLnBrk="0" hangingPunct="1">
        <a:spcBef>
          <a:spcPts val="900"/>
        </a:spcBef>
        <a:spcAft>
          <a:spcPts val="900"/>
        </a:spcAft>
        <a:buFont typeface="Wingdings" pitchFamily="2" charset="2"/>
        <a:buChar char="§"/>
        <a:defRPr sz="1350" kern="1200">
          <a:solidFill>
            <a:schemeClr val="tx1"/>
          </a:solidFill>
          <a:latin typeface="+mj-lt"/>
          <a:ea typeface="Open Sans" panose="020B0606030504020204" pitchFamily="34" charset="0"/>
          <a:cs typeface="Arial" panose="020B0604020202020204" pitchFamily="34" charset="0"/>
        </a:defRPr>
      </a:lvl2pPr>
      <a:lvl3pPr marL="685800" indent="0" algn="l" defTabSz="685800" rtl="0" eaLnBrk="1" latinLnBrk="0" hangingPunct="1">
        <a:spcBef>
          <a:spcPct val="20000"/>
        </a:spcBef>
        <a:buFont typeface="Arial" pitchFamily="34" charset="0"/>
        <a:buNone/>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60">
          <p15:clr>
            <a:srgbClr val="F26B43"/>
          </p15:clr>
        </p15:guide>
        <p15:guide id="2" pos="2880">
          <p15:clr>
            <a:srgbClr val="F26B43"/>
          </p15:clr>
        </p15:guide>
        <p15:guide id="3" pos="144">
          <p15:clr>
            <a:srgbClr val="F26B43"/>
          </p15:clr>
        </p15:guide>
        <p15:guide id="4" pos="5616">
          <p15:clr>
            <a:srgbClr val="F26B43"/>
          </p15:clr>
        </p15:guide>
        <p15:guide id="5" orient="horz" pos="324">
          <p15:clr>
            <a:srgbClr val="F26B43"/>
          </p15:clr>
        </p15:guide>
        <p15:guide id="6" orient="horz" pos="540">
          <p15:clr>
            <a:srgbClr val="F26B43"/>
          </p15:clr>
        </p15:guide>
        <p15:guide id="7" orient="horz" pos="702">
          <p15:clr>
            <a:srgbClr val="F26B43"/>
          </p15:clr>
        </p15:guide>
        <p15:guide id="8" orient="horz" pos="1620">
          <p15:clr>
            <a:srgbClr val="F26B43"/>
          </p15:clr>
        </p15:guide>
        <p15:guide id="9" orient="horz" pos="216">
          <p15:clr>
            <a:srgbClr val="F26B43"/>
          </p15:clr>
        </p15:guide>
        <p15:guide id="10" orient="horz" pos="396">
          <p15:clr>
            <a:srgbClr val="F26B43"/>
          </p15:clr>
        </p15:guide>
        <p15:guide id="11" orient="horz" pos="4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96782" y="4078939"/>
            <a:ext cx="7300731" cy="729207"/>
          </a:xfrm>
        </p:spPr>
        <p:txBody>
          <a:bodyPr>
            <a:normAutofit/>
          </a:bodyPr>
          <a:lstStyle/>
          <a:p>
            <a:r>
              <a:rPr lang="en-US" sz="4000" dirty="0">
                <a:latin typeface="Tw Cen MT" panose="020B0602020104020603" pitchFamily="34" charset="0"/>
              </a:rPr>
              <a:t>Binary Search Trees</a:t>
            </a:r>
          </a:p>
        </p:txBody>
      </p:sp>
      <p:sp>
        <p:nvSpPr>
          <p:cNvPr id="4" name="Title 3"/>
          <p:cNvSpPr>
            <a:spLocks noGrp="1"/>
          </p:cNvSpPr>
          <p:nvPr>
            <p:ph type="title"/>
          </p:nvPr>
        </p:nvSpPr>
        <p:spPr>
          <a:xfrm>
            <a:off x="0" y="-506855"/>
            <a:ext cx="9144000" cy="342900"/>
          </a:xfrm>
        </p:spPr>
        <p:txBody>
          <a:bodyPr/>
          <a:lstStyle/>
          <a:p>
            <a:r>
              <a:rPr lang="en-US" dirty="0"/>
              <a:t>1</a:t>
            </a:r>
          </a:p>
        </p:txBody>
      </p:sp>
    </p:spTree>
    <p:extLst>
      <p:ext uri="{BB962C8B-B14F-4D97-AF65-F5344CB8AC3E}">
        <p14:creationId xmlns:p14="http://schemas.microsoft.com/office/powerpoint/2010/main" val="177285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137715"/>
            <a:ext cx="8915400" cy="580804"/>
          </a:xfrm>
        </p:spPr>
        <p:txBody>
          <a:bodyPr/>
          <a:lstStyle/>
          <a:p>
            <a:r>
              <a:rPr lang="en-US" sz="3200" dirty="0">
                <a:latin typeface="Tw Cen MT" panose="020B0602020104020603" pitchFamily="34" charset="0"/>
              </a:rPr>
              <a:t>Binary Search Trees</a:t>
            </a:r>
          </a:p>
        </p:txBody>
      </p:sp>
      <p:sp>
        <p:nvSpPr>
          <p:cNvPr id="86" name="Oval 85"/>
          <p:cNvSpPr/>
          <p:nvPr/>
        </p:nvSpPr>
        <p:spPr>
          <a:xfrm>
            <a:off x="2013078" y="1424550"/>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7</a:t>
            </a:r>
          </a:p>
        </p:txBody>
      </p:sp>
      <p:sp>
        <p:nvSpPr>
          <p:cNvPr id="87" name="Oval 86"/>
          <p:cNvSpPr/>
          <p:nvPr/>
        </p:nvSpPr>
        <p:spPr>
          <a:xfrm>
            <a:off x="1022478" y="196022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1</a:t>
            </a:r>
          </a:p>
        </p:txBody>
      </p:sp>
      <p:grpSp>
        <p:nvGrpSpPr>
          <p:cNvPr id="88" name="Group 87"/>
          <p:cNvGrpSpPr/>
          <p:nvPr/>
        </p:nvGrpSpPr>
        <p:grpSpPr>
          <a:xfrm>
            <a:off x="534760" y="2635789"/>
            <a:ext cx="1346200" cy="370764"/>
            <a:chOff x="5257800" y="2780732"/>
            <a:chExt cx="1346200" cy="370764"/>
          </a:xfrm>
        </p:grpSpPr>
        <p:sp>
          <p:nvSpPr>
            <p:cNvPr id="89" name="Oval 88"/>
            <p:cNvSpPr/>
            <p:nvPr/>
          </p:nvSpPr>
          <p:spPr>
            <a:xfrm>
              <a:off x="6233236" y="2780732"/>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3</a:t>
              </a:r>
            </a:p>
          </p:txBody>
        </p:sp>
        <p:sp>
          <p:nvSpPr>
            <p:cNvPr id="90" name="Oval 89"/>
            <p:cNvSpPr/>
            <p:nvPr/>
          </p:nvSpPr>
          <p:spPr>
            <a:xfrm>
              <a:off x="5257800" y="2780732"/>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0</a:t>
              </a:r>
            </a:p>
          </p:txBody>
        </p:sp>
      </p:grpSp>
      <p:grpSp>
        <p:nvGrpSpPr>
          <p:cNvPr id="91" name="Group 90"/>
          <p:cNvGrpSpPr/>
          <p:nvPr/>
        </p:nvGrpSpPr>
        <p:grpSpPr>
          <a:xfrm>
            <a:off x="1037642" y="3360257"/>
            <a:ext cx="1315871" cy="370764"/>
            <a:chOff x="6293893" y="2105168"/>
            <a:chExt cx="1315871" cy="370764"/>
          </a:xfrm>
        </p:grpSpPr>
        <p:sp>
          <p:nvSpPr>
            <p:cNvPr id="92" name="Oval 91"/>
            <p:cNvSpPr/>
            <p:nvPr/>
          </p:nvSpPr>
          <p:spPr>
            <a:xfrm>
              <a:off x="7239000"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5</a:t>
              </a:r>
            </a:p>
          </p:txBody>
        </p:sp>
        <p:sp>
          <p:nvSpPr>
            <p:cNvPr id="93" name="Oval 92"/>
            <p:cNvSpPr/>
            <p:nvPr/>
          </p:nvSpPr>
          <p:spPr>
            <a:xfrm>
              <a:off x="6293893"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2</a:t>
              </a:r>
            </a:p>
          </p:txBody>
        </p:sp>
      </p:grpSp>
      <p:grpSp>
        <p:nvGrpSpPr>
          <p:cNvPr id="94" name="Group 93"/>
          <p:cNvGrpSpPr/>
          <p:nvPr/>
        </p:nvGrpSpPr>
        <p:grpSpPr>
          <a:xfrm>
            <a:off x="1510197" y="4075627"/>
            <a:ext cx="1315871" cy="370764"/>
            <a:chOff x="6293893" y="2105168"/>
            <a:chExt cx="1315871" cy="370764"/>
          </a:xfrm>
        </p:grpSpPr>
        <p:sp>
          <p:nvSpPr>
            <p:cNvPr id="95" name="Oval 94"/>
            <p:cNvSpPr/>
            <p:nvPr/>
          </p:nvSpPr>
          <p:spPr>
            <a:xfrm>
              <a:off x="7239000"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6</a:t>
              </a:r>
            </a:p>
          </p:txBody>
        </p:sp>
        <p:sp>
          <p:nvSpPr>
            <p:cNvPr id="96" name="Oval 95"/>
            <p:cNvSpPr/>
            <p:nvPr/>
          </p:nvSpPr>
          <p:spPr>
            <a:xfrm>
              <a:off x="6293893"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4</a:t>
              </a:r>
            </a:p>
          </p:txBody>
        </p:sp>
      </p:grpSp>
      <p:cxnSp>
        <p:nvCxnSpPr>
          <p:cNvPr id="97" name="Straight Connector 96"/>
          <p:cNvCxnSpPr>
            <a:stCxn id="91" idx="3"/>
            <a:endCxn id="93" idx="7"/>
          </p:cNvCxnSpPr>
          <p:nvPr/>
        </p:nvCxnSpPr>
        <p:spPr>
          <a:xfrm flipH="1">
            <a:off x="1338945" y="1741017"/>
            <a:ext cx="728430" cy="27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1" idx="5"/>
          </p:cNvCxnSpPr>
          <p:nvPr/>
        </p:nvCxnSpPr>
        <p:spPr>
          <a:xfrm>
            <a:off x="2329545" y="1741017"/>
            <a:ext cx="695034" cy="27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3" idx="3"/>
            <a:endCxn id="99" idx="0"/>
          </p:cNvCxnSpPr>
          <p:nvPr/>
        </p:nvCxnSpPr>
        <p:spPr>
          <a:xfrm flipH="1">
            <a:off x="720142" y="2276692"/>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5"/>
            <a:endCxn id="98" idx="0"/>
          </p:cNvCxnSpPr>
          <p:nvPr/>
        </p:nvCxnSpPr>
        <p:spPr>
          <a:xfrm>
            <a:off x="1338945" y="2276692"/>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8" idx="3"/>
            <a:endCxn id="102" idx="0"/>
          </p:cNvCxnSpPr>
          <p:nvPr/>
        </p:nvCxnSpPr>
        <p:spPr>
          <a:xfrm flipH="1">
            <a:off x="1223024" y="2952256"/>
            <a:ext cx="341469" cy="4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8" idx="5"/>
            <a:endCxn id="101" idx="0"/>
          </p:cNvCxnSpPr>
          <p:nvPr/>
        </p:nvCxnSpPr>
        <p:spPr>
          <a:xfrm>
            <a:off x="1826663" y="2952256"/>
            <a:ext cx="341468" cy="4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3"/>
          </p:cNvCxnSpPr>
          <p:nvPr/>
        </p:nvCxnSpPr>
        <p:spPr>
          <a:xfrm flipH="1">
            <a:off x="1695579" y="3676724"/>
            <a:ext cx="341467" cy="39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1" idx="5"/>
            <a:endCxn id="105" idx="0"/>
          </p:cNvCxnSpPr>
          <p:nvPr/>
        </p:nvCxnSpPr>
        <p:spPr>
          <a:xfrm>
            <a:off x="2299216" y="3676724"/>
            <a:ext cx="341470" cy="398903"/>
          </a:xfrm>
          <a:prstGeom prst="line">
            <a:avLst/>
          </a:prstGeom>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822934" y="1985031"/>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9</a:t>
            </a:r>
          </a:p>
        </p:txBody>
      </p:sp>
      <p:sp>
        <p:nvSpPr>
          <p:cNvPr id="108" name="Oval 107"/>
          <p:cNvSpPr/>
          <p:nvPr/>
        </p:nvSpPr>
        <p:spPr>
          <a:xfrm>
            <a:off x="2335216" y="266059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8</a:t>
            </a:r>
          </a:p>
        </p:txBody>
      </p:sp>
      <p:cxnSp>
        <p:nvCxnSpPr>
          <p:cNvPr id="109" name="Straight Connector 108"/>
          <p:cNvCxnSpPr/>
          <p:nvPr/>
        </p:nvCxnSpPr>
        <p:spPr>
          <a:xfrm flipH="1">
            <a:off x="2520598" y="2301498"/>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139401" y="2301498"/>
            <a:ext cx="356633" cy="359097"/>
          </a:xfrm>
          <a:prstGeom prst="line">
            <a:avLst/>
          </a:prstGeom>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310652" y="266059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000" dirty="0">
              <a:latin typeface="Tw Cen MT" panose="020B0602020104020603" pitchFamily="34" charset="0"/>
            </a:endParaRPr>
          </a:p>
        </p:txBody>
      </p:sp>
      <p:sp>
        <p:nvSpPr>
          <p:cNvPr id="2" name="TextBox 1"/>
          <p:cNvSpPr txBox="1"/>
          <p:nvPr/>
        </p:nvSpPr>
        <p:spPr>
          <a:xfrm>
            <a:off x="3283792" y="2681974"/>
            <a:ext cx="412292" cy="338554"/>
          </a:xfrm>
          <a:prstGeom prst="rect">
            <a:avLst/>
          </a:prstGeom>
          <a:noFill/>
        </p:spPr>
        <p:txBody>
          <a:bodyPr wrap="none" rtlCol="0">
            <a:spAutoFit/>
          </a:bodyPr>
          <a:lstStyle/>
          <a:p>
            <a:r>
              <a:rPr lang="en-US" sz="1600"/>
              <a:t>10</a:t>
            </a:r>
          </a:p>
        </p:txBody>
      </p:sp>
    </p:spTree>
    <p:extLst>
      <p:ext uri="{BB962C8B-B14F-4D97-AF65-F5344CB8AC3E}">
        <p14:creationId xmlns:p14="http://schemas.microsoft.com/office/powerpoint/2010/main" val="138143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137715"/>
            <a:ext cx="8915400" cy="580804"/>
          </a:xfrm>
        </p:spPr>
        <p:txBody>
          <a:bodyPr/>
          <a:lstStyle/>
          <a:p>
            <a:r>
              <a:rPr lang="en-US" sz="3200" dirty="0">
                <a:latin typeface="Tw Cen MT" panose="020B0602020104020603" pitchFamily="34" charset="0"/>
              </a:rPr>
              <a:t>Binary Search Trees</a:t>
            </a:r>
          </a:p>
        </p:txBody>
      </p:sp>
      <p:pic>
        <p:nvPicPr>
          <p:cNvPr id="2" name="Picture 1"/>
          <p:cNvPicPr>
            <a:picLocks noChangeAspect="1"/>
          </p:cNvPicPr>
          <p:nvPr/>
        </p:nvPicPr>
        <p:blipFill>
          <a:blip r:embed="rId4"/>
          <a:stretch>
            <a:fillRect/>
          </a:stretch>
        </p:blipFill>
        <p:spPr>
          <a:xfrm>
            <a:off x="4623634" y="1603928"/>
            <a:ext cx="4346751" cy="2535605"/>
          </a:xfrm>
          <a:prstGeom prst="rect">
            <a:avLst/>
          </a:prstGeom>
          <a:solidFill>
            <a:schemeClr val="bg1">
              <a:lumMod val="85000"/>
            </a:schemeClr>
          </a:solidFill>
        </p:spPr>
      </p:pic>
      <p:sp>
        <p:nvSpPr>
          <p:cNvPr id="33" name="Oval 32"/>
          <p:cNvSpPr/>
          <p:nvPr/>
        </p:nvSpPr>
        <p:spPr>
          <a:xfrm>
            <a:off x="2013078" y="1424550"/>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7</a:t>
            </a:r>
          </a:p>
        </p:txBody>
      </p:sp>
      <p:sp>
        <p:nvSpPr>
          <p:cNvPr id="34" name="Oval 33"/>
          <p:cNvSpPr/>
          <p:nvPr/>
        </p:nvSpPr>
        <p:spPr>
          <a:xfrm>
            <a:off x="1022478" y="196022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1</a:t>
            </a:r>
          </a:p>
        </p:txBody>
      </p:sp>
      <p:grpSp>
        <p:nvGrpSpPr>
          <p:cNvPr id="35" name="Group 34"/>
          <p:cNvGrpSpPr/>
          <p:nvPr/>
        </p:nvGrpSpPr>
        <p:grpSpPr>
          <a:xfrm>
            <a:off x="534760" y="2635789"/>
            <a:ext cx="1346200" cy="370764"/>
            <a:chOff x="5257800" y="2780732"/>
            <a:chExt cx="1346200" cy="370764"/>
          </a:xfrm>
        </p:grpSpPr>
        <p:sp>
          <p:nvSpPr>
            <p:cNvPr id="36" name="Oval 35"/>
            <p:cNvSpPr/>
            <p:nvPr/>
          </p:nvSpPr>
          <p:spPr>
            <a:xfrm>
              <a:off x="6233236" y="2780732"/>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3</a:t>
              </a:r>
            </a:p>
          </p:txBody>
        </p:sp>
        <p:sp>
          <p:nvSpPr>
            <p:cNvPr id="37" name="Oval 36"/>
            <p:cNvSpPr/>
            <p:nvPr/>
          </p:nvSpPr>
          <p:spPr>
            <a:xfrm>
              <a:off x="5257800" y="2780732"/>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0</a:t>
              </a:r>
            </a:p>
          </p:txBody>
        </p:sp>
      </p:grpSp>
      <p:grpSp>
        <p:nvGrpSpPr>
          <p:cNvPr id="38" name="Group 37"/>
          <p:cNvGrpSpPr/>
          <p:nvPr/>
        </p:nvGrpSpPr>
        <p:grpSpPr>
          <a:xfrm>
            <a:off x="1037642" y="3360257"/>
            <a:ext cx="1315871" cy="370764"/>
            <a:chOff x="6293893" y="2105168"/>
            <a:chExt cx="1315871" cy="370764"/>
          </a:xfrm>
        </p:grpSpPr>
        <p:sp>
          <p:nvSpPr>
            <p:cNvPr id="39" name="Oval 38"/>
            <p:cNvSpPr/>
            <p:nvPr/>
          </p:nvSpPr>
          <p:spPr>
            <a:xfrm>
              <a:off x="7239000"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5</a:t>
              </a:r>
            </a:p>
          </p:txBody>
        </p:sp>
        <p:sp>
          <p:nvSpPr>
            <p:cNvPr id="40" name="Oval 39"/>
            <p:cNvSpPr/>
            <p:nvPr/>
          </p:nvSpPr>
          <p:spPr>
            <a:xfrm>
              <a:off x="6293893"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2</a:t>
              </a:r>
            </a:p>
          </p:txBody>
        </p:sp>
      </p:grpSp>
      <p:grpSp>
        <p:nvGrpSpPr>
          <p:cNvPr id="41" name="Group 40"/>
          <p:cNvGrpSpPr/>
          <p:nvPr/>
        </p:nvGrpSpPr>
        <p:grpSpPr>
          <a:xfrm>
            <a:off x="1510197" y="4075627"/>
            <a:ext cx="1315871" cy="370764"/>
            <a:chOff x="6293893" y="2105168"/>
            <a:chExt cx="1315871" cy="370764"/>
          </a:xfrm>
        </p:grpSpPr>
        <p:sp>
          <p:nvSpPr>
            <p:cNvPr id="42" name="Oval 41"/>
            <p:cNvSpPr/>
            <p:nvPr/>
          </p:nvSpPr>
          <p:spPr>
            <a:xfrm>
              <a:off x="7239000"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6</a:t>
              </a:r>
            </a:p>
          </p:txBody>
        </p:sp>
        <p:sp>
          <p:nvSpPr>
            <p:cNvPr id="43" name="Oval 42"/>
            <p:cNvSpPr/>
            <p:nvPr/>
          </p:nvSpPr>
          <p:spPr>
            <a:xfrm>
              <a:off x="6293893" y="210516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4</a:t>
              </a:r>
            </a:p>
          </p:txBody>
        </p:sp>
      </p:grpSp>
      <p:cxnSp>
        <p:nvCxnSpPr>
          <p:cNvPr id="44" name="Straight Connector 43"/>
          <p:cNvCxnSpPr/>
          <p:nvPr/>
        </p:nvCxnSpPr>
        <p:spPr>
          <a:xfrm flipH="1">
            <a:off x="1338945" y="1741017"/>
            <a:ext cx="728430" cy="27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29545" y="1741017"/>
            <a:ext cx="695034" cy="27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20142" y="2276692"/>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38945" y="2276692"/>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223024" y="2952256"/>
            <a:ext cx="341469" cy="4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826663" y="2952256"/>
            <a:ext cx="341468" cy="40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695579" y="3676724"/>
            <a:ext cx="341467" cy="39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99216" y="3676724"/>
            <a:ext cx="341470" cy="398903"/>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822934" y="1985031"/>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9</a:t>
            </a:r>
          </a:p>
        </p:txBody>
      </p:sp>
      <p:sp>
        <p:nvSpPr>
          <p:cNvPr id="53" name="Oval 52"/>
          <p:cNvSpPr/>
          <p:nvPr/>
        </p:nvSpPr>
        <p:spPr>
          <a:xfrm>
            <a:off x="2335216" y="266059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w Cen MT" panose="020B0602020104020603" pitchFamily="34" charset="0"/>
              </a:rPr>
              <a:t>8</a:t>
            </a:r>
          </a:p>
        </p:txBody>
      </p:sp>
      <p:cxnSp>
        <p:nvCxnSpPr>
          <p:cNvPr id="54" name="Straight Connector 53"/>
          <p:cNvCxnSpPr/>
          <p:nvPr/>
        </p:nvCxnSpPr>
        <p:spPr>
          <a:xfrm flipH="1">
            <a:off x="2520598" y="2301498"/>
            <a:ext cx="356633" cy="35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39401" y="2301498"/>
            <a:ext cx="356633" cy="359097"/>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3310652" y="2660595"/>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000" dirty="0">
              <a:latin typeface="Tw Cen MT" panose="020B0602020104020603" pitchFamily="34" charset="0"/>
            </a:endParaRPr>
          </a:p>
        </p:txBody>
      </p:sp>
      <p:sp>
        <p:nvSpPr>
          <p:cNvPr id="57" name="TextBox 56"/>
          <p:cNvSpPr txBox="1"/>
          <p:nvPr/>
        </p:nvSpPr>
        <p:spPr>
          <a:xfrm>
            <a:off x="3283792" y="2681974"/>
            <a:ext cx="412292" cy="338554"/>
          </a:xfrm>
          <a:prstGeom prst="rect">
            <a:avLst/>
          </a:prstGeom>
          <a:noFill/>
        </p:spPr>
        <p:txBody>
          <a:bodyPr wrap="none" rtlCol="0">
            <a:spAutoFit/>
          </a:bodyPr>
          <a:lstStyle/>
          <a:p>
            <a:r>
              <a:rPr lang="en-US" sz="1600"/>
              <a:t>10</a:t>
            </a:r>
          </a:p>
        </p:txBody>
      </p:sp>
    </p:spTree>
    <p:extLst>
      <p:ext uri="{BB962C8B-B14F-4D97-AF65-F5344CB8AC3E}">
        <p14:creationId xmlns:p14="http://schemas.microsoft.com/office/powerpoint/2010/main" val="249429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137715"/>
            <a:ext cx="8915400" cy="580804"/>
          </a:xfrm>
        </p:spPr>
        <p:txBody>
          <a:bodyPr/>
          <a:lstStyle/>
          <a:p>
            <a:r>
              <a:rPr lang="en-US" sz="3200" dirty="0">
                <a:latin typeface="Tw Cen MT" panose="020B0602020104020603" pitchFamily="34" charset="0"/>
              </a:rPr>
              <a:t>Binary Search Trees</a:t>
            </a:r>
          </a:p>
        </p:txBody>
      </p:sp>
      <p:sp>
        <p:nvSpPr>
          <p:cNvPr id="7" name="Oval 6"/>
          <p:cNvSpPr/>
          <p:nvPr/>
        </p:nvSpPr>
        <p:spPr>
          <a:xfrm>
            <a:off x="774221" y="1347538"/>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latin typeface="Tw Cen MT" panose="020B0602020104020603" pitchFamily="34" charset="0"/>
              </a:rPr>
              <a:t>7</a:t>
            </a:r>
          </a:p>
        </p:txBody>
      </p:sp>
      <p:cxnSp>
        <p:nvCxnSpPr>
          <p:cNvPr id="24" name="Straight Connector 23"/>
          <p:cNvCxnSpPr>
            <a:stCxn id="7" idx="5"/>
          </p:cNvCxnSpPr>
          <p:nvPr/>
        </p:nvCxnSpPr>
        <p:spPr>
          <a:xfrm>
            <a:off x="1090688" y="1664005"/>
            <a:ext cx="261908" cy="272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88798" y="2199114"/>
            <a:ext cx="268916" cy="27273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66756" y="1882547"/>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a:latin typeface="Tw Cen MT" panose="020B0602020104020603" pitchFamily="34" charset="0"/>
              </a:rPr>
              <a:t>8</a:t>
            </a:r>
            <a:endParaRPr lang="en-US" sz="2400" dirty="0">
              <a:latin typeface="Tw Cen MT" panose="020B0602020104020603" pitchFamily="34" charset="0"/>
            </a:endParaRPr>
          </a:p>
        </p:txBody>
      </p:sp>
      <p:sp>
        <p:nvSpPr>
          <p:cNvPr id="21" name="Oval 20"/>
          <p:cNvSpPr/>
          <p:nvPr/>
        </p:nvSpPr>
        <p:spPr>
          <a:xfrm>
            <a:off x="1822733" y="2419236"/>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latin typeface="Tw Cen MT" panose="020B0602020104020603" pitchFamily="34" charset="0"/>
            </a:endParaRPr>
          </a:p>
        </p:txBody>
      </p:sp>
      <p:sp>
        <p:nvSpPr>
          <p:cNvPr id="16" name="TextBox 15"/>
          <p:cNvSpPr txBox="1"/>
          <p:nvPr/>
        </p:nvSpPr>
        <p:spPr>
          <a:xfrm>
            <a:off x="1784533" y="2414572"/>
            <a:ext cx="793543" cy="369332"/>
          </a:xfrm>
          <a:prstGeom prst="rect">
            <a:avLst/>
          </a:prstGeom>
          <a:noFill/>
        </p:spPr>
        <p:txBody>
          <a:bodyPr wrap="square" rtlCol="0">
            <a:spAutoFit/>
          </a:bodyPr>
          <a:lstStyle/>
          <a:p>
            <a:r>
              <a:rPr lang="en-US"/>
              <a:t>10</a:t>
            </a:r>
          </a:p>
        </p:txBody>
      </p:sp>
      <p:sp>
        <p:nvSpPr>
          <p:cNvPr id="25" name="Oval 24"/>
          <p:cNvSpPr/>
          <p:nvPr/>
        </p:nvSpPr>
        <p:spPr>
          <a:xfrm>
            <a:off x="2353114" y="2972977"/>
            <a:ext cx="370764" cy="3707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latin typeface="Tw Cen MT" panose="020B0602020104020603" pitchFamily="34" charset="0"/>
            </a:endParaRPr>
          </a:p>
        </p:txBody>
      </p:sp>
      <p:sp>
        <p:nvSpPr>
          <p:cNvPr id="26" name="TextBox 25"/>
          <p:cNvSpPr txBox="1"/>
          <p:nvPr/>
        </p:nvSpPr>
        <p:spPr>
          <a:xfrm>
            <a:off x="2319823" y="2968968"/>
            <a:ext cx="810236" cy="370764"/>
          </a:xfrm>
          <a:prstGeom prst="rect">
            <a:avLst/>
          </a:prstGeom>
          <a:noFill/>
        </p:spPr>
        <p:txBody>
          <a:bodyPr wrap="square" rtlCol="0">
            <a:spAutoFit/>
          </a:bodyPr>
          <a:lstStyle/>
          <a:p>
            <a:r>
              <a:rPr lang="en-US"/>
              <a:t>12</a:t>
            </a:r>
            <a:endParaRPr lang="en-US" dirty="0"/>
          </a:p>
        </p:txBody>
      </p:sp>
      <p:cxnSp>
        <p:nvCxnSpPr>
          <p:cNvPr id="27" name="Straight Connector 26"/>
          <p:cNvCxnSpPr/>
          <p:nvPr/>
        </p:nvCxnSpPr>
        <p:spPr>
          <a:xfrm>
            <a:off x="2145475" y="2744730"/>
            <a:ext cx="268916" cy="2727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06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Binary Search Tree</a:t>
            </a:r>
          </a:p>
        </p:txBody>
      </p:sp>
      <p:pic>
        <p:nvPicPr>
          <p:cNvPr id="5" name="Picture 2" descr="C:\Documents and Settings\Administrator\My Documents\Koffman\PPTs\JPEGS\JWCL233_Koffman JPG files\ch06\w0135-nn.jpg"/>
          <p:cNvPicPr>
            <a:picLocks noChangeAspect="1" noChangeArrowheads="1"/>
          </p:cNvPicPr>
          <p:nvPr/>
        </p:nvPicPr>
        <p:blipFill>
          <a:blip r:embed="rId3" cstate="print"/>
          <a:srcRect/>
          <a:stretch>
            <a:fillRect/>
          </a:stretch>
        </p:blipFill>
        <p:spPr bwMode="auto">
          <a:xfrm>
            <a:off x="1241370" y="1826288"/>
            <a:ext cx="6522275" cy="2448532"/>
          </a:xfrm>
          <a:prstGeom prst="rect">
            <a:avLst/>
          </a:prstGeom>
          <a:noFill/>
          <a:ln>
            <a:solidFill>
              <a:schemeClr val="tx1"/>
            </a:solidFill>
          </a:ln>
        </p:spPr>
      </p:pic>
    </p:spTree>
    <p:extLst>
      <p:ext uri="{BB962C8B-B14F-4D97-AF65-F5344CB8AC3E}">
        <p14:creationId xmlns:p14="http://schemas.microsoft.com/office/powerpoint/2010/main" val="14114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Inserting into a Binary Search Tree</a:t>
            </a:r>
          </a:p>
        </p:txBody>
      </p:sp>
      <p:pic>
        <p:nvPicPr>
          <p:cNvPr id="6" name="Picture 2" descr="C:\Documents and Settings\Administrator\My Documents\Koffman\PPTs\JPEGS\JWCL233_Koffman JPG files\ch06\w0139-nn.jpg"/>
          <p:cNvPicPr>
            <a:picLocks noChangeAspect="1" noChangeArrowheads="1"/>
          </p:cNvPicPr>
          <p:nvPr/>
        </p:nvPicPr>
        <p:blipFill>
          <a:blip r:embed="rId3" cstate="print"/>
          <a:srcRect/>
          <a:stretch>
            <a:fillRect/>
          </a:stretch>
        </p:blipFill>
        <p:spPr bwMode="auto">
          <a:xfrm>
            <a:off x="2909455" y="2588171"/>
            <a:ext cx="6118350" cy="2296895"/>
          </a:xfrm>
          <a:prstGeom prst="rect">
            <a:avLst/>
          </a:prstGeom>
          <a:noFill/>
          <a:ln>
            <a:solidFill>
              <a:schemeClr val="tx1"/>
            </a:solidFill>
          </a:ln>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335" y="1033459"/>
            <a:ext cx="4557543" cy="1934177"/>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753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Binary Search Tree Removal</a:t>
            </a:r>
          </a:p>
        </p:txBody>
      </p:sp>
      <p:pic>
        <p:nvPicPr>
          <p:cNvPr id="6" name="Picture 3" descr="C:\Documents and Settings\Administrator\My Documents\Koffman\PPTs\JPEGS\JWCL233_Koffman JPG files\ch06\w0140-nn.jpg"/>
          <p:cNvPicPr>
            <a:picLocks noChangeAspect="1" noChangeArrowheads="1"/>
          </p:cNvPicPr>
          <p:nvPr/>
        </p:nvPicPr>
        <p:blipFill>
          <a:blip r:embed="rId3" cstate="print"/>
          <a:srcRect/>
          <a:stretch>
            <a:fillRect/>
          </a:stretch>
        </p:blipFill>
        <p:spPr bwMode="auto">
          <a:xfrm>
            <a:off x="1207608" y="1777858"/>
            <a:ext cx="6529492" cy="2451242"/>
          </a:xfrm>
          <a:prstGeom prst="rect">
            <a:avLst/>
          </a:prstGeom>
          <a:noFill/>
          <a:ln>
            <a:solidFill>
              <a:schemeClr val="tx1"/>
            </a:solidFill>
          </a:ln>
        </p:spPr>
      </p:pic>
    </p:spTree>
    <p:extLst>
      <p:ext uri="{BB962C8B-B14F-4D97-AF65-F5344CB8AC3E}">
        <p14:creationId xmlns:p14="http://schemas.microsoft.com/office/powerpoint/2010/main" val="117781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Binary Search Tree Removal</a:t>
            </a:r>
          </a:p>
        </p:txBody>
      </p:sp>
      <p:pic>
        <p:nvPicPr>
          <p:cNvPr id="6" name="Picture 2" descr="C:\Documents and Settings\Administrator\My Documents\Koffman\PPTs\JPEGS\JWCL233_Koffman JPG files\ch06\w0141-nn.jpg"/>
          <p:cNvPicPr>
            <a:picLocks noChangeAspect="1" noChangeArrowheads="1"/>
          </p:cNvPicPr>
          <p:nvPr/>
        </p:nvPicPr>
        <p:blipFill>
          <a:blip r:embed="rId3" cstate="print"/>
          <a:srcRect/>
          <a:stretch>
            <a:fillRect/>
          </a:stretch>
        </p:blipFill>
        <p:spPr bwMode="auto">
          <a:xfrm>
            <a:off x="1307826" y="1917174"/>
            <a:ext cx="6375205" cy="2393321"/>
          </a:xfrm>
          <a:prstGeom prst="rect">
            <a:avLst/>
          </a:prstGeom>
          <a:noFill/>
          <a:ln>
            <a:solidFill>
              <a:schemeClr val="tx1"/>
            </a:solidFill>
          </a:ln>
        </p:spPr>
      </p:pic>
      <p:pic>
        <p:nvPicPr>
          <p:cNvPr id="7" name="Picture 2" descr="C:\Documents and Settings\Administrator\My Documents\Koffman\PPTs\JPEGS\JWCL233_Koffman JPG files\ch06\w0142-nn.jpg"/>
          <p:cNvPicPr>
            <a:picLocks noChangeAspect="1" noChangeArrowheads="1"/>
          </p:cNvPicPr>
          <p:nvPr/>
        </p:nvPicPr>
        <p:blipFill>
          <a:blip r:embed="rId4" cstate="print"/>
          <a:srcRect/>
          <a:stretch>
            <a:fillRect/>
          </a:stretch>
        </p:blipFill>
        <p:spPr bwMode="auto">
          <a:xfrm>
            <a:off x="1178286" y="1872227"/>
            <a:ext cx="6574068" cy="2467976"/>
          </a:xfrm>
          <a:prstGeom prst="rect">
            <a:avLst/>
          </a:prstGeom>
          <a:noFill/>
          <a:ln>
            <a:solidFill>
              <a:schemeClr val="tx1"/>
            </a:solidFill>
          </a:ln>
        </p:spPr>
      </p:pic>
      <p:pic>
        <p:nvPicPr>
          <p:cNvPr id="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334" y="1027352"/>
            <a:ext cx="4555888" cy="4024708"/>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729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a:t>
            </a:r>
          </a:p>
        </p:txBody>
      </p:sp>
    </p:spTree>
    <p:extLst>
      <p:ext uri="{BB962C8B-B14F-4D97-AF65-F5344CB8AC3E}">
        <p14:creationId xmlns:p14="http://schemas.microsoft.com/office/powerpoint/2010/main" val="1802078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AYERLOGOHEIGHT" val="140"/>
  <p:tag name="PLAYERLOGOWIDTH" val="233"/>
  <p:tag name="LMS_PUBLISH" val="No"/>
  <p:tag name="ARTICULATE_TEMPLATE" val="eLearning"/>
  <p:tag name="ARTICULATE_TEMPLATE_GUID" val="a1fdf926-7bdf-43cc-8381-83bd9cb77f11"/>
  <p:tag name="ARTICULATE_LOGO" val="(None selected)"/>
  <p:tag name="ARTICULATE_PRESENTER" val="(None selected)"/>
  <p:tag name="ARTICULATE_PRESENTER_GUID" val="9869030842"/>
  <p:tag name="PRESENTER_PREVIEW_MODE_REFRESH" val="0"/>
  <p:tag name="PRESENTER_PREVIEW_MODE" val="0"/>
  <p:tag name="ARTICULATE_PROJECT_CHECK" val="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59592-\\vmware-host\shared folders\mediainnovationteam on my mac\_courses\ined\inedpilot\usf_branded_templates\usf-biology\presentation_layouts\biology_template.potx"/>
  <p:tag name="ARTICULATE_PRESENTER_VERSION" val="7"/>
  <p:tag name="ARTICULATE_USED_PAGE_ORIENTATION" val="1"/>
  <p:tag name="ARTICULATE_USED_PAGE_SIZE" val="1"/>
  <p:tag name="ARTICULATE_SLIDE_COUNT" val="6"/>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P3530_template">
  <a:themeElements>
    <a:clrScheme name="Custom 26">
      <a:dk1>
        <a:srgbClr val="000124"/>
      </a:dk1>
      <a:lt1>
        <a:srgbClr val="FFFFFF"/>
      </a:lt1>
      <a:dk2>
        <a:srgbClr val="3C69B3"/>
      </a:dk2>
      <a:lt2>
        <a:srgbClr val="FFFFFF"/>
      </a:lt2>
      <a:accent1>
        <a:srgbClr val="342F88"/>
      </a:accent1>
      <a:accent2>
        <a:srgbClr val="656DB1"/>
      </a:accent2>
      <a:accent3>
        <a:srgbClr val="2F6D80"/>
      </a:accent3>
      <a:accent4>
        <a:srgbClr val="79CDFE"/>
      </a:accent4>
      <a:accent5>
        <a:srgbClr val="8EB52C"/>
      </a:accent5>
      <a:accent6>
        <a:srgbClr val="830326"/>
      </a:accent6>
      <a:hlink>
        <a:srgbClr val="CC1717"/>
      </a:hlink>
      <a:folHlink>
        <a:srgbClr val="002B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3530 ppt" id="{6453366F-52C0-6C40-A0C3-B3ABC681DB18}" vid="{B69C2FE1-8895-FE48-8FBB-9F265B55D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COP3530_template.potx</Template>
  <TotalTime>9174</TotalTime>
  <Words>715</Words>
  <Application>Microsoft Macintosh PowerPoint</Application>
  <PresentationFormat>On-screen Show (16:9)</PresentationFormat>
  <Paragraphs>120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Open Sans</vt:lpstr>
      <vt:lpstr>Tw Cen MT</vt:lpstr>
      <vt:lpstr>Wingdings</vt:lpstr>
      <vt:lpstr>COP3530_template</vt:lpstr>
      <vt:lpstr>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vt:lpstr>
    </vt:vector>
  </TitlesOfParts>
  <Company>University of Florida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Dow,Rebecca</dc:creator>
  <cp:lastModifiedBy>Microsoft Office User</cp:lastModifiedBy>
  <cp:revision>139</cp:revision>
  <dcterms:created xsi:type="dcterms:W3CDTF">2017-11-13T16:48:10Z</dcterms:created>
  <dcterms:modified xsi:type="dcterms:W3CDTF">2019-05-22T17:59:01Z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e-learning_blank_template</vt:lpwstr>
  </property>
  <property fmtid="{D5CDD505-2E9C-101B-9397-08002B2CF9AE}" pid="4" name="ArticulateProjectVersion">
    <vt:lpwstr>7</vt:lpwstr>
  </property>
  <property fmtid="{D5CDD505-2E9C-101B-9397-08002B2CF9AE}" pid="5" name="ArticulateGUID">
    <vt:lpwstr>B7D8FA9A-88B8-4F5A-9A5D-7E4C1614F0B8</vt:lpwstr>
  </property>
  <property fmtid="{D5CDD505-2E9C-101B-9397-08002B2CF9AE}" pid="6" name="ArticulateProjectFull">
    <vt:lpwstr>\\vmware-host\Shared Folders\mediainnovationteam On My Mac\_courses\InEd\InEdPilot\usf_branded_templates\USF-Biology\presentation_layouts\biology_template.ppta</vt:lpwstr>
  </property>
</Properties>
</file>