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3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3" r:id="rId10"/>
    <p:sldId id="274" r:id="rId11"/>
    <p:sldId id="270" r:id="rId12"/>
    <p:sldId id="271" r:id="rId13"/>
    <p:sldId id="272" r:id="rId14"/>
    <p:sldId id="262" r:id="rId15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411"/>
    <a:srgbClr val="182825"/>
    <a:srgbClr val="67D3F8"/>
    <a:srgbClr val="E2F4FE"/>
    <a:srgbClr val="BF245E"/>
    <a:srgbClr val="232062"/>
    <a:srgbClr val="DEDEDE"/>
    <a:srgbClr val="517791"/>
    <a:srgbClr val="656DB1"/>
    <a:srgbClr val="08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 autoAdjust="0"/>
    <p:restoredTop sz="89026" autoAdjust="0"/>
  </p:normalViewPr>
  <p:slideViewPr>
    <p:cSldViewPr snapToGrid="0">
      <p:cViewPr varScale="1">
        <p:scale>
          <a:sx n="150" d="100"/>
          <a:sy n="150" d="100"/>
        </p:scale>
        <p:origin x="744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26A57-6CBF-41F1-9253-97CA9D49420B}" type="doc">
      <dgm:prSet loTypeId="urn:microsoft.com/office/officeart/2005/8/layout/hChevron3" loCatId="process" qsTypeId="urn:microsoft.com/office/officeart/2005/8/quickstyle/simple1" qsCatId="simple" csTypeId="urn:microsoft.com/office/officeart/2005/8/colors/accent1_3" csCatId="accent1" phldr="1"/>
      <dgm:spPr/>
    </dgm:pt>
    <dgm:pt modelId="{9D78A0F0-B6E6-480C-8208-BFA841F88B95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1</a:t>
          </a:r>
        </a:p>
      </dgm:t>
    </dgm:pt>
    <dgm:pt modelId="{07D480E4-2FEE-466D-AC64-40AD5957DBD1}" type="parTrans" cxnId="{3C9CA7D2-9A98-4C90-8A32-639EEEDA3DA9}">
      <dgm:prSet/>
      <dgm:spPr/>
      <dgm:t>
        <a:bodyPr/>
        <a:lstStyle/>
        <a:p>
          <a:endParaRPr lang="en-US" sz="1400"/>
        </a:p>
      </dgm:t>
    </dgm:pt>
    <dgm:pt modelId="{3061502D-3E10-4B39-8FEA-72F51BF9031A}" type="sibTrans" cxnId="{3C9CA7D2-9A98-4C90-8A32-639EEEDA3DA9}">
      <dgm:prSet/>
      <dgm:spPr/>
      <dgm:t>
        <a:bodyPr/>
        <a:lstStyle/>
        <a:p>
          <a:endParaRPr lang="en-US" sz="1400"/>
        </a:p>
      </dgm:t>
    </dgm:pt>
    <dgm:pt modelId="{1DB084FC-B620-44A5-9449-FC7ADEF84C44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2</a:t>
          </a:r>
        </a:p>
      </dgm:t>
    </dgm:pt>
    <dgm:pt modelId="{67CE9F8A-0833-4230-88AF-99812BBF50F7}" type="parTrans" cxnId="{6FF9323B-8D06-4342-932A-A72887D5AE91}">
      <dgm:prSet/>
      <dgm:spPr/>
      <dgm:t>
        <a:bodyPr/>
        <a:lstStyle/>
        <a:p>
          <a:endParaRPr lang="en-US" sz="1400"/>
        </a:p>
      </dgm:t>
    </dgm:pt>
    <dgm:pt modelId="{05F3FF0D-AFC0-4A10-B717-3558E955C32A}" type="sibTrans" cxnId="{6FF9323B-8D06-4342-932A-A72887D5AE91}">
      <dgm:prSet/>
      <dgm:spPr/>
      <dgm:t>
        <a:bodyPr/>
        <a:lstStyle/>
        <a:p>
          <a:endParaRPr lang="en-US" sz="1400"/>
        </a:p>
      </dgm:t>
    </dgm:pt>
    <dgm:pt modelId="{1A553D6E-151B-4344-8707-4577421FF24B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400" dirty="0">
              <a:solidFill>
                <a:schemeClr val="bg1"/>
              </a:solidFill>
              <a:latin typeface="+mj-lt"/>
            </a:rPr>
            <a:t>Item 3</a:t>
          </a:r>
        </a:p>
      </dgm:t>
    </dgm:pt>
    <dgm:pt modelId="{16AB1387-E8A9-4556-ACF1-55DABE95168F}" type="parTrans" cxnId="{017132C9-CDAD-475C-A2F1-AFFEB26F01FA}">
      <dgm:prSet/>
      <dgm:spPr/>
      <dgm:t>
        <a:bodyPr/>
        <a:lstStyle/>
        <a:p>
          <a:endParaRPr lang="en-US" sz="1400"/>
        </a:p>
      </dgm:t>
    </dgm:pt>
    <dgm:pt modelId="{27988870-26D5-496A-AA0B-E010F14FF276}" type="sibTrans" cxnId="{017132C9-CDAD-475C-A2F1-AFFEB26F01FA}">
      <dgm:prSet/>
      <dgm:spPr/>
      <dgm:t>
        <a:bodyPr/>
        <a:lstStyle/>
        <a:p>
          <a:endParaRPr lang="en-US" sz="1400"/>
        </a:p>
      </dgm:t>
    </dgm:pt>
    <dgm:pt modelId="{6A028EF4-764D-4180-854F-C0C5784A6008}" type="pres">
      <dgm:prSet presAssocID="{81D26A57-6CBF-41F1-9253-97CA9D49420B}" presName="Name0" presStyleCnt="0">
        <dgm:presLayoutVars>
          <dgm:dir/>
          <dgm:resizeHandles val="exact"/>
        </dgm:presLayoutVars>
      </dgm:prSet>
      <dgm:spPr/>
    </dgm:pt>
    <dgm:pt modelId="{E48134AD-F4AC-45A0-BB10-AB287AAC8B5F}" type="pres">
      <dgm:prSet presAssocID="{9D78A0F0-B6E6-480C-8208-BFA841F88B95}" presName="parTxOnly" presStyleLbl="node1" presStyleIdx="0" presStyleCnt="3" custLinFactNeighborX="1347" custLinFactNeighborY="162">
        <dgm:presLayoutVars>
          <dgm:bulletEnabled val="1"/>
        </dgm:presLayoutVars>
      </dgm:prSet>
      <dgm:spPr/>
    </dgm:pt>
    <dgm:pt modelId="{1369AEE9-F399-4434-BB93-10320B227B8A}" type="pres">
      <dgm:prSet presAssocID="{3061502D-3E10-4B39-8FEA-72F51BF9031A}" presName="parSpace" presStyleCnt="0"/>
      <dgm:spPr/>
    </dgm:pt>
    <dgm:pt modelId="{2787B2F7-9514-4C60-AB87-7FB4CB85AD2A}" type="pres">
      <dgm:prSet presAssocID="{1DB084FC-B620-44A5-9449-FC7ADEF84C44}" presName="parTxOnly" presStyleLbl="node1" presStyleIdx="1" presStyleCnt="3" custLinFactNeighborX="1825" custLinFactNeighborY="-29">
        <dgm:presLayoutVars>
          <dgm:bulletEnabled val="1"/>
        </dgm:presLayoutVars>
      </dgm:prSet>
      <dgm:spPr/>
    </dgm:pt>
    <dgm:pt modelId="{4CF6C161-EE17-4595-84CE-38A98E231A24}" type="pres">
      <dgm:prSet presAssocID="{05F3FF0D-AFC0-4A10-B717-3558E955C32A}" presName="parSpace" presStyleCnt="0"/>
      <dgm:spPr/>
    </dgm:pt>
    <dgm:pt modelId="{54C6ED88-B489-49BC-BED4-1EAC56441FDC}" type="pres">
      <dgm:prSet presAssocID="{1A553D6E-151B-4344-8707-4577421FF24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8EB022D-260C-0F4B-8BDE-2CE28811F4E1}" type="presOf" srcId="{1A553D6E-151B-4344-8707-4577421FF24B}" destId="{54C6ED88-B489-49BC-BED4-1EAC56441FDC}" srcOrd="0" destOrd="0" presId="urn:microsoft.com/office/officeart/2005/8/layout/hChevron3"/>
    <dgm:cxn modelId="{556EF430-704F-B542-B19D-E511D3C9C7B8}" type="presOf" srcId="{9D78A0F0-B6E6-480C-8208-BFA841F88B95}" destId="{E48134AD-F4AC-45A0-BB10-AB287AAC8B5F}" srcOrd="0" destOrd="0" presId="urn:microsoft.com/office/officeart/2005/8/layout/hChevron3"/>
    <dgm:cxn modelId="{6FF9323B-8D06-4342-932A-A72887D5AE91}" srcId="{81D26A57-6CBF-41F1-9253-97CA9D49420B}" destId="{1DB084FC-B620-44A5-9449-FC7ADEF84C44}" srcOrd="1" destOrd="0" parTransId="{67CE9F8A-0833-4230-88AF-99812BBF50F7}" sibTransId="{05F3FF0D-AFC0-4A10-B717-3558E955C32A}"/>
    <dgm:cxn modelId="{91FE3A3D-845B-3749-A9CF-1B50A6D13BDD}" type="presOf" srcId="{81D26A57-6CBF-41F1-9253-97CA9D49420B}" destId="{6A028EF4-764D-4180-854F-C0C5784A6008}" srcOrd="0" destOrd="0" presId="urn:microsoft.com/office/officeart/2005/8/layout/hChevron3"/>
    <dgm:cxn modelId="{8F4404A7-2BB5-F34D-9E80-F8ADA1CE438F}" type="presOf" srcId="{1DB084FC-B620-44A5-9449-FC7ADEF84C44}" destId="{2787B2F7-9514-4C60-AB87-7FB4CB85AD2A}" srcOrd="0" destOrd="0" presId="urn:microsoft.com/office/officeart/2005/8/layout/hChevron3"/>
    <dgm:cxn modelId="{017132C9-CDAD-475C-A2F1-AFFEB26F01FA}" srcId="{81D26A57-6CBF-41F1-9253-97CA9D49420B}" destId="{1A553D6E-151B-4344-8707-4577421FF24B}" srcOrd="2" destOrd="0" parTransId="{16AB1387-E8A9-4556-ACF1-55DABE95168F}" sibTransId="{27988870-26D5-496A-AA0B-E010F14FF276}"/>
    <dgm:cxn modelId="{3C9CA7D2-9A98-4C90-8A32-639EEEDA3DA9}" srcId="{81D26A57-6CBF-41F1-9253-97CA9D49420B}" destId="{9D78A0F0-B6E6-480C-8208-BFA841F88B95}" srcOrd="0" destOrd="0" parTransId="{07D480E4-2FEE-466D-AC64-40AD5957DBD1}" sibTransId="{3061502D-3E10-4B39-8FEA-72F51BF9031A}"/>
    <dgm:cxn modelId="{DA1151EB-1EAF-9649-82B4-DF4B4D9ECF61}" type="presParOf" srcId="{6A028EF4-764D-4180-854F-C0C5784A6008}" destId="{E48134AD-F4AC-45A0-BB10-AB287AAC8B5F}" srcOrd="0" destOrd="0" presId="urn:microsoft.com/office/officeart/2005/8/layout/hChevron3"/>
    <dgm:cxn modelId="{A3DEDE68-71EC-A445-A888-48A9ED4AFE31}" type="presParOf" srcId="{6A028EF4-764D-4180-854F-C0C5784A6008}" destId="{1369AEE9-F399-4434-BB93-10320B227B8A}" srcOrd="1" destOrd="0" presId="urn:microsoft.com/office/officeart/2005/8/layout/hChevron3"/>
    <dgm:cxn modelId="{1B2A5EBC-1CE0-0E43-97CA-F426EBEB0742}" type="presParOf" srcId="{6A028EF4-764D-4180-854F-C0C5784A6008}" destId="{2787B2F7-9514-4C60-AB87-7FB4CB85AD2A}" srcOrd="2" destOrd="0" presId="urn:microsoft.com/office/officeart/2005/8/layout/hChevron3"/>
    <dgm:cxn modelId="{D50546D0-7303-D34A-82F3-C2F6472CC7E3}" type="presParOf" srcId="{6A028EF4-764D-4180-854F-C0C5784A6008}" destId="{4CF6C161-EE17-4595-84CE-38A98E231A24}" srcOrd="3" destOrd="0" presId="urn:microsoft.com/office/officeart/2005/8/layout/hChevron3"/>
    <dgm:cxn modelId="{6D8EAA42-2D5B-B443-8148-E3459663D551}" type="presParOf" srcId="{6A028EF4-764D-4180-854F-C0C5784A6008}" destId="{54C6ED88-B489-49BC-BED4-1EAC56441FDC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134AD-F4AC-45A0-BB10-AB287AAC8B5F}">
      <dsp:nvSpPr>
        <dsp:cNvPr id="0" name=""/>
        <dsp:cNvSpPr/>
      </dsp:nvSpPr>
      <dsp:spPr>
        <a:xfrm>
          <a:off x="4396" y="60061"/>
          <a:ext cx="1145759" cy="458303"/>
        </a:xfrm>
        <a:prstGeom prst="homePlate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1</a:t>
          </a:r>
        </a:p>
      </dsp:txBody>
      <dsp:txXfrm>
        <a:off x="4396" y="60061"/>
        <a:ext cx="1031183" cy="458303"/>
      </dsp:txXfrm>
    </dsp:sp>
    <dsp:sp modelId="{2787B2F7-9514-4C60-AB87-7FB4CB85AD2A}">
      <dsp:nvSpPr>
        <dsp:cNvPr id="0" name=""/>
        <dsp:cNvSpPr/>
      </dsp:nvSpPr>
      <dsp:spPr>
        <a:xfrm>
          <a:off x="922100" y="59186"/>
          <a:ext cx="1145759" cy="458303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2</a:t>
          </a:r>
        </a:p>
      </dsp:txBody>
      <dsp:txXfrm>
        <a:off x="1151252" y="59186"/>
        <a:ext cx="687456" cy="458303"/>
      </dsp:txXfrm>
    </dsp:sp>
    <dsp:sp modelId="{54C6ED88-B489-49BC-BED4-1EAC56441FDC}">
      <dsp:nvSpPr>
        <dsp:cNvPr id="0" name=""/>
        <dsp:cNvSpPr/>
      </dsp:nvSpPr>
      <dsp:spPr>
        <a:xfrm>
          <a:off x="1834525" y="59319"/>
          <a:ext cx="1145759" cy="458303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+mj-lt"/>
            </a:rPr>
            <a:t>Item 3</a:t>
          </a:r>
        </a:p>
      </dsp:txBody>
      <dsp:txXfrm>
        <a:off x="2063677" y="59319"/>
        <a:ext cx="687456" cy="458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719B-F475-480E-B538-5B8C43560A82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42A14-DC5F-4CFD-B1CC-C39BFA668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1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105A7-C230-4FBB-8DCE-F34BFD16411D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DC9D-B8F8-4B1B-8451-EEF99A8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</a:t>
            </a:r>
            <a:r>
              <a:rPr lang="en-US" baseline="0" dirty="0"/>
              <a:t> Notes: Cheryl will be off screen and will speak to introduce the lesson.</a:t>
            </a:r>
          </a:p>
          <a:p>
            <a:endParaRPr lang="en-US" baseline="0" dirty="0"/>
          </a:p>
          <a:p>
            <a:r>
              <a:rPr lang="en-US" baseline="0" dirty="0"/>
              <a:t>Cheryl Notes:</a:t>
            </a:r>
          </a:p>
          <a:p>
            <a:r>
              <a:rPr lang="en-US" baseline="0" dirty="0"/>
              <a:t>“Welcome.  This video introduces Binary Trees”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04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Notes: Cheryl of screen.</a:t>
            </a:r>
          </a:p>
          <a:p>
            <a:endParaRPr lang="en-US" baseline="0" dirty="0"/>
          </a:p>
          <a:p>
            <a:pPr eaLnBrk="1" hangingPunct="1"/>
            <a:r>
              <a:rPr lang="en-US" dirty="0"/>
              <a:t>Cheryl Notes:</a:t>
            </a:r>
          </a:p>
          <a:p>
            <a:pPr eaLnBrk="1" hangingPunct="1"/>
            <a:r>
              <a:rPr lang="en-US" dirty="0"/>
              <a:t>Preorder: visit root node, traverse T</a:t>
            </a:r>
            <a:r>
              <a:rPr lang="en-US" baseline="-25000" dirty="0"/>
              <a:t>L</a:t>
            </a:r>
            <a:r>
              <a:rPr lang="en-US" dirty="0"/>
              <a:t>, traverse T</a:t>
            </a:r>
            <a:r>
              <a:rPr lang="en-US" baseline="-25000" dirty="0"/>
              <a:t>R  </a:t>
            </a:r>
            <a:r>
              <a:rPr lang="en-US" baseline="0" dirty="0"/>
              <a:t> (demonstrate with drawing)</a:t>
            </a:r>
            <a:endParaRPr lang="en-US" baseline="-25000" dirty="0"/>
          </a:p>
          <a:p>
            <a:pPr eaLnBrk="1" hangingPunct="1"/>
            <a:r>
              <a:rPr lang="en-US" dirty="0" err="1"/>
              <a:t>Inorder</a:t>
            </a:r>
            <a:r>
              <a:rPr lang="en-US" dirty="0"/>
              <a:t>: traverse T</a:t>
            </a:r>
            <a:r>
              <a:rPr lang="en-US" baseline="-25000" dirty="0"/>
              <a:t>L</a:t>
            </a:r>
            <a:r>
              <a:rPr lang="en-US" dirty="0"/>
              <a:t>, visit root node, traverse T</a:t>
            </a:r>
            <a:r>
              <a:rPr lang="en-US" baseline="-25000" dirty="0"/>
              <a:t>R </a:t>
            </a:r>
            <a:r>
              <a:rPr lang="en-US" baseline="0" dirty="0"/>
              <a:t>(demonstrate with drawing)</a:t>
            </a:r>
            <a:endParaRPr lang="en-US" baseline="-25000" dirty="0"/>
          </a:p>
          <a:p>
            <a:pPr eaLnBrk="1" hangingPunct="1"/>
            <a:r>
              <a:rPr lang="en-US" dirty="0" err="1"/>
              <a:t>Postorder</a:t>
            </a:r>
            <a:r>
              <a:rPr lang="en-US" dirty="0"/>
              <a:t>: traverse T</a:t>
            </a:r>
            <a:r>
              <a:rPr lang="en-US" baseline="-25000" dirty="0"/>
              <a:t>L</a:t>
            </a:r>
            <a:r>
              <a:rPr lang="en-US" dirty="0"/>
              <a:t>, traverse T</a:t>
            </a:r>
            <a:r>
              <a:rPr lang="en-US" baseline="-25000" dirty="0"/>
              <a:t>R</a:t>
            </a:r>
            <a:r>
              <a:rPr lang="en-US" dirty="0"/>
              <a:t>, visit root node (demonstrate</a:t>
            </a:r>
            <a:r>
              <a:rPr lang="en-US" baseline="0" dirty="0"/>
              <a:t> with drawing)</a:t>
            </a:r>
          </a:p>
          <a:p>
            <a:pPr eaLnBrk="1" hangingPunct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7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Production</a:t>
            </a:r>
            <a:r>
              <a:rPr lang="en-US" sz="1600" baseline="0" dirty="0"/>
              <a:t> Notes: </a:t>
            </a:r>
            <a:r>
              <a:rPr lang="en-US" sz="1600" dirty="0"/>
              <a:t>Cheryl</a:t>
            </a:r>
            <a:r>
              <a:rPr lang="en-US" sz="1600" baseline="0" dirty="0"/>
              <a:t> on screen</a:t>
            </a:r>
          </a:p>
          <a:p>
            <a:endParaRPr lang="en-US" sz="1600" baseline="0" dirty="0"/>
          </a:p>
          <a:p>
            <a:pPr eaLnBrk="1" hangingPunct="1"/>
            <a:r>
              <a:rPr lang="en-US" sz="1600" dirty="0"/>
              <a:t>Cheryl Notes:</a:t>
            </a:r>
          </a:p>
          <a:p>
            <a:pPr eaLnBrk="1" hangingPunct="1"/>
            <a:r>
              <a:rPr lang="en-US" sz="1600" dirty="0"/>
              <a:t>You can visualize a tree traversal by imagining a mouse that walks along the edge of the tree</a:t>
            </a:r>
          </a:p>
          <a:p>
            <a:r>
              <a:rPr lang="en-US" sz="1600" dirty="0"/>
              <a:t>If the mouse always keeps the tree to the left, it will trace a route known as the </a:t>
            </a:r>
            <a:r>
              <a:rPr lang="en-US" sz="1600" i="1" dirty="0"/>
              <a:t>Euler tour</a:t>
            </a:r>
          </a:p>
          <a:p>
            <a:r>
              <a:rPr lang="en-US" sz="1600" dirty="0"/>
              <a:t>The Euler tour is the path traced in blue in the figure</a:t>
            </a:r>
          </a:p>
          <a:p>
            <a:endParaRPr lang="en-US" sz="1600" dirty="0"/>
          </a:p>
          <a:p>
            <a:r>
              <a:rPr lang="en-US" sz="1600" dirty="0"/>
              <a:t>If you trace the order of visiting nodes before traversing the left sub tree (shown by down arrows), you get</a:t>
            </a:r>
            <a:r>
              <a:rPr lang="en-US" sz="1600" baseline="0" dirty="0"/>
              <a:t> a pre order traversal</a:t>
            </a:r>
          </a:p>
          <a:p>
            <a:r>
              <a:rPr lang="en-US" sz="1600" baseline="0" dirty="0"/>
              <a:t>	(Draw on slide to demonstrate)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/>
              <a:t>	</a:t>
            </a:r>
            <a:r>
              <a:rPr lang="en-US" sz="1600" dirty="0"/>
              <a:t>a b d g e h c f </a:t>
            </a:r>
            <a:r>
              <a:rPr lang="en-US" sz="1600" dirty="0" err="1"/>
              <a:t>i</a:t>
            </a:r>
            <a:r>
              <a:rPr lang="en-US" sz="1600" dirty="0"/>
              <a:t> j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If you trace the order of</a:t>
            </a:r>
            <a:r>
              <a:rPr lang="en-US" sz="1600" baseline="0" dirty="0"/>
              <a:t> </a:t>
            </a:r>
            <a:r>
              <a:rPr lang="en-US" sz="1600" dirty="0"/>
              <a:t>returns from traversing its left </a:t>
            </a:r>
            <a:r>
              <a:rPr lang="en-US" sz="1600" dirty="0" err="1"/>
              <a:t>subtree</a:t>
            </a:r>
            <a:r>
              <a:rPr lang="en-US" sz="1600" dirty="0"/>
              <a:t> (shown by horizontal arrows in the figure) we get an </a:t>
            </a:r>
            <a:r>
              <a:rPr lang="en-US" sz="1600" dirty="0" err="1"/>
              <a:t>inorder</a:t>
            </a:r>
            <a:r>
              <a:rPr lang="en-US" sz="1600" dirty="0"/>
              <a:t> traversal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	(Draw on slide to de</a:t>
            </a:r>
            <a:r>
              <a:rPr lang="en-US" sz="2400" dirty="0"/>
              <a:t>monstrate)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	d g b h e a </a:t>
            </a:r>
            <a:r>
              <a:rPr lang="en-US" sz="2400" dirty="0" err="1"/>
              <a:t>i</a:t>
            </a:r>
            <a:r>
              <a:rPr lang="en-US" sz="2400" dirty="0"/>
              <a:t> f j 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If you trace</a:t>
            </a:r>
            <a:r>
              <a:rPr lang="en-US" sz="2400" baseline="0" dirty="0"/>
              <a:t> the order of </a:t>
            </a:r>
            <a:r>
              <a:rPr lang="en-US" sz="2400" dirty="0"/>
              <a:t>nodes as we</a:t>
            </a:r>
            <a:r>
              <a:rPr lang="en-US" sz="2400" baseline="0" dirty="0"/>
              <a:t> </a:t>
            </a:r>
            <a:r>
              <a:rPr lang="en-US" sz="2400" dirty="0"/>
              <a:t>last encounters them,</a:t>
            </a:r>
            <a:r>
              <a:rPr lang="en-US" sz="2400" baseline="0" dirty="0"/>
              <a:t> </a:t>
            </a:r>
            <a:r>
              <a:rPr lang="en-US" sz="2400" dirty="0"/>
              <a:t> we get a </a:t>
            </a:r>
            <a:r>
              <a:rPr lang="en-US" sz="2400" dirty="0" err="1"/>
              <a:t>postorder</a:t>
            </a:r>
            <a:r>
              <a:rPr lang="en-US" sz="2400" dirty="0"/>
              <a:t> traversal (shown by the upward pointing arrows)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	(Draw on slide to demonstrate)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	g d h e b </a:t>
            </a:r>
            <a:r>
              <a:rPr lang="en-US" sz="2400" dirty="0" err="1"/>
              <a:t>i</a:t>
            </a:r>
            <a:r>
              <a:rPr lang="en-US" sz="2400" dirty="0"/>
              <a:t> j f c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24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</a:t>
            </a:r>
            <a:r>
              <a:rPr lang="en-US" baseline="0" dirty="0"/>
              <a:t> Notes: Off screen.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5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Notes: Cheryl on screen.</a:t>
            </a:r>
          </a:p>
          <a:p>
            <a:endParaRPr lang="en-US" baseline="0" dirty="0"/>
          </a:p>
          <a:p>
            <a:r>
              <a:rPr lang="en-US" baseline="0" dirty="0"/>
              <a:t>Cheryl Notes:</a:t>
            </a:r>
          </a:p>
          <a:p>
            <a:r>
              <a:rPr lang="en-US" dirty="0"/>
              <a:t>All previous data organizations we've studied are linear—each element can have only one predecessor and successor</a:t>
            </a:r>
          </a:p>
          <a:p>
            <a:r>
              <a:rPr lang="en-US" dirty="0"/>
              <a:t>Accessing all elements in a linear sequence is O(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r>
              <a:rPr lang="en-US" dirty="0"/>
              <a:t>Trees are nonlinear and hierarchical</a:t>
            </a:r>
          </a:p>
          <a:p>
            <a:r>
              <a:rPr lang="en-US" dirty="0"/>
              <a:t>Tree nodes can have multiple successors (but only one predecessor) </a:t>
            </a:r>
          </a:p>
          <a:p>
            <a:endParaRPr lang="en-US" dirty="0"/>
          </a:p>
          <a:p>
            <a:r>
              <a:rPr lang="en-US" dirty="0"/>
              <a:t>This module</a:t>
            </a:r>
            <a:r>
              <a:rPr lang="en-US" baseline="0" dirty="0"/>
              <a:t> </a:t>
            </a:r>
            <a:r>
              <a:rPr lang="en-US" dirty="0"/>
              <a:t>focuses on the </a:t>
            </a:r>
            <a:r>
              <a:rPr lang="en-US" i="1" dirty="0"/>
              <a:t>binary tree</a:t>
            </a:r>
          </a:p>
          <a:p>
            <a:r>
              <a:rPr lang="en-US" dirty="0"/>
              <a:t>In a binary tree each element has two successors</a:t>
            </a:r>
          </a:p>
          <a:p>
            <a:r>
              <a:rPr lang="en-US" dirty="0"/>
              <a:t>Binary trees can be represented by arrays and by linked data structures</a:t>
            </a:r>
          </a:p>
          <a:p>
            <a:r>
              <a:rPr lang="en-US" dirty="0"/>
              <a:t>Searching a binary search tree, an ordered tree, is generally more efficient than searching an ordered list—O(log </a:t>
            </a:r>
            <a:r>
              <a:rPr lang="en-US" i="1" dirty="0"/>
              <a:t>n</a:t>
            </a:r>
            <a:r>
              <a:rPr lang="en-US" dirty="0"/>
              <a:t>) versus O(n)</a:t>
            </a:r>
          </a:p>
          <a:p>
            <a:endParaRPr lang="en-US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</a:rPr>
              <a:t>Production Notes: Of</a:t>
            </a:r>
            <a:r>
              <a:rPr lang="en-US" sz="1200" baseline="0" dirty="0">
                <a:latin typeface="+mn-lt"/>
              </a:rPr>
              <a:t>f screen.</a:t>
            </a:r>
            <a:endParaRPr lang="en-US" sz="1200" dirty="0"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</a:rPr>
              <a:t>Cheryl Notes: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</a:rPr>
              <a:t>A tree consists of a collection of elements or nodes, with each node linked to its successors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</a:rPr>
              <a:t>CLICK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</a:rPr>
              <a:t>The node at the top is called the root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</a:rPr>
              <a:t>CLICK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+mn-lt"/>
            </a:endParaRPr>
          </a:p>
          <a:p>
            <a:r>
              <a:rPr lang="en-US" dirty="0"/>
              <a:t>Successors of a node are called its children</a:t>
            </a:r>
          </a:p>
          <a:p>
            <a:r>
              <a:rPr lang="en-US" dirty="0"/>
              <a:t>CLICK</a:t>
            </a:r>
          </a:p>
          <a:p>
            <a:r>
              <a:rPr lang="en-US" dirty="0"/>
              <a:t>The predecessor</a:t>
            </a:r>
            <a:r>
              <a:rPr lang="en-US" baseline="0" dirty="0"/>
              <a:t> of a node is called its parent.</a:t>
            </a:r>
          </a:p>
          <a:p>
            <a:r>
              <a:rPr lang="en-US" baseline="0" dirty="0"/>
              <a:t>Each node in a tree has one parent, except for the root node, which has no parent.</a:t>
            </a:r>
          </a:p>
          <a:p>
            <a:endParaRPr lang="en-US" baseline="0" dirty="0"/>
          </a:p>
          <a:p>
            <a:r>
              <a:rPr lang="en-US" baseline="0" dirty="0"/>
              <a:t>A node that has no children is called a leaf node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Leaf nodes also are known as </a:t>
            </a:r>
            <a:r>
              <a:rPr lang="en-US" i="1" dirty="0"/>
              <a:t>external nodes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nonleaf</a:t>
            </a:r>
            <a:r>
              <a:rPr lang="en-US" dirty="0"/>
              <a:t> nodes are known as </a:t>
            </a:r>
            <a:r>
              <a:rPr lang="en-US" i="1" dirty="0"/>
              <a:t>internal nodes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A </a:t>
            </a:r>
            <a:r>
              <a:rPr lang="en-US" i="0" dirty="0" err="1"/>
              <a:t>subtree</a:t>
            </a:r>
            <a:r>
              <a:rPr lang="en-US" i="0" dirty="0"/>
              <a:t> of a node is a tree whose root is a child of that node.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28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prstClr val="white"/>
                </a:solidFill>
              </a:rPr>
              <a:t>Production Notes:</a:t>
            </a:r>
            <a:r>
              <a:rPr lang="en-US" baseline="0" dirty="0">
                <a:solidFill>
                  <a:prstClr val="white"/>
                </a:solidFill>
              </a:rPr>
              <a:t> Off screen</a:t>
            </a:r>
          </a:p>
          <a:p>
            <a:pPr algn="l"/>
            <a:endParaRPr lang="en-US" baseline="0" dirty="0">
              <a:solidFill>
                <a:prstClr val="white"/>
              </a:solidFill>
            </a:endParaRPr>
          </a:p>
          <a:p>
            <a:pPr algn="l"/>
            <a:r>
              <a:rPr lang="en-US" baseline="0" dirty="0">
                <a:solidFill>
                  <a:prstClr val="white"/>
                </a:solidFill>
              </a:rPr>
              <a:t>Cheryl Notes:</a:t>
            </a:r>
            <a:endParaRPr lang="en-US" dirty="0">
              <a:solidFill>
                <a:prstClr val="white"/>
              </a:solidFill>
            </a:endParaRPr>
          </a:p>
          <a:p>
            <a:pPr algn="l"/>
            <a:r>
              <a:rPr lang="en-US" dirty="0">
                <a:solidFill>
                  <a:prstClr val="white"/>
                </a:solidFill>
              </a:rPr>
              <a:t>The </a:t>
            </a:r>
            <a:r>
              <a:rPr lang="en-US" i="1" dirty="0">
                <a:solidFill>
                  <a:prstClr val="white"/>
                </a:solidFill>
              </a:rPr>
              <a:t>level of a node</a:t>
            </a:r>
            <a:r>
              <a:rPr lang="en-US" dirty="0">
                <a:solidFill>
                  <a:prstClr val="white"/>
                </a:solidFill>
              </a:rPr>
              <a:t> is its distance from the root</a:t>
            </a:r>
          </a:p>
          <a:p>
            <a:pPr algn="l"/>
            <a:r>
              <a:rPr lang="en-US" i="1" dirty="0">
                <a:solidFill>
                  <a:prstClr val="white"/>
                </a:solidFill>
              </a:rPr>
              <a:t>CLICK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If node </a:t>
            </a:r>
            <a:r>
              <a:rPr lang="en-US" i="1" dirty="0"/>
              <a:t>n</a:t>
            </a:r>
            <a:r>
              <a:rPr lang="en-US" dirty="0"/>
              <a:t> is the root of tree T, its level is 0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/>
              <a:t>If node </a:t>
            </a:r>
            <a:r>
              <a:rPr lang="en-US" i="1" dirty="0"/>
              <a:t>n</a:t>
            </a:r>
            <a:r>
              <a:rPr lang="en-US" dirty="0"/>
              <a:t> is not the root of tree T, its level is </a:t>
            </a:r>
            <a:br>
              <a:rPr lang="en-US" dirty="0"/>
            </a:br>
            <a:r>
              <a:rPr lang="en-US" dirty="0"/>
              <a:t>1 + the level of its parent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prstClr val="white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prstClr val="white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prstClr val="white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CLICK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The </a:t>
            </a:r>
            <a:r>
              <a:rPr lang="en-US" i="1" dirty="0">
                <a:solidFill>
                  <a:prstClr val="white"/>
                </a:solidFill>
              </a:rPr>
              <a:t>height of a tree</a:t>
            </a:r>
            <a:r>
              <a:rPr lang="en-US" dirty="0">
                <a:solidFill>
                  <a:prstClr val="white"/>
                </a:solidFill>
              </a:rPr>
              <a:t> is the number of nodes in the longest path from the root node to a leaf node</a:t>
            </a:r>
          </a:p>
          <a:p>
            <a:pPr marL="0" indent="0">
              <a:spcAft>
                <a:spcPts val="600"/>
              </a:spcAft>
              <a:buFont typeface="Arial" pitchFamily="34" charset="0"/>
              <a:buNone/>
            </a:pPr>
            <a:endParaRPr lang="en-US" dirty="0"/>
          </a:p>
          <a:p>
            <a:pPr algn="l"/>
            <a:endParaRPr lang="en-US" i="0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44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Production Notes:</a:t>
            </a:r>
            <a:r>
              <a:rPr lang="en-US" baseline="0" dirty="0"/>
              <a:t> </a:t>
            </a:r>
            <a:r>
              <a:rPr lang="en-US" baseline="0"/>
              <a:t>On screen</a:t>
            </a: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Cheryl Notes: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full binary tree is a binary tree where all nodes have either 2 children or 0 children (the leaf nodes)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74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Production Notes: On screen.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Cheryl Notes:</a:t>
            </a:r>
          </a:p>
          <a:p>
            <a:pPr eaLnBrk="1" hangingPunct="1"/>
            <a:r>
              <a:rPr lang="en-US" dirty="0"/>
              <a:t>A </a:t>
            </a:r>
            <a:r>
              <a:rPr lang="en-US" i="1" dirty="0"/>
              <a:t>perfect binary tree </a:t>
            </a:r>
            <a:r>
              <a:rPr lang="en-US" dirty="0"/>
              <a:t>is a full binary tree of height </a:t>
            </a:r>
            <a:r>
              <a:rPr lang="en-US" i="1" dirty="0"/>
              <a:t>h</a:t>
            </a:r>
            <a:r>
              <a:rPr lang="en-US" dirty="0"/>
              <a:t> with exactly </a:t>
            </a:r>
            <a:br>
              <a:rPr lang="en-US" dirty="0"/>
            </a:br>
            <a:r>
              <a:rPr lang="en-US" dirty="0"/>
              <a:t>2</a:t>
            </a:r>
            <a:r>
              <a:rPr lang="en-US" i="1" baseline="30000" dirty="0"/>
              <a:t>h</a:t>
            </a:r>
            <a:r>
              <a:rPr lang="en-US" dirty="0"/>
              <a:t> – 1 nodes </a:t>
            </a:r>
          </a:p>
          <a:p>
            <a:r>
              <a:rPr lang="en-US" dirty="0"/>
              <a:t>In this case, </a:t>
            </a:r>
            <a:r>
              <a:rPr lang="en-US" i="1" dirty="0"/>
              <a:t>h</a:t>
            </a:r>
            <a:r>
              <a:rPr lang="en-US" dirty="0"/>
              <a:t> = 3 and 2</a:t>
            </a:r>
            <a:r>
              <a:rPr lang="en-US" i="1" baseline="30000" dirty="0"/>
              <a:t>h</a:t>
            </a:r>
            <a:r>
              <a:rPr lang="en-US" dirty="0"/>
              <a:t> – 1 = 7</a:t>
            </a:r>
          </a:p>
          <a:p>
            <a:endParaRPr lang="en-US" dirty="0"/>
          </a:p>
          <a:p>
            <a:r>
              <a:rPr lang="en-US" dirty="0"/>
              <a:t>In a </a:t>
            </a:r>
            <a:r>
              <a:rPr lang="en-US" baseline="0" dirty="0"/>
              <a:t> perfect </a:t>
            </a:r>
            <a:r>
              <a:rPr lang="en-US" dirty="0"/>
              <a:t>tree</a:t>
            </a:r>
            <a:r>
              <a:rPr lang="en-US" baseline="0" dirty="0"/>
              <a:t> with n nodes, the height of the tree is O(log n)</a:t>
            </a:r>
          </a:p>
          <a:p>
            <a:endParaRPr lang="en-US" dirty="0"/>
          </a:p>
          <a:p>
            <a:endParaRPr lang="en-US" i="1" dirty="0"/>
          </a:p>
          <a:p>
            <a:endParaRPr lang="en-US" i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Production Notes: On screen.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Cheryl</a:t>
            </a:r>
            <a:r>
              <a:rPr lang="en-US" baseline="0" dirty="0"/>
              <a:t> Notes: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</a:t>
            </a:r>
            <a:r>
              <a:rPr lang="en-US" i="1" dirty="0"/>
              <a:t>complete binary tree </a:t>
            </a:r>
            <a:r>
              <a:rPr lang="en-US" dirty="0"/>
              <a:t>is a perfect binary tree through level </a:t>
            </a:r>
            <a:r>
              <a:rPr lang="en-US" i="1" dirty="0"/>
              <a:t>n </a:t>
            </a:r>
            <a:r>
              <a:rPr lang="en-US" dirty="0"/>
              <a:t>- 1 with some extra leaf nodes at level </a:t>
            </a:r>
            <a:r>
              <a:rPr lang="en-US" i="1" dirty="0"/>
              <a:t>n</a:t>
            </a:r>
            <a:r>
              <a:rPr lang="en-US" dirty="0"/>
              <a:t> (the tree height), all toward the left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The</a:t>
            </a:r>
            <a:r>
              <a:rPr lang="en-US" i="0" baseline="0" dirty="0"/>
              <a:t> height of a complete tree is also O(log n)</a:t>
            </a:r>
            <a:endParaRPr lang="en-US" i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4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39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Notes: Cheryl on screen.</a:t>
            </a:r>
            <a:endParaRPr lang="en-US" baseline="0" dirty="0"/>
          </a:p>
          <a:p>
            <a:endParaRPr lang="en-US" baseline="0" dirty="0"/>
          </a:p>
          <a:p>
            <a:pPr eaLnBrk="1" hangingPunct="1"/>
            <a:r>
              <a:rPr lang="en-US" dirty="0"/>
              <a:t>Cheryl Notes:</a:t>
            </a:r>
          </a:p>
          <a:p>
            <a:pPr eaLnBrk="1" hangingPunct="1"/>
            <a:r>
              <a:rPr lang="en-US" dirty="0"/>
              <a:t>Often we want to determine the nodes of a tree and their relationship</a:t>
            </a:r>
          </a:p>
          <a:p>
            <a:pPr lvl="1" eaLnBrk="1" hangingPunct="1"/>
            <a:r>
              <a:rPr lang="en-US" dirty="0"/>
              <a:t>We can do this by walking through the tree in a prescribed order and visiting the nodes as they are encountered</a:t>
            </a:r>
          </a:p>
          <a:p>
            <a:pPr lvl="1"/>
            <a:r>
              <a:rPr lang="en-US" dirty="0"/>
              <a:t>This process is called </a:t>
            </a:r>
            <a:r>
              <a:rPr lang="en-US" i="1" dirty="0"/>
              <a:t>tree traversal</a:t>
            </a:r>
          </a:p>
          <a:p>
            <a:pPr eaLnBrk="1" hangingPunct="1"/>
            <a:r>
              <a:rPr lang="en-US" dirty="0"/>
              <a:t>Three common kinds of tree traversal</a:t>
            </a:r>
          </a:p>
          <a:p>
            <a:pPr lvl="1" eaLnBrk="1" hangingPunct="1"/>
            <a:r>
              <a:rPr lang="en-US" dirty="0" err="1"/>
              <a:t>Inorder</a:t>
            </a:r>
            <a:endParaRPr lang="en-US" dirty="0"/>
          </a:p>
          <a:p>
            <a:pPr lvl="1" eaLnBrk="1" hangingPunct="1"/>
            <a:r>
              <a:rPr lang="en-US" dirty="0"/>
              <a:t>Preorder</a:t>
            </a:r>
          </a:p>
          <a:p>
            <a:pPr lvl="1" eaLnBrk="1" hangingPunct="1"/>
            <a:r>
              <a:rPr lang="en-US" dirty="0" err="1"/>
              <a:t>Postorder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6DC9D-B8F8-4B1B-8451-EEF99A8DF8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7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921635" y="4800650"/>
            <a:ext cx="7300731" cy="203681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05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Subheading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921635" y="4071443"/>
            <a:ext cx="7300731" cy="729207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996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56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287325" y="1777153"/>
            <a:ext cx="4724928" cy="3088986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545123" y="1773884"/>
            <a:ext cx="3242603" cy="3066277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87325" y="1291838"/>
            <a:ext cx="8500401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7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3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content"/>
          <p:cNvSpPr>
            <a:spLocks noGrp="1"/>
          </p:cNvSpPr>
          <p:nvPr>
            <p:ph idx="1"/>
          </p:nvPr>
        </p:nvSpPr>
        <p:spPr>
          <a:xfrm>
            <a:off x="4123092" y="1334152"/>
            <a:ext cx="4675217" cy="3448096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8273" y="1334153"/>
            <a:ext cx="3438384" cy="3448095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958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6" name="content"/>
          <p:cNvSpPr>
            <a:spLocks noGrp="1"/>
          </p:cNvSpPr>
          <p:nvPr>
            <p:ph idx="1"/>
          </p:nvPr>
        </p:nvSpPr>
        <p:spPr>
          <a:xfrm>
            <a:off x="3976578" y="1758462"/>
            <a:ext cx="4773528" cy="3099287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295564" y="1758462"/>
            <a:ext cx="3341530" cy="3064653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Drag picture to placeholder or click icon to add   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295564" y="1317763"/>
            <a:ext cx="8320898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098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mage-video 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/>
          </p:nvPr>
        </p:nvSpPr>
        <p:spPr>
          <a:xfrm>
            <a:off x="379828" y="4211515"/>
            <a:ext cx="8236855" cy="646235"/>
          </a:xfrm>
          <a:prstGeom prst="rect">
            <a:avLst/>
          </a:prstGeom>
        </p:spPr>
        <p:txBody>
          <a:bodyPr anchor="ctr"/>
          <a:lstStyle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79828" y="1434905"/>
            <a:ext cx="8236856" cy="2638332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Video/picture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90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mage-video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/>
          </p:nvPr>
        </p:nvSpPr>
        <p:spPr>
          <a:xfrm>
            <a:off x="304800" y="4211515"/>
            <a:ext cx="8382000" cy="64623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04800" y="1257058"/>
            <a:ext cx="838200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304800" y="1681088"/>
            <a:ext cx="8382000" cy="2392147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Video/picture</a:t>
            </a:r>
          </a:p>
        </p:txBody>
      </p:sp>
      <p:sp>
        <p:nvSpPr>
          <p:cNvPr id="10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045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1"/>
          <p:cNvSpPr>
            <a:spLocks noGrp="1"/>
          </p:cNvSpPr>
          <p:nvPr>
            <p:ph sz="half" idx="1" hasCustomPrompt="1"/>
          </p:nvPr>
        </p:nvSpPr>
        <p:spPr>
          <a:xfrm>
            <a:off x="234462" y="1305733"/>
            <a:ext cx="3841886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Change title here</a:t>
            </a:r>
          </a:p>
          <a:p>
            <a:pPr lvl="0"/>
            <a:endParaRPr lang="en-US" dirty="0"/>
          </a:p>
        </p:txBody>
      </p:sp>
      <p:sp>
        <p:nvSpPr>
          <p:cNvPr id="6" name="Content 2"/>
          <p:cNvSpPr>
            <a:spLocks noGrp="1"/>
          </p:cNvSpPr>
          <p:nvPr>
            <p:ph sz="half" idx="12"/>
          </p:nvPr>
        </p:nvSpPr>
        <p:spPr>
          <a:xfrm>
            <a:off x="290732" y="1807695"/>
            <a:ext cx="3785616" cy="3015417"/>
          </a:xfrm>
          <a:prstGeom prst="rect">
            <a:avLst/>
          </a:prstGeom>
          <a:noFill/>
          <a:ln w="88900" cap="flat" cmpd="sng">
            <a:solidFill>
              <a:srgbClr val="FFFFFF"/>
            </a:solidFill>
            <a:miter lim="800000"/>
          </a:ln>
          <a:effectLst>
            <a:outerShdw blurRad="114300" sx="103000" sy="103000" algn="ctr" rotWithShape="0">
              <a:prstClr val="black">
                <a:alpha val="8000"/>
              </a:prstClr>
            </a:outerShdw>
            <a:softEdge rad="0"/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 smtClean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1"/>
          <p:cNvSpPr>
            <a:spLocks noGrp="1"/>
          </p:cNvSpPr>
          <p:nvPr>
            <p:ph sz="half" idx="13" hasCustomPrompt="1"/>
          </p:nvPr>
        </p:nvSpPr>
        <p:spPr>
          <a:xfrm>
            <a:off x="4855406" y="1305733"/>
            <a:ext cx="3754022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Change title here</a:t>
            </a:r>
          </a:p>
          <a:p>
            <a:pPr lvl="0"/>
            <a:endParaRPr lang="en-US" dirty="0"/>
          </a:p>
        </p:txBody>
      </p:sp>
      <p:sp>
        <p:nvSpPr>
          <p:cNvPr id="10" name="Content 2"/>
          <p:cNvSpPr>
            <a:spLocks noGrp="1"/>
          </p:cNvSpPr>
          <p:nvPr>
            <p:ph sz="half" idx="14"/>
          </p:nvPr>
        </p:nvSpPr>
        <p:spPr>
          <a:xfrm>
            <a:off x="4919141" y="1807696"/>
            <a:ext cx="3781584" cy="3015417"/>
          </a:xfrm>
          <a:prstGeom prst="rect">
            <a:avLst/>
          </a:prstGeom>
          <a:noFill/>
          <a:ln w="88900" cap="flat" cmpd="sng">
            <a:solidFill>
              <a:srgbClr val="FFFFFF"/>
            </a:solidFill>
            <a:miter lim="800000"/>
          </a:ln>
          <a:effectLst>
            <a:outerShdw blurRad="114300" sx="103000" sy="103000" algn="ctr" rotWithShape="0">
              <a:prstClr val="black">
                <a:alpha val="8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 dirty="0" smtClean="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heading"/>
          <p:cNvSpPr>
            <a:spLocks noGrp="1"/>
          </p:cNvSpPr>
          <p:nvPr>
            <p:ph type="body" sz="quarter" idx="15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009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ntent. Left Vide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 hasCustomPrompt="1"/>
          </p:nvPr>
        </p:nvSpPr>
        <p:spPr>
          <a:xfrm>
            <a:off x="3824025" y="1359405"/>
            <a:ext cx="4951828" cy="342284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Content Here. Video Left</a:t>
            </a:r>
          </a:p>
        </p:txBody>
      </p:sp>
    </p:spTree>
    <p:extLst>
      <p:ext uri="{BB962C8B-B14F-4D97-AF65-F5344CB8AC3E}">
        <p14:creationId xmlns:p14="http://schemas.microsoft.com/office/powerpoint/2010/main" val="3240712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, Right Video.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"/>
          <p:cNvSpPr>
            <a:spLocks noGrp="1"/>
          </p:cNvSpPr>
          <p:nvPr>
            <p:ph idx="1" hasCustomPrompt="1"/>
          </p:nvPr>
        </p:nvSpPr>
        <p:spPr>
          <a:xfrm>
            <a:off x="351443" y="1359404"/>
            <a:ext cx="5176902" cy="342284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 dirty="0"/>
              <a:t>Content Here. Video Right.</a:t>
            </a:r>
          </a:p>
        </p:txBody>
      </p:sp>
    </p:spTree>
    <p:extLst>
      <p:ext uri="{BB962C8B-B14F-4D97-AF65-F5344CB8AC3E}">
        <p14:creationId xmlns:p14="http://schemas.microsoft.com/office/powerpoint/2010/main" val="1034867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Example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 userDrawn="1"/>
        </p:nvSpPr>
        <p:spPr>
          <a:xfrm>
            <a:off x="1043382" y="4079832"/>
            <a:ext cx="3494315" cy="587829"/>
          </a:xfrm>
          <a:prstGeom prst="round1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5740" rIns="137160" rtlCol="0" anchor="ctr" anchorCtr="0"/>
          <a:lstStyle/>
          <a:p>
            <a:pPr algn="l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screen instructions go here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395009" y="1967594"/>
            <a:ext cx="2910987" cy="55101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95008" y="3289162"/>
            <a:ext cx="2910987" cy="55168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95009" y="2620978"/>
            <a:ext cx="2917528" cy="555359"/>
          </a:xfrm>
          <a:prstGeom prst="rect">
            <a:avLst/>
          </a:pr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117974" y="2047558"/>
            <a:ext cx="2331720" cy="1650476"/>
          </a:xfrm>
          <a:prstGeom prst="rect">
            <a:avLst/>
          </a:prstGeom>
          <a:solidFill>
            <a:schemeClr val="tx1"/>
          </a:solidFill>
          <a:ln w="44450">
            <a:noFill/>
            <a:miter lim="800000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sz="13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for quotes or small pieces of content that aren’t voiced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117974" y="1250364"/>
            <a:ext cx="2334451" cy="67848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defRPr/>
            </a:pPr>
            <a:r>
              <a:rPr lang="en-US" sz="13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heading box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117974" y="3816746"/>
            <a:ext cx="2303215" cy="933239"/>
            <a:chOff x="307826" y="2082548"/>
            <a:chExt cx="3070953" cy="1244319"/>
          </a:xfrm>
        </p:grpSpPr>
        <p:sp>
          <p:nvSpPr>
            <p:cNvPr id="14" name="Rectangle 13"/>
            <p:cNvSpPr/>
            <p:nvPr userDrawn="1"/>
          </p:nvSpPr>
          <p:spPr>
            <a:xfrm>
              <a:off x="307826" y="2082548"/>
              <a:ext cx="3070953" cy="10607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685800" rtlCol="0" anchor="ctr" anchorCtr="0"/>
            <a:lstStyle/>
            <a:p>
              <a:pPr lvl="0"/>
              <a:r>
                <a:rPr lang="en-US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Use for quotes or small pieces of content that aren’t voiced</a:t>
              </a:r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0800000">
              <a:off x="1554417" y="3046624"/>
              <a:ext cx="578163" cy="28024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1395009" y="1315453"/>
            <a:ext cx="2910987" cy="553452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sz="1050" dirty="0"/>
              <a:t>Definition: Goes Here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679" y="4021628"/>
            <a:ext cx="385763" cy="385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Example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5977699" y="2291043"/>
            <a:ext cx="1358914" cy="3036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tag </a:t>
            </a:r>
          </a:p>
        </p:txBody>
      </p:sp>
      <p:sp>
        <p:nvSpPr>
          <p:cNvPr id="19" name="Rounded Rectangle 12"/>
          <p:cNvSpPr/>
          <p:nvPr userDrawn="1"/>
        </p:nvSpPr>
        <p:spPr>
          <a:xfrm>
            <a:off x="1518553" y="3185199"/>
            <a:ext cx="2209800" cy="402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54"/>
          <p:cNvSpPr/>
          <p:nvPr userDrawn="1"/>
        </p:nvSpPr>
        <p:spPr>
          <a:xfrm>
            <a:off x="1518553" y="3665811"/>
            <a:ext cx="2209800" cy="40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57"/>
          <p:cNvSpPr/>
          <p:nvPr userDrawn="1"/>
        </p:nvSpPr>
        <p:spPr>
          <a:xfrm>
            <a:off x="1518553" y="4148166"/>
            <a:ext cx="2209800" cy="402772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962399" y="3185199"/>
            <a:ext cx="2209800" cy="40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962399" y="3656220"/>
            <a:ext cx="2209800" cy="402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3962399" y="4140063"/>
            <a:ext cx="2209800" cy="4027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22"/>
          <p:cNvSpPr txBox="1">
            <a:spLocks/>
          </p:cNvSpPr>
          <p:nvPr userDrawn="1"/>
        </p:nvSpPr>
        <p:spPr>
          <a:xfrm>
            <a:off x="6283778" y="3215978"/>
            <a:ext cx="1543050" cy="144310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None/>
              <a:defRPr sz="1400" b="0" kern="1200" baseline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this type of shapes, colors (w/guidance from color palette) and effect to build diagrams, unless content requires something different. 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188695" y="1483820"/>
            <a:ext cx="1395625" cy="365943"/>
            <a:chOff x="-4431846" y="-1221721"/>
            <a:chExt cx="2863333" cy="658906"/>
          </a:xfrm>
        </p:grpSpPr>
        <p:sp>
          <p:nvSpPr>
            <p:cNvPr id="27" name="Rectangle 26"/>
            <p:cNvSpPr/>
            <p:nvPr userDrawn="1"/>
          </p:nvSpPr>
          <p:spPr>
            <a:xfrm>
              <a:off x="-4431846" y="-1221721"/>
              <a:ext cx="2863333" cy="4065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0" rtlCol="0" anchor="ctr" anchorCtr="0">
              <a:normAutofit fontScale="92500" lnSpcReduction="20000"/>
            </a:bodyPr>
            <a:lstStyle/>
            <a:p>
              <a:pPr lvl="0" algn="ctr"/>
              <a:r>
                <a:rPr lang="en-US" sz="105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This is a small callout</a:t>
              </a:r>
            </a:p>
          </p:txBody>
        </p:sp>
        <p:sp>
          <p:nvSpPr>
            <p:cNvPr id="28" name="Isosceles Triangle 43"/>
            <p:cNvSpPr/>
            <p:nvPr userDrawn="1"/>
          </p:nvSpPr>
          <p:spPr>
            <a:xfrm rot="10800000">
              <a:off x="-3231561" y="-787123"/>
              <a:ext cx="462762" cy="224308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9" name="Rectangle 28"/>
          <p:cNvSpPr/>
          <p:nvPr userDrawn="1"/>
        </p:nvSpPr>
        <p:spPr>
          <a:xfrm>
            <a:off x="4449535" y="2293738"/>
            <a:ext cx="1358914" cy="3036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tag</a:t>
            </a:r>
          </a:p>
        </p:txBody>
      </p:sp>
      <p:graphicFrame>
        <p:nvGraphicFramePr>
          <p:cNvPr id="30" name="Diagram 29"/>
          <p:cNvGraphicFramePr/>
          <p:nvPr userDrawn="1">
            <p:extLst>
              <p:ext uri="{D42A27DB-BD31-4B8C-83A1-F6EECF244321}">
                <p14:modId xmlns:p14="http://schemas.microsoft.com/office/powerpoint/2010/main" val="493913933"/>
              </p:ext>
            </p:extLst>
          </p:nvPr>
        </p:nvGraphicFramePr>
        <p:xfrm>
          <a:off x="582932" y="2112140"/>
          <a:ext cx="2981596" cy="576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1"/>
          <p:cNvGrpSpPr/>
          <p:nvPr userDrawn="1"/>
        </p:nvGrpSpPr>
        <p:grpSpPr>
          <a:xfrm>
            <a:off x="3728353" y="1463413"/>
            <a:ext cx="359549" cy="400110"/>
            <a:chOff x="3728353" y="1463413"/>
            <a:chExt cx="359549" cy="400110"/>
          </a:xfrm>
        </p:grpSpPr>
        <p:sp>
          <p:nvSpPr>
            <p:cNvPr id="32" name="Diamond 31"/>
            <p:cNvSpPr/>
            <p:nvPr/>
          </p:nvSpPr>
          <p:spPr>
            <a:xfrm>
              <a:off x="3728353" y="1483694"/>
              <a:ext cx="359549" cy="359549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52955" y="1463413"/>
              <a:ext cx="31034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!</a:t>
              </a:r>
            </a:p>
          </p:txBody>
        </p:sp>
      </p:grpSp>
      <p:sp>
        <p:nvSpPr>
          <p:cNvPr id="34" name="Oval 33"/>
          <p:cNvSpPr/>
          <p:nvPr userDrawn="1"/>
        </p:nvSpPr>
        <p:spPr>
          <a:xfrm>
            <a:off x="4449535" y="1452474"/>
            <a:ext cx="359228" cy="36529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5285015" y="1350966"/>
            <a:ext cx="1997525" cy="195146"/>
            <a:chOff x="5285015" y="1232615"/>
            <a:chExt cx="1997525" cy="195146"/>
          </a:xfrm>
        </p:grpSpPr>
        <p:sp>
          <p:nvSpPr>
            <p:cNvPr id="3" name="Triangle 2"/>
            <p:cNvSpPr/>
            <p:nvPr userDrawn="1"/>
          </p:nvSpPr>
          <p:spPr>
            <a:xfrm rot="5400000">
              <a:off x="7100853" y="1246073"/>
              <a:ext cx="195146" cy="168229"/>
            </a:xfrm>
            <a:prstGeom prst="triangl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 flipH="1">
              <a:off x="5285015" y="1330189"/>
              <a:ext cx="1829298" cy="11620"/>
            </a:xfrm>
            <a:prstGeom prst="line">
              <a:avLst/>
            </a:prstGeom>
            <a:ln w="603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 userDrawn="1"/>
        </p:nvGrpSpPr>
        <p:grpSpPr>
          <a:xfrm>
            <a:off x="5285015" y="1719253"/>
            <a:ext cx="1997525" cy="195146"/>
            <a:chOff x="5285015" y="1232615"/>
            <a:chExt cx="1997525" cy="195146"/>
          </a:xfrm>
        </p:grpSpPr>
        <p:sp>
          <p:nvSpPr>
            <p:cNvPr id="36" name="Triangle 35"/>
            <p:cNvSpPr/>
            <p:nvPr userDrawn="1"/>
          </p:nvSpPr>
          <p:spPr>
            <a:xfrm rot="5400000">
              <a:off x="7100853" y="1246073"/>
              <a:ext cx="195146" cy="168229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 userDrawn="1"/>
          </p:nvCxnSpPr>
          <p:spPr>
            <a:xfrm flipH="1">
              <a:off x="5285015" y="1330189"/>
              <a:ext cx="1829298" cy="11620"/>
            </a:xfrm>
            <a:prstGeom prst="line">
              <a:avLst/>
            </a:prstGeom>
            <a:ln w="603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: No Subhead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 txBox="1">
            <a:spLocks/>
          </p:cNvSpPr>
          <p:nvPr userDrawn="1"/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100" b="0" kern="1200" baseline="0">
                <a:solidFill>
                  <a:schemeClr val="tx1"/>
                </a:solidFill>
                <a:effectLst/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  <a:endParaRPr lang="en-US" dirty="0"/>
          </a:p>
        </p:txBody>
      </p:sp>
      <p:sp>
        <p:nvSpPr>
          <p:cNvPr id="6" name="heading"/>
          <p:cNvSpPr>
            <a:spLocks noGrp="1"/>
          </p:cNvSpPr>
          <p:nvPr>
            <p:ph type="body" sz="quarter" idx="12" hasCustomPrompt="1"/>
          </p:nvPr>
        </p:nvSpPr>
        <p:spPr>
          <a:xfrm>
            <a:off x="921634" y="4007684"/>
            <a:ext cx="7300731" cy="1047512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</p:spTree>
    <p:extLst>
      <p:ext uri="{BB962C8B-B14F-4D97-AF65-F5344CB8AC3E}">
        <p14:creationId xmlns:p14="http://schemas.microsoft.com/office/powerpoint/2010/main" val="503141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ing 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522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Title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body" idx="1" hasCustomPrompt="1"/>
          </p:nvPr>
        </p:nvSpPr>
        <p:spPr>
          <a:xfrm>
            <a:off x="649594" y="2125057"/>
            <a:ext cx="7716644" cy="739677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0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Subheading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>
            <a:off x="713678" y="572947"/>
            <a:ext cx="7716644" cy="1326761"/>
          </a:xfrm>
          <a:prstGeom prst="rect">
            <a:avLst/>
          </a:prstGeom>
        </p:spPr>
        <p:txBody>
          <a:bodyPr wrap="square" tIns="0" bIns="0" anchor="ctr" anchorCtr="0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 sz="2500" b="0" baseline="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Heading</a:t>
            </a:r>
          </a:p>
        </p:txBody>
      </p:sp>
      <p:sp>
        <p:nvSpPr>
          <p:cNvPr id="5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custDataLst>
      <p:tags r:id="rId1"/>
    </p:custData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5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8302" y="1434904"/>
            <a:ext cx="8173329" cy="342284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315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7988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7" name="heading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1918471" y="2308637"/>
            <a:ext cx="4761851" cy="580804"/>
          </a:xfrm>
          <a:prstGeom prst="rect">
            <a:avLst/>
          </a:prstGeom>
          <a:effectLst/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388909" y="365760"/>
            <a:ext cx="7375264" cy="441725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080404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419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50166" y="365760"/>
            <a:ext cx="7322239" cy="441725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080404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heading"/>
          <p:cNvSpPr>
            <a:spLocks noGrp="1"/>
          </p:cNvSpPr>
          <p:nvPr>
            <p:ph type="body" sz="quarter" idx="12" hasCustomPrompt="1"/>
          </p:nvPr>
        </p:nvSpPr>
        <p:spPr>
          <a:xfrm rot="5400000" flipH="1">
            <a:off x="6261894" y="2283984"/>
            <a:ext cx="4761851" cy="580804"/>
          </a:xfrm>
          <a:prstGeom prst="rect">
            <a:avLst/>
          </a:prstGeom>
          <a:effectLst/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254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Subheading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85226" y="1878037"/>
            <a:ext cx="8556770" cy="3043018"/>
          </a:xfrm>
          <a:prstGeom prst="rect">
            <a:avLst/>
          </a:prstGeom>
        </p:spPr>
        <p:txBody>
          <a:bodyPr/>
          <a:lstStyle>
            <a:lvl1pPr algn="l">
              <a:defRPr sz="12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285226" y="1346754"/>
            <a:ext cx="855677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800" b="0" baseline="0" dirty="0" smtClean="0">
                <a:solidFill>
                  <a:srgbClr val="080404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subheading</a:t>
            </a:r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058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337657" y="1344381"/>
            <a:ext cx="4938823" cy="3463034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spcAft>
                <a:spcPts val="900"/>
              </a:spcAft>
              <a:defRPr sz="12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2pPr>
            <a:lvl3pPr marL="685800" indent="0">
              <a:buFont typeface="Century Gothic" panose="020B0502020202020204" pitchFamily="34" charset="0"/>
              <a:buNone/>
              <a:defRPr sz="105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title"/>
          <p:cNvSpPr>
            <a:spLocks noGrp="1"/>
          </p:cNvSpPr>
          <p:nvPr>
            <p:ph type="title" hasCustomPrompt="1"/>
          </p:nvPr>
        </p:nvSpPr>
        <p:spPr>
          <a:xfrm>
            <a:off x="0" y="-514350"/>
            <a:ext cx="914400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b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632400" y="1344381"/>
            <a:ext cx="3093118" cy="3463033"/>
          </a:xfrm>
          <a:prstGeom prst="rect">
            <a:avLst/>
          </a:prstGeom>
          <a:noFill/>
          <a:ln w="88900" cap="flat" cmpd="sng">
            <a:noFill/>
            <a:miter lim="800000"/>
          </a:ln>
          <a:effectLst>
            <a:outerShdw blurRad="114300" sx="103000" sy="103000" algn="ctr" rotWithShape="0">
              <a:prstClr val="black">
                <a:alpha val="13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>
              <a:defRPr lang="en-US" sz="1100">
                <a:latin typeface="+mn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heading"/>
          <p:cNvSpPr>
            <a:spLocks noGrp="1"/>
          </p:cNvSpPr>
          <p:nvPr>
            <p:ph type="body" sz="quarter" idx="14" hasCustomPrompt="1"/>
          </p:nvPr>
        </p:nvSpPr>
        <p:spPr>
          <a:xfrm>
            <a:off x="121334" y="197827"/>
            <a:ext cx="8915400" cy="580804"/>
          </a:xfrm>
          <a:prstGeom prst="rect">
            <a:avLst/>
          </a:prstGeom>
        </p:spPr>
        <p:txBody>
          <a:bodyPr anchor="ctr"/>
          <a:lstStyle>
            <a:lvl1pPr algn="l">
              <a:spcBef>
                <a:spcPts val="0"/>
              </a:spcBef>
              <a:spcAft>
                <a:spcPts val="0"/>
              </a:spcAft>
              <a:defRPr sz="2300" b="0">
                <a:solidFill>
                  <a:schemeClr val="bg1"/>
                </a:solidFill>
                <a:effectLst/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Slide Heading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24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NUL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2"/>
    </p:custDataLst>
    <p:extLst>
      <p:ext uri="{BB962C8B-B14F-4D97-AF65-F5344CB8AC3E}">
        <p14:creationId xmlns:p14="http://schemas.microsoft.com/office/powerpoint/2010/main" val="122461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28" r:id="rId2"/>
    <p:sldLayoutId id="2147483726" r:id="rId3"/>
    <p:sldLayoutId id="2147483708" r:id="rId4"/>
    <p:sldLayoutId id="2147483718" r:id="rId5"/>
    <p:sldLayoutId id="2147483719" r:id="rId6"/>
    <p:sldLayoutId id="2147483720" r:id="rId7"/>
    <p:sldLayoutId id="2147483664" r:id="rId8"/>
    <p:sldLayoutId id="2147483689" r:id="rId9"/>
    <p:sldLayoutId id="2147483709" r:id="rId10"/>
    <p:sldLayoutId id="2147483663" r:id="rId11"/>
    <p:sldLayoutId id="2147483710" r:id="rId12"/>
    <p:sldLayoutId id="2147483699" r:id="rId13"/>
    <p:sldLayoutId id="2147483712" r:id="rId14"/>
    <p:sldLayoutId id="2147483682" r:id="rId15"/>
    <p:sldLayoutId id="2147483722" r:id="rId16"/>
    <p:sldLayoutId id="2147483723" r:id="rId17"/>
    <p:sldLayoutId id="2147483727" r:id="rId18"/>
    <p:sldLayoutId id="2147483725" r:id="rId19"/>
    <p:sldLayoutId id="2147483721" r:id="rId20"/>
  </p:sldLayoutIdLst>
  <p:txStyles>
    <p:titleStyle>
      <a:lvl1pPr algn="ctr" defTabSz="685800" rtl="0" eaLnBrk="1" latinLnBrk="0" hangingPunct="1">
        <a:lnSpc>
          <a:spcPct val="100000"/>
        </a:lnSpc>
        <a:spcBef>
          <a:spcPct val="0"/>
        </a:spcBef>
        <a:buNone/>
        <a:defRPr sz="21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900"/>
        </a:spcAft>
        <a:buFont typeface="Arial" pitchFamily="34" charset="0"/>
        <a:buNone/>
        <a:defRPr sz="1350" kern="1200">
          <a:solidFill>
            <a:schemeClr val="tx1"/>
          </a:solidFill>
          <a:latin typeface="+mj-lt"/>
          <a:ea typeface="Open Sans" panose="020B0606030504020204" pitchFamily="34" charset="0"/>
          <a:cs typeface="Arial" panose="020B0604020202020204" pitchFamily="34" charset="0"/>
        </a:defRPr>
      </a:lvl1pPr>
      <a:lvl2pPr marL="214313" indent="-214313" algn="l" defTabSz="685800" rtl="0" eaLnBrk="1" latinLnBrk="0" hangingPunct="1">
        <a:spcBef>
          <a:spcPts val="900"/>
        </a:spcBef>
        <a:spcAft>
          <a:spcPts val="900"/>
        </a:spcAft>
        <a:buFont typeface="Wingdings" pitchFamily="2" charset="2"/>
        <a:buChar char="§"/>
        <a:defRPr sz="1350" kern="1200">
          <a:solidFill>
            <a:schemeClr val="tx1"/>
          </a:solidFill>
          <a:latin typeface="+mj-lt"/>
          <a:ea typeface="Open Sans" panose="020B0606030504020204" pitchFamily="34" charset="0"/>
          <a:cs typeface="Arial" panose="020B0604020202020204" pitchFamily="34" charset="0"/>
        </a:defRPr>
      </a:lvl2pPr>
      <a:lvl3pPr marL="685800" indent="0" algn="l" defTabSz="6858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60">
          <p15:clr>
            <a:srgbClr val="F26B43"/>
          </p15:clr>
        </p15:guide>
        <p15:guide id="2" pos="2880">
          <p15:clr>
            <a:srgbClr val="F26B43"/>
          </p15:clr>
        </p15:guide>
        <p15:guide id="3" pos="144">
          <p15:clr>
            <a:srgbClr val="F26B43"/>
          </p15:clr>
        </p15:guide>
        <p15:guide id="4" pos="5616">
          <p15:clr>
            <a:srgbClr val="F26B43"/>
          </p15:clr>
        </p15:guide>
        <p15:guide id="5" orient="horz" pos="324">
          <p15:clr>
            <a:srgbClr val="F26B43"/>
          </p15:clr>
        </p15:guide>
        <p15:guide id="6" orient="horz" pos="540">
          <p15:clr>
            <a:srgbClr val="F26B43"/>
          </p15:clr>
        </p15:guide>
        <p15:guide id="7" orient="horz" pos="702">
          <p15:clr>
            <a:srgbClr val="F26B43"/>
          </p15:clr>
        </p15:guide>
        <p15:guide id="8" orient="horz" pos="1620">
          <p15:clr>
            <a:srgbClr val="F26B43"/>
          </p15:clr>
        </p15:guide>
        <p15:guide id="9" orient="horz" pos="216">
          <p15:clr>
            <a:srgbClr val="F26B43"/>
          </p15:clr>
        </p15:guide>
        <p15:guide id="10" orient="horz" pos="396">
          <p15:clr>
            <a:srgbClr val="F26B43"/>
          </p15:clr>
        </p15:guide>
        <p15:guide id="11" orient="horz" pos="4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6782" y="4078939"/>
            <a:ext cx="7300731" cy="7292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w Cen MT" panose="020B0602020104020603" pitchFamily="34" charset="0"/>
              </a:rPr>
              <a:t>Binary Trees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506855"/>
            <a:ext cx="9144000" cy="3429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285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Array Based Tree 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146" y="1132913"/>
            <a:ext cx="35916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template &lt;</a:t>
            </a:r>
            <a:r>
              <a:rPr lang="en-US" dirty="0" err="1"/>
              <a:t>typename</a:t>
            </a:r>
            <a:r>
              <a:rPr lang="en-US" dirty="0"/>
              <a:t> T&gt;</a:t>
            </a:r>
          </a:p>
          <a:p>
            <a:r>
              <a:rPr lang="en-US" dirty="0"/>
              <a:t>class </a:t>
            </a:r>
            <a:r>
              <a:rPr lang="en-US" dirty="0" err="1"/>
              <a:t>binaryTree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T </a:t>
            </a:r>
            <a:r>
              <a:rPr lang="en-US" dirty="0" err="1"/>
              <a:t>treeArray</a:t>
            </a:r>
            <a:r>
              <a:rPr lang="en-US" dirty="0"/>
              <a:t>[MAX_SIZE];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mr-IN" dirty="0"/>
              <a:t>…</a:t>
            </a:r>
            <a:r>
              <a:rPr lang="en-US" dirty="0"/>
              <a:t>.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7EC5FB-9789-F34D-84FC-50E8669638AD}"/>
              </a:ext>
            </a:extLst>
          </p:cNvPr>
          <p:cNvSpPr/>
          <p:nvPr/>
        </p:nvSpPr>
        <p:spPr>
          <a:xfrm>
            <a:off x="6068642" y="1231746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2C9698-22FD-B645-AD57-586C3174F6AC}"/>
              </a:ext>
            </a:extLst>
          </p:cNvPr>
          <p:cNvSpPr/>
          <p:nvPr/>
        </p:nvSpPr>
        <p:spPr>
          <a:xfrm>
            <a:off x="5078042" y="1767421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6272DF-8D03-3A42-9CC2-ABDC303F67DF}"/>
              </a:ext>
            </a:extLst>
          </p:cNvPr>
          <p:cNvSpPr/>
          <p:nvPr/>
        </p:nvSpPr>
        <p:spPr>
          <a:xfrm>
            <a:off x="6510868" y="2442985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98DDAD9-6F1F-E64F-A4E1-3BF5E8F11C6D}"/>
              </a:ext>
            </a:extLst>
          </p:cNvPr>
          <p:cNvGrpSpPr/>
          <p:nvPr/>
        </p:nvGrpSpPr>
        <p:grpSpPr>
          <a:xfrm>
            <a:off x="4590324" y="2442985"/>
            <a:ext cx="1346200" cy="370764"/>
            <a:chOff x="5257800" y="2780732"/>
            <a:chExt cx="1346200" cy="37076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516239A-61D7-824E-8964-94726DFE53EB}"/>
                </a:ext>
              </a:extLst>
            </p:cNvPr>
            <p:cNvSpPr/>
            <p:nvPr/>
          </p:nvSpPr>
          <p:spPr>
            <a:xfrm>
              <a:off x="6233236" y="2780732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31FE376-5D03-674E-9A41-ACBF320DE1D0}"/>
                </a:ext>
              </a:extLst>
            </p:cNvPr>
            <p:cNvSpPr/>
            <p:nvPr/>
          </p:nvSpPr>
          <p:spPr>
            <a:xfrm>
              <a:off x="5257800" y="2780732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ACB4F4-6F69-4440-910A-B324472FD6C2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5394509" y="1548213"/>
            <a:ext cx="728430" cy="27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3AD64A-DEDE-434E-80BC-FDA2468CE3A9}"/>
              </a:ext>
            </a:extLst>
          </p:cNvPr>
          <p:cNvCxnSpPr>
            <a:stCxn id="5" idx="5"/>
            <a:endCxn id="16" idx="1"/>
          </p:cNvCxnSpPr>
          <p:nvPr/>
        </p:nvCxnSpPr>
        <p:spPr>
          <a:xfrm>
            <a:off x="6385109" y="1548213"/>
            <a:ext cx="739198" cy="27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470993-8A25-3143-8A67-91966494C3A9}"/>
              </a:ext>
            </a:extLst>
          </p:cNvPr>
          <p:cNvCxnSpPr>
            <a:stCxn id="6" idx="3"/>
            <a:endCxn id="10" idx="0"/>
          </p:cNvCxnSpPr>
          <p:nvPr/>
        </p:nvCxnSpPr>
        <p:spPr>
          <a:xfrm flipH="1">
            <a:off x="4775706" y="2083888"/>
            <a:ext cx="356633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05F8F2-A9E5-954B-8827-95A2C0D88184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5394509" y="2083888"/>
            <a:ext cx="356633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05F8D8-C844-E549-959E-F8726FC52ED4}"/>
              </a:ext>
            </a:extLst>
          </p:cNvPr>
          <p:cNvCxnSpPr>
            <a:stCxn id="16" idx="3"/>
            <a:endCxn id="7" idx="0"/>
          </p:cNvCxnSpPr>
          <p:nvPr/>
        </p:nvCxnSpPr>
        <p:spPr>
          <a:xfrm flipH="1">
            <a:off x="6696250" y="2083888"/>
            <a:ext cx="428057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610ECE2-9D3A-AD4F-B874-D781566182E5}"/>
              </a:ext>
            </a:extLst>
          </p:cNvPr>
          <p:cNvSpPr/>
          <p:nvPr/>
        </p:nvSpPr>
        <p:spPr>
          <a:xfrm>
            <a:off x="7070010" y="1767421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6157E-E85D-FC43-9BA7-11B6BBA4D3F3}"/>
              </a:ext>
            </a:extLst>
          </p:cNvPr>
          <p:cNvSpPr/>
          <p:nvPr/>
        </p:nvSpPr>
        <p:spPr>
          <a:xfrm>
            <a:off x="899160" y="4163925"/>
            <a:ext cx="7280661" cy="518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114AB2-67C3-974F-AC5C-947D907BD187}"/>
              </a:ext>
            </a:extLst>
          </p:cNvPr>
          <p:cNvCxnSpPr/>
          <p:nvPr/>
        </p:nvCxnSpPr>
        <p:spPr>
          <a:xfrm>
            <a:off x="4439920" y="4153765"/>
            <a:ext cx="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F5D4F3-A195-584F-906D-568BAA1CC511}"/>
              </a:ext>
            </a:extLst>
          </p:cNvPr>
          <p:cNvCxnSpPr/>
          <p:nvPr/>
        </p:nvCxnSpPr>
        <p:spPr>
          <a:xfrm>
            <a:off x="1899920" y="4153765"/>
            <a:ext cx="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EBCE71-D38B-E049-BB7D-D606C5602E7F}"/>
              </a:ext>
            </a:extLst>
          </p:cNvPr>
          <p:cNvCxnSpPr/>
          <p:nvPr/>
        </p:nvCxnSpPr>
        <p:spPr>
          <a:xfrm>
            <a:off x="2418080" y="4153765"/>
            <a:ext cx="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6B00EE-3AAB-D841-9D86-2BE519FDA2EF}"/>
              </a:ext>
            </a:extLst>
          </p:cNvPr>
          <p:cNvCxnSpPr/>
          <p:nvPr/>
        </p:nvCxnSpPr>
        <p:spPr>
          <a:xfrm>
            <a:off x="2915920" y="4153765"/>
            <a:ext cx="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EA5F34-5462-3C49-BCD9-6E0437BABBF5}"/>
              </a:ext>
            </a:extLst>
          </p:cNvPr>
          <p:cNvCxnSpPr/>
          <p:nvPr/>
        </p:nvCxnSpPr>
        <p:spPr>
          <a:xfrm>
            <a:off x="3413760" y="4153765"/>
            <a:ext cx="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F32F8A-4216-264B-A8EA-C55F279004E5}"/>
              </a:ext>
            </a:extLst>
          </p:cNvPr>
          <p:cNvCxnSpPr/>
          <p:nvPr/>
        </p:nvCxnSpPr>
        <p:spPr>
          <a:xfrm>
            <a:off x="3921760" y="4163925"/>
            <a:ext cx="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4B332F-B3EA-1D42-83F1-AA0A6F81580D}"/>
              </a:ext>
            </a:extLst>
          </p:cNvPr>
          <p:cNvCxnSpPr/>
          <p:nvPr/>
        </p:nvCxnSpPr>
        <p:spPr>
          <a:xfrm>
            <a:off x="1371600" y="4163925"/>
            <a:ext cx="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876E25-264A-9949-BB98-B3EB7C6F9372}"/>
              </a:ext>
            </a:extLst>
          </p:cNvPr>
          <p:cNvCxnSpPr/>
          <p:nvPr/>
        </p:nvCxnSpPr>
        <p:spPr>
          <a:xfrm>
            <a:off x="4998720" y="4153765"/>
            <a:ext cx="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407429-18D1-0941-B60F-62E92B9F70C6}"/>
              </a:ext>
            </a:extLst>
          </p:cNvPr>
          <p:cNvCxnSpPr/>
          <p:nvPr/>
        </p:nvCxnSpPr>
        <p:spPr>
          <a:xfrm>
            <a:off x="5516880" y="4153765"/>
            <a:ext cx="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86A643-4596-3049-B395-184983F05289}"/>
              </a:ext>
            </a:extLst>
          </p:cNvPr>
          <p:cNvCxnSpPr/>
          <p:nvPr/>
        </p:nvCxnSpPr>
        <p:spPr>
          <a:xfrm>
            <a:off x="6035040" y="4163925"/>
            <a:ext cx="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D58861-7F24-1F44-A501-044F06443838}"/>
              </a:ext>
            </a:extLst>
          </p:cNvPr>
          <p:cNvCxnSpPr/>
          <p:nvPr/>
        </p:nvCxnSpPr>
        <p:spPr>
          <a:xfrm>
            <a:off x="6543040" y="4153765"/>
            <a:ext cx="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127678-2D22-AE49-A00D-080F25D3524E}"/>
              </a:ext>
            </a:extLst>
          </p:cNvPr>
          <p:cNvCxnSpPr/>
          <p:nvPr/>
        </p:nvCxnSpPr>
        <p:spPr>
          <a:xfrm>
            <a:off x="7010400" y="4163925"/>
            <a:ext cx="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432F44-AB90-AD47-A5CF-F9AD76BB8246}"/>
              </a:ext>
            </a:extLst>
          </p:cNvPr>
          <p:cNvCxnSpPr/>
          <p:nvPr/>
        </p:nvCxnSpPr>
        <p:spPr>
          <a:xfrm>
            <a:off x="7538720" y="4163925"/>
            <a:ext cx="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5E603A5-48E7-3C41-BBDA-73B45CE75FEA}"/>
              </a:ext>
            </a:extLst>
          </p:cNvPr>
          <p:cNvSpPr/>
          <p:nvPr/>
        </p:nvSpPr>
        <p:spPr>
          <a:xfrm>
            <a:off x="1584960" y="3224698"/>
            <a:ext cx="1036320" cy="325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FE0AC4-9E79-8543-B9D0-33F858F7A5E9}"/>
              </a:ext>
            </a:extLst>
          </p:cNvPr>
          <p:cNvSpPr/>
          <p:nvPr/>
        </p:nvSpPr>
        <p:spPr>
          <a:xfrm>
            <a:off x="2020689" y="3324763"/>
            <a:ext cx="162560" cy="169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8B6D3572-0F9A-2F46-88A9-54BF2639C938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>
            <a:off x="1064658" y="3288090"/>
            <a:ext cx="776735" cy="1300190"/>
          </a:xfrm>
          <a:prstGeom prst="curvedConnector4">
            <a:avLst>
              <a:gd name="adj1" fmla="val 42570"/>
              <a:gd name="adj2" fmla="val 1175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174CD32-8666-404A-8250-63348424CF6F}"/>
              </a:ext>
            </a:extLst>
          </p:cNvPr>
          <p:cNvSpPr txBox="1"/>
          <p:nvPr/>
        </p:nvSpPr>
        <p:spPr>
          <a:xfrm>
            <a:off x="962457" y="4285887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3        1          5        0         2       4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B5E51B-CDDE-C14A-A6B8-4E3E139578C0}"/>
              </a:ext>
            </a:extLst>
          </p:cNvPr>
          <p:cNvSpPr/>
          <p:nvPr/>
        </p:nvSpPr>
        <p:spPr>
          <a:xfrm>
            <a:off x="1750651" y="2860135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treeArray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E80C09-0B0B-0141-BE6D-9B71B499EFAE}"/>
              </a:ext>
            </a:extLst>
          </p:cNvPr>
          <p:cNvSpPr txBox="1"/>
          <p:nvPr/>
        </p:nvSpPr>
        <p:spPr>
          <a:xfrm>
            <a:off x="5565760" y="3324763"/>
            <a:ext cx="344196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only practical for complete trees</a:t>
            </a:r>
          </a:p>
        </p:txBody>
      </p:sp>
    </p:spTree>
    <p:extLst>
      <p:ext uri="{BB962C8B-B14F-4D97-AF65-F5344CB8AC3E}">
        <p14:creationId xmlns:p14="http://schemas.microsoft.com/office/powerpoint/2010/main" val="354249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137715"/>
            <a:ext cx="8915400" cy="580804"/>
          </a:xfrm>
        </p:spPr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Tree Traversals</a:t>
            </a:r>
          </a:p>
        </p:txBody>
      </p:sp>
      <p:sp>
        <p:nvSpPr>
          <p:cNvPr id="7" name="Oval 6"/>
          <p:cNvSpPr/>
          <p:nvPr/>
        </p:nvSpPr>
        <p:spPr>
          <a:xfrm>
            <a:off x="2013078" y="1424550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7</a:t>
            </a:r>
          </a:p>
        </p:txBody>
      </p:sp>
      <p:sp>
        <p:nvSpPr>
          <p:cNvPr id="8" name="Oval 7"/>
          <p:cNvSpPr/>
          <p:nvPr/>
        </p:nvSpPr>
        <p:spPr>
          <a:xfrm>
            <a:off x="2943021" y="1960225"/>
            <a:ext cx="487718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w Cen MT" panose="020B0602020104020603" pitchFamily="34" charset="0"/>
              </a:rPr>
              <a:t>10</a:t>
            </a:r>
          </a:p>
        </p:txBody>
      </p:sp>
      <p:sp>
        <p:nvSpPr>
          <p:cNvPr id="9" name="Oval 8"/>
          <p:cNvSpPr/>
          <p:nvPr/>
        </p:nvSpPr>
        <p:spPr>
          <a:xfrm>
            <a:off x="1022478" y="1960225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w Cen MT" panose="020B0602020104020603" pitchFamily="34" charset="0"/>
              </a:rPr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455304" y="2635789"/>
            <a:ext cx="1447987" cy="370764"/>
            <a:chOff x="7208672" y="2780732"/>
            <a:chExt cx="1447987" cy="370764"/>
          </a:xfrm>
        </p:grpSpPr>
        <p:sp>
          <p:nvSpPr>
            <p:cNvPr id="11" name="Oval 10"/>
            <p:cNvSpPr/>
            <p:nvPr/>
          </p:nvSpPr>
          <p:spPr>
            <a:xfrm>
              <a:off x="8184106" y="2780732"/>
              <a:ext cx="472553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w Cen MT" panose="020B0602020104020603" pitchFamily="34" charset="0"/>
                </a:rPr>
                <a:t>12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7208672" y="2780732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w Cen MT" panose="020B0602020104020603" pitchFamily="34" charset="0"/>
                </a:rPr>
                <a:t>9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4760" y="2635789"/>
            <a:ext cx="1346200" cy="370764"/>
            <a:chOff x="5257800" y="2780732"/>
            <a:chExt cx="1346200" cy="370764"/>
          </a:xfrm>
        </p:grpSpPr>
        <p:sp>
          <p:nvSpPr>
            <p:cNvPr id="14" name="Oval 13"/>
            <p:cNvSpPr/>
            <p:nvPr/>
          </p:nvSpPr>
          <p:spPr>
            <a:xfrm>
              <a:off x="6233236" y="2780732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w Cen MT" panose="020B0602020104020603" pitchFamily="34" charset="0"/>
                </a:rPr>
                <a:t>3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257800" y="2780732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w Cen MT" panose="020B0602020104020603" pitchFamily="34" charset="0"/>
                </a:rPr>
                <a:t>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37642" y="3360257"/>
            <a:ext cx="1315871" cy="370764"/>
            <a:chOff x="6293893" y="2105168"/>
            <a:chExt cx="1315871" cy="370764"/>
          </a:xfrm>
        </p:grpSpPr>
        <p:sp>
          <p:nvSpPr>
            <p:cNvPr id="17" name="Oval 16"/>
            <p:cNvSpPr/>
            <p:nvPr/>
          </p:nvSpPr>
          <p:spPr>
            <a:xfrm>
              <a:off x="7239000" y="2105168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w Cen MT" panose="020B0602020104020603" pitchFamily="34" charset="0"/>
                </a:rPr>
                <a:t>5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6293893" y="2105168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w Cen MT" panose="020B0602020104020603" pitchFamily="34" charset="0"/>
                </a:rPr>
                <a:t>2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2958184" y="3360257"/>
            <a:ext cx="472553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w Cen MT" panose="020B0602020104020603" pitchFamily="34" charset="0"/>
              </a:rPr>
              <a:t>11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510197" y="4075627"/>
            <a:ext cx="1315871" cy="370764"/>
            <a:chOff x="6293893" y="2105168"/>
            <a:chExt cx="1315871" cy="370764"/>
          </a:xfrm>
        </p:grpSpPr>
        <p:sp>
          <p:nvSpPr>
            <p:cNvPr id="21" name="Oval 20"/>
            <p:cNvSpPr/>
            <p:nvPr/>
          </p:nvSpPr>
          <p:spPr>
            <a:xfrm>
              <a:off x="7239000" y="2105168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w Cen MT" panose="020B0602020104020603" pitchFamily="34" charset="0"/>
                </a:rPr>
                <a:t>6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6293893" y="2105168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w Cen MT" panose="020B0602020104020603" pitchFamily="34" charset="0"/>
                </a:rPr>
                <a:t>4</a:t>
              </a:r>
            </a:p>
          </p:txBody>
        </p:sp>
      </p:grpSp>
      <p:cxnSp>
        <p:nvCxnSpPr>
          <p:cNvPr id="23" name="Straight Connector 22"/>
          <p:cNvCxnSpPr>
            <a:stCxn id="7" idx="3"/>
            <a:endCxn id="9" idx="7"/>
          </p:cNvCxnSpPr>
          <p:nvPr/>
        </p:nvCxnSpPr>
        <p:spPr>
          <a:xfrm flipH="1">
            <a:off x="1338945" y="1741017"/>
            <a:ext cx="728430" cy="27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5"/>
            <a:endCxn id="8" idx="1"/>
          </p:cNvCxnSpPr>
          <p:nvPr/>
        </p:nvCxnSpPr>
        <p:spPr>
          <a:xfrm>
            <a:off x="2329545" y="1741017"/>
            <a:ext cx="684901" cy="27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15" idx="0"/>
          </p:cNvCxnSpPr>
          <p:nvPr/>
        </p:nvCxnSpPr>
        <p:spPr>
          <a:xfrm flipH="1">
            <a:off x="720142" y="2276692"/>
            <a:ext cx="356633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5"/>
            <a:endCxn id="14" idx="0"/>
          </p:cNvCxnSpPr>
          <p:nvPr/>
        </p:nvCxnSpPr>
        <p:spPr>
          <a:xfrm>
            <a:off x="1338945" y="2276692"/>
            <a:ext cx="356633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3"/>
            <a:endCxn id="12" idx="0"/>
          </p:cNvCxnSpPr>
          <p:nvPr/>
        </p:nvCxnSpPr>
        <p:spPr>
          <a:xfrm flipH="1">
            <a:off x="2640686" y="2276692"/>
            <a:ext cx="373760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5"/>
          </p:cNvCxnSpPr>
          <p:nvPr/>
        </p:nvCxnSpPr>
        <p:spPr>
          <a:xfrm>
            <a:off x="3359314" y="2276692"/>
            <a:ext cx="256807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3"/>
            <a:endCxn id="18" idx="0"/>
          </p:cNvCxnSpPr>
          <p:nvPr/>
        </p:nvCxnSpPr>
        <p:spPr>
          <a:xfrm flipH="1">
            <a:off x="1223024" y="2952256"/>
            <a:ext cx="341469" cy="40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5"/>
            <a:endCxn id="17" idx="0"/>
          </p:cNvCxnSpPr>
          <p:nvPr/>
        </p:nvCxnSpPr>
        <p:spPr>
          <a:xfrm>
            <a:off x="1826663" y="2952256"/>
            <a:ext cx="341468" cy="40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3"/>
            <a:endCxn id="19" idx="0"/>
          </p:cNvCxnSpPr>
          <p:nvPr/>
        </p:nvCxnSpPr>
        <p:spPr>
          <a:xfrm flipH="1">
            <a:off x="3194461" y="2952256"/>
            <a:ext cx="305481" cy="40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5"/>
          </p:cNvCxnSpPr>
          <p:nvPr/>
        </p:nvCxnSpPr>
        <p:spPr>
          <a:xfrm>
            <a:off x="3834087" y="2952256"/>
            <a:ext cx="136449" cy="40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3"/>
            <a:endCxn id="22" idx="0"/>
          </p:cNvCxnSpPr>
          <p:nvPr/>
        </p:nvCxnSpPr>
        <p:spPr>
          <a:xfrm flipH="1">
            <a:off x="1695579" y="3676724"/>
            <a:ext cx="341467" cy="39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5"/>
            <a:endCxn id="21" idx="0"/>
          </p:cNvCxnSpPr>
          <p:nvPr/>
        </p:nvCxnSpPr>
        <p:spPr>
          <a:xfrm>
            <a:off x="2299216" y="3676724"/>
            <a:ext cx="341470" cy="39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734259" y="3360257"/>
            <a:ext cx="472553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w Cen MT" panose="020B0602020104020603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48877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137715"/>
            <a:ext cx="8915400" cy="580804"/>
          </a:xfrm>
        </p:spPr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Tree Traversals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7374" y="1558886"/>
            <a:ext cx="3219352" cy="2450359"/>
            <a:chOff x="726146" y="1211899"/>
            <a:chExt cx="3672052" cy="3021841"/>
          </a:xfrm>
        </p:grpSpPr>
        <p:sp>
          <p:nvSpPr>
            <p:cNvPr id="7" name="Oval 6"/>
            <p:cNvSpPr/>
            <p:nvPr/>
          </p:nvSpPr>
          <p:spPr>
            <a:xfrm>
              <a:off x="2204464" y="1211899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7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134407" y="1747574"/>
              <a:ext cx="487718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w Cen MT" panose="020B0602020104020603" pitchFamily="34" charset="0"/>
                </a:rPr>
                <a:t>10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213864" y="1747574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1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646690" y="2423138"/>
              <a:ext cx="1447987" cy="370764"/>
              <a:chOff x="7208672" y="2780732"/>
              <a:chExt cx="1447987" cy="37076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8184106" y="2780732"/>
                <a:ext cx="472553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latin typeface="Tw Cen MT" panose="020B0602020104020603" pitchFamily="34" charset="0"/>
                  </a:rPr>
                  <a:t>12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08672" y="2780732"/>
                <a:ext cx="370764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w Cen MT" panose="020B0602020104020603" pitchFamily="34" charset="0"/>
                  </a:rPr>
                  <a:t>9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26146" y="2423138"/>
              <a:ext cx="1346200" cy="370764"/>
              <a:chOff x="5257800" y="2780732"/>
              <a:chExt cx="1346200" cy="37076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233236" y="2780732"/>
                <a:ext cx="370764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w Cen MT" panose="020B0602020104020603" pitchFamily="34" charset="0"/>
                  </a:rPr>
                  <a:t>3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257800" y="2780732"/>
                <a:ext cx="370764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w Cen MT" panose="020B0602020104020603" pitchFamily="34" charset="0"/>
                  </a:rPr>
                  <a:t>0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229028" y="3147606"/>
              <a:ext cx="1315871" cy="370764"/>
              <a:chOff x="6293893" y="2105168"/>
              <a:chExt cx="1315871" cy="370764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7239000" y="2105168"/>
                <a:ext cx="370764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w Cen MT" panose="020B0602020104020603" pitchFamily="34" charset="0"/>
                  </a:rPr>
                  <a:t>5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293893" y="2105168"/>
                <a:ext cx="370764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w Cen MT" panose="020B0602020104020603" pitchFamily="34" charset="0"/>
                  </a:rPr>
                  <a:t>2</a:t>
                </a: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3149570" y="3147606"/>
              <a:ext cx="472553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Tw Cen MT" panose="020B0602020104020603" pitchFamily="34" charset="0"/>
                </a:rPr>
                <a:t>11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701583" y="3862976"/>
              <a:ext cx="1315871" cy="370764"/>
              <a:chOff x="6293893" y="2105168"/>
              <a:chExt cx="1315871" cy="370764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7239000" y="2105168"/>
                <a:ext cx="370764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w Cen MT" panose="020B0602020104020603" pitchFamily="34" charset="0"/>
                  </a:rPr>
                  <a:t>6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293893" y="2105168"/>
                <a:ext cx="370764" cy="370764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w Cen MT" panose="020B0602020104020603" pitchFamily="34" charset="0"/>
                  </a:rPr>
                  <a:t>4</a:t>
                </a:r>
              </a:p>
            </p:txBody>
          </p:sp>
        </p:grpSp>
        <p:cxnSp>
          <p:nvCxnSpPr>
            <p:cNvPr id="23" name="Straight Connector 22"/>
            <p:cNvCxnSpPr>
              <a:stCxn id="7" idx="3"/>
              <a:endCxn id="9" idx="7"/>
            </p:cNvCxnSpPr>
            <p:nvPr/>
          </p:nvCxnSpPr>
          <p:spPr>
            <a:xfrm flipH="1">
              <a:off x="1530331" y="1528366"/>
              <a:ext cx="728430" cy="273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5"/>
              <a:endCxn id="8" idx="1"/>
            </p:cNvCxnSpPr>
            <p:nvPr/>
          </p:nvCxnSpPr>
          <p:spPr>
            <a:xfrm>
              <a:off x="2520931" y="1528366"/>
              <a:ext cx="684901" cy="273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3"/>
              <a:endCxn id="15" idx="0"/>
            </p:cNvCxnSpPr>
            <p:nvPr/>
          </p:nvCxnSpPr>
          <p:spPr>
            <a:xfrm flipH="1">
              <a:off x="911528" y="2064041"/>
              <a:ext cx="356633" cy="359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9" idx="5"/>
              <a:endCxn id="14" idx="0"/>
            </p:cNvCxnSpPr>
            <p:nvPr/>
          </p:nvCxnSpPr>
          <p:spPr>
            <a:xfrm>
              <a:off x="1530331" y="2064041"/>
              <a:ext cx="356633" cy="359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8" idx="3"/>
              <a:endCxn id="12" idx="0"/>
            </p:cNvCxnSpPr>
            <p:nvPr/>
          </p:nvCxnSpPr>
          <p:spPr>
            <a:xfrm flipH="1">
              <a:off x="2832072" y="2064041"/>
              <a:ext cx="373760" cy="359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8" idx="5"/>
            </p:cNvCxnSpPr>
            <p:nvPr/>
          </p:nvCxnSpPr>
          <p:spPr>
            <a:xfrm>
              <a:off x="3550700" y="2064041"/>
              <a:ext cx="256807" cy="359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4" idx="3"/>
              <a:endCxn id="18" idx="0"/>
            </p:cNvCxnSpPr>
            <p:nvPr/>
          </p:nvCxnSpPr>
          <p:spPr>
            <a:xfrm flipH="1">
              <a:off x="1414410" y="2739605"/>
              <a:ext cx="341469" cy="408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4" idx="5"/>
              <a:endCxn id="17" idx="0"/>
            </p:cNvCxnSpPr>
            <p:nvPr/>
          </p:nvCxnSpPr>
          <p:spPr>
            <a:xfrm>
              <a:off x="2018049" y="2739605"/>
              <a:ext cx="341468" cy="408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1" idx="3"/>
              <a:endCxn id="19" idx="0"/>
            </p:cNvCxnSpPr>
            <p:nvPr/>
          </p:nvCxnSpPr>
          <p:spPr>
            <a:xfrm flipH="1">
              <a:off x="3385847" y="2739605"/>
              <a:ext cx="305481" cy="408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1" idx="5"/>
            </p:cNvCxnSpPr>
            <p:nvPr/>
          </p:nvCxnSpPr>
          <p:spPr>
            <a:xfrm>
              <a:off x="4025473" y="2739605"/>
              <a:ext cx="136449" cy="408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7" idx="3"/>
              <a:endCxn id="22" idx="0"/>
            </p:cNvCxnSpPr>
            <p:nvPr/>
          </p:nvCxnSpPr>
          <p:spPr>
            <a:xfrm flipH="1">
              <a:off x="1886965" y="3464073"/>
              <a:ext cx="341467" cy="39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7" idx="5"/>
              <a:endCxn id="21" idx="0"/>
            </p:cNvCxnSpPr>
            <p:nvPr/>
          </p:nvCxnSpPr>
          <p:spPr>
            <a:xfrm>
              <a:off x="2490602" y="3464073"/>
              <a:ext cx="341470" cy="398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925645" y="3147606"/>
              <a:ext cx="472553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Tw Cen MT" panose="020B0602020104020603" pitchFamily="34" charset="0"/>
                </a:rPr>
                <a:t>13</a:t>
              </a:r>
            </a:p>
          </p:txBody>
        </p:sp>
      </p:grp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56" y="1958609"/>
            <a:ext cx="5463662" cy="20089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81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Tree Traversals – Euler Tour</a:t>
            </a:r>
          </a:p>
        </p:txBody>
      </p:sp>
      <p:pic>
        <p:nvPicPr>
          <p:cNvPr id="5" name="Picture 2" descr="C:\Documents and Settings\Administrator\My Documents\Koffman\PPTs\JPEGS\JWCL233_Koffman JPG files\ch06\w0127-n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223" y="1337560"/>
            <a:ext cx="3862477" cy="3429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015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80207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0" y="137715"/>
            <a:ext cx="8915400" cy="580804"/>
          </a:xfrm>
        </p:spPr>
        <p:txBody>
          <a:bodyPr/>
          <a:lstStyle/>
          <a:p>
            <a:r>
              <a:rPr lang="en-US" sz="3200" dirty="0">
                <a:latin typeface="Tw Cen MT" panose="020B0602020104020603" pitchFamily="34" charset="0"/>
              </a:rPr>
              <a:t>Trees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806" y="2381416"/>
            <a:ext cx="2731254" cy="26876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28" y="1027684"/>
            <a:ext cx="2813538" cy="18893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143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Tree Terminology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51481" y="1676038"/>
            <a:ext cx="3810000" cy="2057400"/>
            <a:chOff x="1447800" y="2514600"/>
            <a:chExt cx="3810000" cy="2057400"/>
          </a:xfrm>
        </p:grpSpPr>
        <p:sp>
          <p:nvSpPr>
            <p:cNvPr id="5" name="Oval 4"/>
            <p:cNvSpPr/>
            <p:nvPr/>
          </p:nvSpPr>
          <p:spPr>
            <a:xfrm>
              <a:off x="3276600" y="2514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dog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860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cow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2672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wolf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447800" y="40386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3031662" y="2962265"/>
              <a:ext cx="390008" cy="342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5"/>
              <a:endCxn id="7" idx="0"/>
            </p:cNvCxnSpPr>
            <p:nvPr/>
          </p:nvCxnSpPr>
          <p:spPr>
            <a:xfrm>
              <a:off x="4122130" y="2969885"/>
              <a:ext cx="6403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8" idx="0"/>
            </p:cNvCxnSpPr>
            <p:nvPr/>
          </p:nvCxnSpPr>
          <p:spPr>
            <a:xfrm flipH="1">
              <a:off x="2019300" y="3731885"/>
              <a:ext cx="4117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Line Callout 1 11"/>
          <p:cNvSpPr/>
          <p:nvPr/>
        </p:nvSpPr>
        <p:spPr>
          <a:xfrm>
            <a:off x="756852" y="1073395"/>
            <a:ext cx="2286000" cy="930614"/>
          </a:xfrm>
          <a:prstGeom prst="borderCallout1">
            <a:avLst>
              <a:gd name="adj1" fmla="val 49196"/>
              <a:gd name="adj2" fmla="val 99836"/>
              <a:gd name="adj3" fmla="val 80879"/>
              <a:gd name="adj4" fmla="val 123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The node at the top of a tree is called its </a:t>
            </a:r>
            <a:r>
              <a:rPr lang="en-US" i="1" dirty="0">
                <a:latin typeface="Tw Cen MT" panose="020B0602020104020603" pitchFamily="34" charset="0"/>
              </a:rPr>
              <a:t>root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621274" y="1194657"/>
            <a:ext cx="2286000" cy="930614"/>
          </a:xfrm>
          <a:prstGeom prst="borderCallout1">
            <a:avLst>
              <a:gd name="adj1" fmla="val 46428"/>
              <a:gd name="adj2" fmla="val 99836"/>
              <a:gd name="adj3" fmla="val 144990"/>
              <a:gd name="adj4" fmla="val 185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dirty="0">
                <a:latin typeface="Tw Cen MT" panose="020B0602020104020603" pitchFamily="34" charset="0"/>
              </a:rPr>
              <a:t>The successors of a node are called its </a:t>
            </a:r>
            <a:r>
              <a:rPr lang="en-US" i="1" dirty="0">
                <a:latin typeface="Tw Cen MT" panose="020B0602020104020603" pitchFamily="34" charset="0"/>
              </a:rPr>
              <a:t>children</a:t>
            </a:r>
          </a:p>
        </p:txBody>
      </p:sp>
      <p:cxnSp>
        <p:nvCxnSpPr>
          <p:cNvPr id="14" name="Straight Connector 13"/>
          <p:cNvCxnSpPr>
            <a:cxnSpLocks/>
            <a:stCxn id="13" idx="0"/>
          </p:cNvCxnSpPr>
          <p:nvPr/>
        </p:nvCxnSpPr>
        <p:spPr>
          <a:xfrm>
            <a:off x="2907274" y="1659964"/>
            <a:ext cx="205740" cy="925116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Line Callout 1 14"/>
          <p:cNvSpPr/>
          <p:nvPr/>
        </p:nvSpPr>
        <p:spPr>
          <a:xfrm>
            <a:off x="5765271" y="2305913"/>
            <a:ext cx="2286000" cy="930614"/>
          </a:xfrm>
          <a:prstGeom prst="borderCallout1">
            <a:avLst>
              <a:gd name="adj1" fmla="val 50579"/>
              <a:gd name="adj2" fmla="val 118"/>
              <a:gd name="adj3" fmla="val -28733"/>
              <a:gd name="adj4" fmla="val -625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dirty="0">
                <a:latin typeface="Tw Cen MT" panose="020B0602020104020603" pitchFamily="34" charset="0"/>
              </a:rPr>
              <a:t>The predecessor of a node is called its </a:t>
            </a:r>
            <a:r>
              <a:rPr lang="en-US" i="1" dirty="0">
                <a:latin typeface="Tw Cen MT" panose="020B0602020104020603" pitchFamily="34" charset="0"/>
              </a:rPr>
              <a:t>parent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740857" y="1824128"/>
            <a:ext cx="2286000" cy="930614"/>
          </a:xfrm>
          <a:prstGeom prst="borderCallout1">
            <a:avLst>
              <a:gd name="adj1" fmla="val 99017"/>
              <a:gd name="adj2" fmla="val 49695"/>
              <a:gd name="adj3" fmla="val 158180"/>
              <a:gd name="adj4" fmla="val 59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dirty="0">
                <a:latin typeface="Tw Cen MT" panose="020B0602020104020603" pitchFamily="34" charset="0"/>
              </a:rPr>
              <a:t>A node that has no children is called a </a:t>
            </a:r>
            <a:r>
              <a:rPr lang="en-US" i="1" dirty="0">
                <a:latin typeface="Tw Cen MT" panose="020B0602020104020603" pitchFamily="34" charset="0"/>
              </a:rPr>
              <a:t>leaf node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5620453" y="3826166"/>
            <a:ext cx="2286000" cy="1014921"/>
          </a:xfrm>
          <a:prstGeom prst="borderCallout1">
            <a:avLst>
              <a:gd name="adj1" fmla="val 48680"/>
              <a:gd name="adj2" fmla="val -32"/>
              <a:gd name="adj3" fmla="val 4764"/>
              <a:gd name="adj4" fmla="val -7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r>
              <a:rPr lang="en-US" dirty="0">
                <a:latin typeface="Tw Cen MT" panose="020B0602020104020603" pitchFamily="34" charset="0"/>
              </a:rPr>
              <a:t>A </a:t>
            </a:r>
            <a:r>
              <a:rPr lang="en-US" i="1" dirty="0">
                <a:latin typeface="Tw Cen MT" panose="020B0602020104020603" pitchFamily="34" charset="0"/>
              </a:rPr>
              <a:t>subtree</a:t>
            </a:r>
            <a:r>
              <a:rPr lang="en-US" dirty="0">
                <a:latin typeface="Tw Cen MT" panose="020B0602020104020603" pitchFamily="34" charset="0"/>
              </a:rPr>
              <a:t> of a node is a tree whose root is a child of that node</a:t>
            </a:r>
            <a:endParaRPr lang="en-US" i="1" dirty="0">
              <a:latin typeface="Tw Cen MT" panose="020B0602020104020603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009816" y="2585080"/>
            <a:ext cx="2819400" cy="246028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1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2" grpId="2" animBg="1"/>
      <p:bldP spid="13" grpId="1" animBg="1"/>
      <p:bldP spid="13" grpId="2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48751" y="1684025"/>
            <a:ext cx="3810000" cy="2057400"/>
            <a:chOff x="1447800" y="2514600"/>
            <a:chExt cx="3810000" cy="2057400"/>
          </a:xfrm>
        </p:grpSpPr>
        <p:sp>
          <p:nvSpPr>
            <p:cNvPr id="10" name="Oval 9"/>
            <p:cNvSpPr/>
            <p:nvPr/>
          </p:nvSpPr>
          <p:spPr>
            <a:xfrm>
              <a:off x="3276600" y="2514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dog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cow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267200" y="3276600"/>
              <a:ext cx="9906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wolf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447800" y="4038600"/>
              <a:ext cx="1143000" cy="533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</a:t>
              </a:r>
            </a:p>
          </p:txBody>
        </p:sp>
        <p:cxnSp>
          <p:nvCxnSpPr>
            <p:cNvPr id="14" name="Straight Connector 13"/>
            <p:cNvCxnSpPr>
              <a:stCxn id="10" idx="3"/>
            </p:cNvCxnSpPr>
            <p:nvPr/>
          </p:nvCxnSpPr>
          <p:spPr>
            <a:xfrm flipH="1">
              <a:off x="2971800" y="2969885"/>
              <a:ext cx="4498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5"/>
              <a:endCxn id="12" idx="0"/>
            </p:cNvCxnSpPr>
            <p:nvPr/>
          </p:nvCxnSpPr>
          <p:spPr>
            <a:xfrm>
              <a:off x="4122130" y="2969885"/>
              <a:ext cx="6403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1" idx="3"/>
              <a:endCxn id="13" idx="0"/>
            </p:cNvCxnSpPr>
            <p:nvPr/>
          </p:nvCxnSpPr>
          <p:spPr>
            <a:xfrm flipH="1">
              <a:off x="2019300" y="3731885"/>
              <a:ext cx="411770" cy="30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Tree Terminology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7141" y="1706206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7950" y="2468206"/>
            <a:ext cx="92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3153" y="323020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2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083400" y="3082576"/>
            <a:ext cx="5105400" cy="383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83400" y="2314848"/>
            <a:ext cx="5105400" cy="383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282871" y="1990361"/>
            <a:ext cx="1752600" cy="1387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height of this tree is 2</a:t>
            </a:r>
          </a:p>
        </p:txBody>
      </p:sp>
      <p:cxnSp>
        <p:nvCxnSpPr>
          <p:cNvPr id="18" name="Elbow Connector 17"/>
          <p:cNvCxnSpPr>
            <a:stCxn id="17" idx="1"/>
          </p:cNvCxnSpPr>
          <p:nvPr/>
        </p:nvCxnSpPr>
        <p:spPr>
          <a:xfrm rot="10800000">
            <a:off x="5667287" y="1990362"/>
            <a:ext cx="1615585" cy="693907"/>
          </a:xfrm>
          <a:prstGeom prst="bentConnector3">
            <a:avLst>
              <a:gd name="adj1" fmla="val 376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4055257" y="2684268"/>
            <a:ext cx="2667000" cy="960607"/>
          </a:xfrm>
          <a:prstGeom prst="bentConnector3">
            <a:avLst>
              <a:gd name="adj1" fmla="val 20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Full Binary Tree</a:t>
            </a:r>
          </a:p>
        </p:txBody>
      </p:sp>
      <p:sp>
        <p:nvSpPr>
          <p:cNvPr id="4" name="Oval 3"/>
          <p:cNvSpPr/>
          <p:nvPr/>
        </p:nvSpPr>
        <p:spPr>
          <a:xfrm>
            <a:off x="2204464" y="1211899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1213864" y="1747574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26146" y="2423138"/>
            <a:ext cx="1346200" cy="370764"/>
            <a:chOff x="5257800" y="2780732"/>
            <a:chExt cx="1346200" cy="370764"/>
          </a:xfrm>
        </p:grpSpPr>
        <p:sp>
          <p:nvSpPr>
            <p:cNvPr id="11" name="Oval 10"/>
            <p:cNvSpPr/>
            <p:nvPr/>
          </p:nvSpPr>
          <p:spPr>
            <a:xfrm>
              <a:off x="6233236" y="2780732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2780732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29028" y="3147606"/>
            <a:ext cx="1315871" cy="370764"/>
            <a:chOff x="6293893" y="2105168"/>
            <a:chExt cx="1315871" cy="370764"/>
          </a:xfrm>
        </p:grpSpPr>
        <p:sp>
          <p:nvSpPr>
            <p:cNvPr id="14" name="Oval 13"/>
            <p:cNvSpPr/>
            <p:nvPr/>
          </p:nvSpPr>
          <p:spPr>
            <a:xfrm>
              <a:off x="7239000" y="2105168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293893" y="2105168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01583" y="3862976"/>
            <a:ext cx="1315871" cy="370764"/>
            <a:chOff x="6293893" y="2105168"/>
            <a:chExt cx="1315871" cy="370764"/>
          </a:xfrm>
        </p:grpSpPr>
        <p:sp>
          <p:nvSpPr>
            <p:cNvPr id="18" name="Oval 17"/>
            <p:cNvSpPr/>
            <p:nvPr/>
          </p:nvSpPr>
          <p:spPr>
            <a:xfrm>
              <a:off x="7239000" y="2105168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6293893" y="2105168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cxnSp>
        <p:nvCxnSpPr>
          <p:cNvPr id="20" name="Straight Connector 19"/>
          <p:cNvCxnSpPr>
            <a:stCxn id="4" idx="3"/>
            <a:endCxn id="6" idx="7"/>
          </p:cNvCxnSpPr>
          <p:nvPr/>
        </p:nvCxnSpPr>
        <p:spPr>
          <a:xfrm flipH="1">
            <a:off x="1530331" y="1528366"/>
            <a:ext cx="728430" cy="27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5"/>
          </p:cNvCxnSpPr>
          <p:nvPr/>
        </p:nvCxnSpPr>
        <p:spPr>
          <a:xfrm>
            <a:off x="2520931" y="1528366"/>
            <a:ext cx="708992" cy="27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12" idx="0"/>
          </p:cNvCxnSpPr>
          <p:nvPr/>
        </p:nvCxnSpPr>
        <p:spPr>
          <a:xfrm flipH="1">
            <a:off x="911528" y="2064041"/>
            <a:ext cx="356633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5"/>
            <a:endCxn id="11" idx="0"/>
          </p:cNvCxnSpPr>
          <p:nvPr/>
        </p:nvCxnSpPr>
        <p:spPr>
          <a:xfrm>
            <a:off x="1530331" y="2064041"/>
            <a:ext cx="356633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3"/>
            <a:endCxn id="15" idx="0"/>
          </p:cNvCxnSpPr>
          <p:nvPr/>
        </p:nvCxnSpPr>
        <p:spPr>
          <a:xfrm flipH="1">
            <a:off x="1414410" y="2739605"/>
            <a:ext cx="341469" cy="40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5"/>
            <a:endCxn id="14" idx="0"/>
          </p:cNvCxnSpPr>
          <p:nvPr/>
        </p:nvCxnSpPr>
        <p:spPr>
          <a:xfrm>
            <a:off x="2018049" y="2739605"/>
            <a:ext cx="341468" cy="40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3"/>
            <a:endCxn id="19" idx="0"/>
          </p:cNvCxnSpPr>
          <p:nvPr/>
        </p:nvCxnSpPr>
        <p:spPr>
          <a:xfrm flipH="1">
            <a:off x="1886965" y="3464073"/>
            <a:ext cx="341467" cy="39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5"/>
            <a:endCxn id="18" idx="0"/>
          </p:cNvCxnSpPr>
          <p:nvPr/>
        </p:nvCxnSpPr>
        <p:spPr>
          <a:xfrm>
            <a:off x="2490602" y="3464073"/>
            <a:ext cx="341470" cy="39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042664" y="1785674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554946" y="2461238"/>
            <a:ext cx="1346200" cy="370764"/>
            <a:chOff x="5257800" y="2780732"/>
            <a:chExt cx="1346200" cy="370764"/>
          </a:xfrm>
        </p:grpSpPr>
        <p:sp>
          <p:nvSpPr>
            <p:cNvPr id="35" name="Oval 34"/>
            <p:cNvSpPr/>
            <p:nvPr/>
          </p:nvSpPr>
          <p:spPr>
            <a:xfrm>
              <a:off x="6233236" y="2780732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257800" y="2780732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cxnSp>
        <p:nvCxnSpPr>
          <p:cNvPr id="37" name="Straight Connector 36"/>
          <p:cNvCxnSpPr>
            <a:stCxn id="37" idx="3"/>
          </p:cNvCxnSpPr>
          <p:nvPr/>
        </p:nvCxnSpPr>
        <p:spPr>
          <a:xfrm flipH="1">
            <a:off x="2740328" y="2102141"/>
            <a:ext cx="356633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7" idx="5"/>
          </p:cNvCxnSpPr>
          <p:nvPr/>
        </p:nvCxnSpPr>
        <p:spPr>
          <a:xfrm>
            <a:off x="3359131" y="2102141"/>
            <a:ext cx="356633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25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Perfect Binary Tree</a:t>
            </a:r>
          </a:p>
        </p:txBody>
      </p:sp>
      <p:sp>
        <p:nvSpPr>
          <p:cNvPr id="4" name="Oval 3"/>
          <p:cNvSpPr/>
          <p:nvPr/>
        </p:nvSpPr>
        <p:spPr>
          <a:xfrm>
            <a:off x="1970200" y="1828916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979600" y="2364591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412426" y="3040155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1882" y="3040155"/>
            <a:ext cx="1346200" cy="370764"/>
            <a:chOff x="5257800" y="2780732"/>
            <a:chExt cx="1346200" cy="370764"/>
          </a:xfrm>
        </p:grpSpPr>
        <p:sp>
          <p:nvSpPr>
            <p:cNvPr id="8" name="Oval 7"/>
            <p:cNvSpPr/>
            <p:nvPr/>
          </p:nvSpPr>
          <p:spPr>
            <a:xfrm>
              <a:off x="6233236" y="2780732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257800" y="2780732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cxnSp>
        <p:nvCxnSpPr>
          <p:cNvPr id="10" name="Straight Connector 9"/>
          <p:cNvCxnSpPr>
            <a:stCxn id="4" idx="3"/>
            <a:endCxn id="5" idx="7"/>
          </p:cNvCxnSpPr>
          <p:nvPr/>
        </p:nvCxnSpPr>
        <p:spPr>
          <a:xfrm flipH="1">
            <a:off x="1296067" y="2145383"/>
            <a:ext cx="728430" cy="27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15" idx="1"/>
          </p:cNvCxnSpPr>
          <p:nvPr/>
        </p:nvCxnSpPr>
        <p:spPr>
          <a:xfrm>
            <a:off x="2286667" y="2145383"/>
            <a:ext cx="739198" cy="27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9" idx="0"/>
          </p:cNvCxnSpPr>
          <p:nvPr/>
        </p:nvCxnSpPr>
        <p:spPr>
          <a:xfrm flipH="1">
            <a:off x="677264" y="2681058"/>
            <a:ext cx="356633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8" idx="0"/>
          </p:cNvCxnSpPr>
          <p:nvPr/>
        </p:nvCxnSpPr>
        <p:spPr>
          <a:xfrm>
            <a:off x="1296067" y="2681058"/>
            <a:ext cx="356633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5" idx="3"/>
            <a:endCxn id="6" idx="0"/>
          </p:cNvCxnSpPr>
          <p:nvPr/>
        </p:nvCxnSpPr>
        <p:spPr>
          <a:xfrm flipH="1">
            <a:off x="2597808" y="2681058"/>
            <a:ext cx="428057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971568" y="2364591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3489553" y="3056916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7" name="Straight Connector 16"/>
          <p:cNvCxnSpPr>
            <a:endCxn id="16" idx="0"/>
          </p:cNvCxnSpPr>
          <p:nvPr/>
        </p:nvCxnSpPr>
        <p:spPr>
          <a:xfrm>
            <a:off x="3314475" y="2680039"/>
            <a:ext cx="360460" cy="37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98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Complete Binary Tree</a:t>
            </a:r>
          </a:p>
        </p:txBody>
      </p:sp>
      <p:sp>
        <p:nvSpPr>
          <p:cNvPr id="4" name="Oval 3"/>
          <p:cNvSpPr/>
          <p:nvPr/>
        </p:nvSpPr>
        <p:spPr>
          <a:xfrm>
            <a:off x="1967982" y="1826132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977382" y="2361807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410208" y="3037371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9664" y="3037371"/>
            <a:ext cx="1346200" cy="370764"/>
            <a:chOff x="5257800" y="2780732"/>
            <a:chExt cx="1346200" cy="370764"/>
          </a:xfrm>
        </p:grpSpPr>
        <p:sp>
          <p:nvSpPr>
            <p:cNvPr id="8" name="Oval 7"/>
            <p:cNvSpPr/>
            <p:nvPr/>
          </p:nvSpPr>
          <p:spPr>
            <a:xfrm>
              <a:off x="6233236" y="2780732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257800" y="2780732"/>
              <a:ext cx="370764" cy="3707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cxnSp>
        <p:nvCxnSpPr>
          <p:cNvPr id="10" name="Straight Connector 9"/>
          <p:cNvCxnSpPr>
            <a:stCxn id="4" idx="3"/>
            <a:endCxn id="5" idx="7"/>
          </p:cNvCxnSpPr>
          <p:nvPr/>
        </p:nvCxnSpPr>
        <p:spPr>
          <a:xfrm flipH="1">
            <a:off x="1293849" y="2142599"/>
            <a:ext cx="728430" cy="27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15" idx="1"/>
          </p:cNvCxnSpPr>
          <p:nvPr/>
        </p:nvCxnSpPr>
        <p:spPr>
          <a:xfrm>
            <a:off x="2284449" y="2142599"/>
            <a:ext cx="739198" cy="27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9" idx="0"/>
          </p:cNvCxnSpPr>
          <p:nvPr/>
        </p:nvCxnSpPr>
        <p:spPr>
          <a:xfrm flipH="1">
            <a:off x="675046" y="2678274"/>
            <a:ext cx="356633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8" idx="0"/>
          </p:cNvCxnSpPr>
          <p:nvPr/>
        </p:nvCxnSpPr>
        <p:spPr>
          <a:xfrm>
            <a:off x="1293849" y="2678274"/>
            <a:ext cx="356633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5" idx="3"/>
            <a:endCxn id="6" idx="0"/>
          </p:cNvCxnSpPr>
          <p:nvPr/>
        </p:nvCxnSpPr>
        <p:spPr>
          <a:xfrm flipH="1">
            <a:off x="2595590" y="2678274"/>
            <a:ext cx="428057" cy="359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969350" y="2361807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77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Reference Based Tree 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1645" y="1231746"/>
            <a:ext cx="327633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template &lt;</a:t>
            </a:r>
            <a:r>
              <a:rPr lang="en-US" dirty="0" err="1"/>
              <a:t>typename</a:t>
            </a:r>
            <a:r>
              <a:rPr lang="en-US" dirty="0"/>
              <a:t> T&gt;</a:t>
            </a:r>
          </a:p>
          <a:p>
            <a:r>
              <a:rPr lang="en-US" dirty="0"/>
              <a:t>class </a:t>
            </a:r>
            <a:r>
              <a:rPr lang="en-US" dirty="0" err="1"/>
              <a:t>binaryTree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private:	</a:t>
            </a:r>
          </a:p>
          <a:p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binaryNode</a:t>
            </a:r>
            <a:endParaRPr lang="en-US" dirty="0"/>
          </a:p>
          <a:p>
            <a:r>
              <a:rPr lang="en-US" dirty="0"/>
              <a:t>	{</a:t>
            </a:r>
          </a:p>
          <a:p>
            <a:r>
              <a:rPr lang="en-US" dirty="0"/>
              <a:t>	     T data;</a:t>
            </a:r>
          </a:p>
          <a:p>
            <a:r>
              <a:rPr lang="en-US" dirty="0"/>
              <a:t>	     </a:t>
            </a:r>
            <a:r>
              <a:rPr lang="en-US" dirty="0" err="1"/>
              <a:t>binaryNode</a:t>
            </a:r>
            <a:r>
              <a:rPr lang="en-US" dirty="0"/>
              <a:t> *left;</a:t>
            </a:r>
          </a:p>
          <a:p>
            <a:r>
              <a:rPr lang="en-US" dirty="0"/>
              <a:t>	     </a:t>
            </a:r>
            <a:r>
              <a:rPr lang="en-US" dirty="0" err="1"/>
              <a:t>binaryNode</a:t>
            </a:r>
            <a:r>
              <a:rPr lang="en-US" dirty="0"/>
              <a:t> *right;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           </a:t>
            </a:r>
            <a:r>
              <a:rPr lang="en-US" dirty="0" err="1"/>
              <a:t>binaryNode</a:t>
            </a:r>
            <a:r>
              <a:rPr lang="en-US" dirty="0"/>
              <a:t> *root;</a:t>
            </a:r>
          </a:p>
          <a:p>
            <a:r>
              <a:rPr lang="en-US" dirty="0"/>
              <a:t>	</a:t>
            </a:r>
            <a:r>
              <a:rPr lang="mr-IN" dirty="0"/>
              <a:t>…</a:t>
            </a:r>
            <a:r>
              <a:rPr lang="en-US" dirty="0"/>
              <a:t>.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600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Reference Based Tree 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1645" y="1231746"/>
            <a:ext cx="2531555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template &lt;</a:t>
            </a:r>
            <a:r>
              <a:rPr lang="en-US" sz="1050" dirty="0" err="1"/>
              <a:t>typename</a:t>
            </a:r>
            <a:r>
              <a:rPr lang="en-US" sz="1050" dirty="0"/>
              <a:t> T&gt;</a:t>
            </a:r>
          </a:p>
          <a:p>
            <a:r>
              <a:rPr lang="en-US" sz="1050" dirty="0"/>
              <a:t>class </a:t>
            </a:r>
            <a:r>
              <a:rPr lang="en-US" sz="1050" dirty="0" err="1"/>
              <a:t>binaryTree</a:t>
            </a:r>
            <a:endParaRPr lang="en-US" sz="1050" dirty="0"/>
          </a:p>
          <a:p>
            <a:r>
              <a:rPr lang="en-US" sz="1050" dirty="0"/>
              <a:t>{</a:t>
            </a:r>
          </a:p>
          <a:p>
            <a:r>
              <a:rPr lang="en-US" sz="1050" dirty="0"/>
              <a:t>	private:	</a:t>
            </a:r>
          </a:p>
          <a:p>
            <a:r>
              <a:rPr lang="en-US" sz="1050" dirty="0"/>
              <a:t>	</a:t>
            </a:r>
            <a:r>
              <a:rPr lang="en-US" sz="1050" dirty="0" err="1"/>
              <a:t>struct</a:t>
            </a:r>
            <a:r>
              <a:rPr lang="en-US" sz="1050" dirty="0"/>
              <a:t> </a:t>
            </a:r>
            <a:r>
              <a:rPr lang="en-US" sz="1050" dirty="0" err="1"/>
              <a:t>binaryNode</a:t>
            </a:r>
            <a:endParaRPr lang="en-US" sz="1050" dirty="0"/>
          </a:p>
          <a:p>
            <a:r>
              <a:rPr lang="en-US" sz="1050" dirty="0"/>
              <a:t>	{</a:t>
            </a:r>
          </a:p>
          <a:p>
            <a:r>
              <a:rPr lang="en-US" sz="1050" dirty="0"/>
              <a:t>	     T data;</a:t>
            </a:r>
          </a:p>
          <a:p>
            <a:r>
              <a:rPr lang="en-US" sz="1050" dirty="0"/>
              <a:t>	     </a:t>
            </a:r>
            <a:r>
              <a:rPr lang="en-US" sz="1050" dirty="0" err="1"/>
              <a:t>binaryNode</a:t>
            </a:r>
            <a:r>
              <a:rPr lang="en-US" sz="1050" dirty="0"/>
              <a:t> *left;</a:t>
            </a:r>
          </a:p>
          <a:p>
            <a:r>
              <a:rPr lang="en-US" sz="1050" dirty="0"/>
              <a:t>	     </a:t>
            </a:r>
            <a:r>
              <a:rPr lang="en-US" sz="1050" dirty="0" err="1"/>
              <a:t>binaryNode</a:t>
            </a:r>
            <a:r>
              <a:rPr lang="en-US" sz="1050" dirty="0"/>
              <a:t> *right;</a:t>
            </a:r>
          </a:p>
          <a:p>
            <a:r>
              <a:rPr lang="en-US" sz="1050" dirty="0"/>
              <a:t>	}</a:t>
            </a:r>
          </a:p>
          <a:p>
            <a:r>
              <a:rPr lang="en-US" sz="1050" dirty="0"/>
              <a:t>              </a:t>
            </a:r>
            <a:r>
              <a:rPr lang="en-US" sz="1050" dirty="0" err="1"/>
              <a:t>binaryNode</a:t>
            </a:r>
            <a:r>
              <a:rPr lang="en-US" sz="1050" dirty="0"/>
              <a:t> *root;</a:t>
            </a:r>
          </a:p>
          <a:p>
            <a:r>
              <a:rPr lang="en-US" sz="1050" dirty="0"/>
              <a:t>	</a:t>
            </a:r>
            <a:r>
              <a:rPr lang="mr-IN" sz="1050" dirty="0"/>
              <a:t>…</a:t>
            </a:r>
            <a:r>
              <a:rPr lang="en-US" sz="1050" dirty="0"/>
              <a:t>.</a:t>
            </a:r>
          </a:p>
          <a:p>
            <a:r>
              <a:rPr lang="en-US" sz="1050" dirty="0"/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F18DBB-7A56-2547-9190-C8599E827225}"/>
              </a:ext>
            </a:extLst>
          </p:cNvPr>
          <p:cNvSpPr/>
          <p:nvPr/>
        </p:nvSpPr>
        <p:spPr>
          <a:xfrm>
            <a:off x="1787160" y="3051617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5BF32B-B687-3A42-9CB2-E721FAB7E321}"/>
              </a:ext>
            </a:extLst>
          </p:cNvPr>
          <p:cNvSpPr/>
          <p:nvPr/>
        </p:nvSpPr>
        <p:spPr>
          <a:xfrm>
            <a:off x="796560" y="3587292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157C7E-A51B-2A4B-80F8-5A31C1D4F1F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113027" y="3368084"/>
            <a:ext cx="728430" cy="27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F6297C-2C92-E243-83F4-830C5B3241E4}"/>
              </a:ext>
            </a:extLst>
          </p:cNvPr>
          <p:cNvCxnSpPr>
            <a:stCxn id="5" idx="5"/>
            <a:endCxn id="16" idx="1"/>
          </p:cNvCxnSpPr>
          <p:nvPr/>
        </p:nvCxnSpPr>
        <p:spPr>
          <a:xfrm>
            <a:off x="2103627" y="3368084"/>
            <a:ext cx="739198" cy="273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0F00659-DC46-9845-A0C8-CE78DF1CAF54}"/>
              </a:ext>
            </a:extLst>
          </p:cNvPr>
          <p:cNvSpPr/>
          <p:nvPr/>
        </p:nvSpPr>
        <p:spPr>
          <a:xfrm>
            <a:off x="2788528" y="3587292"/>
            <a:ext cx="370764" cy="3707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22C7B9-2DA5-A945-8CDB-9A5012203CC5}"/>
              </a:ext>
            </a:extLst>
          </p:cNvPr>
          <p:cNvGrpSpPr/>
          <p:nvPr/>
        </p:nvGrpSpPr>
        <p:grpSpPr>
          <a:xfrm>
            <a:off x="3417333" y="1306210"/>
            <a:ext cx="1676400" cy="1447800"/>
            <a:chOff x="762000" y="2286000"/>
            <a:chExt cx="1676400" cy="14478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D68B2E-3EC9-8C40-81BD-A74E7335D4C7}"/>
                </a:ext>
              </a:extLst>
            </p:cNvPr>
            <p:cNvSpPr/>
            <p:nvPr/>
          </p:nvSpPr>
          <p:spPr>
            <a:xfrm>
              <a:off x="762000" y="2286000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binaryTree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AF0785-7D0F-6046-8785-C637C33742E3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root =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        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458D0-2439-3646-A21D-04E022EB27C5}"/>
              </a:ext>
            </a:extLst>
          </p:cNvPr>
          <p:cNvCxnSpPr>
            <a:cxnSpLocks/>
          </p:cNvCxnSpPr>
          <p:nvPr/>
        </p:nvCxnSpPr>
        <p:spPr>
          <a:xfrm flipV="1">
            <a:off x="4326903" y="1985562"/>
            <a:ext cx="1700618" cy="52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9537FD-E315-E942-AB42-BADBD58E4822}"/>
              </a:ext>
            </a:extLst>
          </p:cNvPr>
          <p:cNvGrpSpPr/>
          <p:nvPr/>
        </p:nvGrpSpPr>
        <p:grpSpPr>
          <a:xfrm>
            <a:off x="6056855" y="1430359"/>
            <a:ext cx="1676400" cy="1452308"/>
            <a:chOff x="762000" y="2281492"/>
            <a:chExt cx="1676400" cy="145230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8FD692B-E0F6-E548-A894-0941A552EE36}"/>
                </a:ext>
              </a:extLst>
            </p:cNvPr>
            <p:cNvSpPr/>
            <p:nvPr/>
          </p:nvSpPr>
          <p:spPr>
            <a:xfrm>
              <a:off x="762000" y="2281492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binaryNode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867A2F-8BC1-3749-8896-14D3CF3DCEBB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data = 3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         left = 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right =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043F34-C53D-4844-A3F4-DB0B371C4630}"/>
              </a:ext>
            </a:extLst>
          </p:cNvPr>
          <p:cNvGrpSpPr/>
          <p:nvPr/>
        </p:nvGrpSpPr>
        <p:grpSpPr>
          <a:xfrm>
            <a:off x="4888235" y="3302846"/>
            <a:ext cx="1676400" cy="1452308"/>
            <a:chOff x="762000" y="2281492"/>
            <a:chExt cx="1676400" cy="145230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D22046F-6C06-F44A-8FD2-CE9B55EBFAA6}"/>
                </a:ext>
              </a:extLst>
            </p:cNvPr>
            <p:cNvSpPr/>
            <p:nvPr/>
          </p:nvSpPr>
          <p:spPr>
            <a:xfrm>
              <a:off x="762000" y="2281492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binaryNode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015C3BC-E314-0D4E-9830-D7991E4C3D3A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data = 1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         left = null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right = null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A1BA5DC-C39A-9243-98F0-50F57B8B1FBC}"/>
              </a:ext>
            </a:extLst>
          </p:cNvPr>
          <p:cNvGrpSpPr/>
          <p:nvPr/>
        </p:nvGrpSpPr>
        <p:grpSpPr>
          <a:xfrm>
            <a:off x="7170789" y="3305250"/>
            <a:ext cx="1676400" cy="1452308"/>
            <a:chOff x="762000" y="2281492"/>
            <a:chExt cx="1676400" cy="145230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CB03401-4E11-3D4F-BB31-F7FFF5ECF9AE}"/>
                </a:ext>
              </a:extLst>
            </p:cNvPr>
            <p:cNvSpPr/>
            <p:nvPr/>
          </p:nvSpPr>
          <p:spPr>
            <a:xfrm>
              <a:off x="762000" y="2281492"/>
              <a:ext cx="1676400" cy="1447800"/>
            </a:xfrm>
            <a:prstGeom prst="rect">
              <a:avLst/>
            </a:prstGeom>
            <a:solidFill>
              <a:sysClr val="window" lastClr="FFFFFF"/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5C92B5">
                      <a:lumMod val="75000"/>
                    </a:srgbClr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binaryNode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C92B5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F23994-B9C0-9E42-9F44-1BBF6786B685}"/>
                </a:ext>
              </a:extLst>
            </p:cNvPr>
            <p:cNvSpPr/>
            <p:nvPr/>
          </p:nvSpPr>
          <p:spPr>
            <a:xfrm>
              <a:off x="762000" y="3200400"/>
              <a:ext cx="1676400" cy="533400"/>
            </a:xfrm>
            <a:prstGeom prst="rect">
              <a:avLst/>
            </a:prstGeom>
            <a:solidFill>
              <a:srgbClr val="5C92B5">
                <a:lumMod val="60000"/>
                <a:lumOff val="40000"/>
              </a:srgbClr>
            </a:solidFill>
            <a:ln w="10000" cap="flat" cmpd="sng" algn="ctr">
              <a:solidFill>
                <a:srgbClr val="53548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data = 5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Tw Cen MT"/>
                </a:rPr>
                <a:t>          left = null 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right = null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          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F21560-EBFB-4441-8562-BBDD5C0A0407}"/>
              </a:ext>
            </a:extLst>
          </p:cNvPr>
          <p:cNvCxnSpPr>
            <a:cxnSpLocks/>
          </p:cNvCxnSpPr>
          <p:nvPr/>
        </p:nvCxnSpPr>
        <p:spPr>
          <a:xfrm flipH="1">
            <a:off x="6123033" y="2615967"/>
            <a:ext cx="772022" cy="1181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D4B62B-C213-034F-B360-DC5AE084EACB}"/>
              </a:ext>
            </a:extLst>
          </p:cNvPr>
          <p:cNvCxnSpPr>
            <a:cxnSpLocks/>
          </p:cNvCxnSpPr>
          <p:nvPr/>
        </p:nvCxnSpPr>
        <p:spPr>
          <a:xfrm>
            <a:off x="7047455" y="2768367"/>
            <a:ext cx="1082398" cy="110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4829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YERLOGOHEIGHT" val="140"/>
  <p:tag name="PLAYERLOGOWIDTH" val="233"/>
  <p:tag name="LMS_PUBLISH" val="No"/>
  <p:tag name="ARTICULATE_TEMPLATE" val="eLearning"/>
  <p:tag name="ARTICULATE_TEMPLATE_GUID" val="a1fdf926-7bdf-43cc-8381-83bd9cb77f11"/>
  <p:tag name="ARTICULATE_LOGO" val="(None selected)"/>
  <p:tag name="ARTICULATE_PRESENTER" val="(None selected)"/>
  <p:tag name="ARTICULATE_PRESENTER_GUID" val="9869030842"/>
  <p:tag name="PRESENTER_PREVIEW_MODE_REFRESH" val="0"/>
  <p:tag name="PRESENTER_PREVIEW_MODE" val="0"/>
  <p:tag name="ARTICULATE_PROJECT_CHECK" val="0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459592-\\vmware-host\shared folders\mediainnovationteam on my mac\_courses\ined\inedpilot\usf_branded_templates\usf-biology\presentation_layouts\biology_template.potx"/>
  <p:tag name="ARTICULATE_PRESENTER_VERSION" val="7"/>
  <p:tag name="ARTICULATE_USED_PAGE_ORIENTATION" val="1"/>
  <p:tag name="ARTICULATE_USED_PAGE_SIZE" val="1"/>
  <p:tag name="ARTICULATE_SLIDE_COUNT" val="6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OP3530_template">
  <a:themeElements>
    <a:clrScheme name="Custom 26">
      <a:dk1>
        <a:srgbClr val="000124"/>
      </a:dk1>
      <a:lt1>
        <a:srgbClr val="FFFFFF"/>
      </a:lt1>
      <a:dk2>
        <a:srgbClr val="3C69B3"/>
      </a:dk2>
      <a:lt2>
        <a:srgbClr val="FFFFFF"/>
      </a:lt2>
      <a:accent1>
        <a:srgbClr val="342F88"/>
      </a:accent1>
      <a:accent2>
        <a:srgbClr val="656DB1"/>
      </a:accent2>
      <a:accent3>
        <a:srgbClr val="2F6D80"/>
      </a:accent3>
      <a:accent4>
        <a:srgbClr val="79CDFE"/>
      </a:accent4>
      <a:accent5>
        <a:srgbClr val="8EB52C"/>
      </a:accent5>
      <a:accent6>
        <a:srgbClr val="830326"/>
      </a:accent6>
      <a:hlink>
        <a:srgbClr val="CC1717"/>
      </a:hlink>
      <a:folHlink>
        <a:srgbClr val="002B5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p3530 ppt" id="{6453366F-52C0-6C40-A0C3-B3ABC681DB18}" vid="{B69C2FE1-8895-FE48-8FBB-9F265B55D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COP3530_template.potx</Template>
  <TotalTime>9100</TotalTime>
  <Words>1170</Words>
  <Application>Microsoft Macintosh PowerPoint</Application>
  <PresentationFormat>On-screen Show (16:9)</PresentationFormat>
  <Paragraphs>283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Open Sans</vt:lpstr>
      <vt:lpstr>Arial</vt:lpstr>
      <vt:lpstr>Calibri</vt:lpstr>
      <vt:lpstr>Century Gothic</vt:lpstr>
      <vt:lpstr>Tw Cen MT</vt:lpstr>
      <vt:lpstr>Wingdings</vt:lpstr>
      <vt:lpstr>COP3530_template</vt:lpstr>
      <vt:lpstr>1</vt:lpstr>
      <vt:lpstr>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</vt:lpstr>
      <vt:lpstr>2</vt:lpstr>
      <vt:lpstr>PowerPoint Presentation</vt:lpstr>
      <vt:lpstr>20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Dow,Rebecca</dc:creator>
  <cp:lastModifiedBy>Charles  Qin</cp:lastModifiedBy>
  <cp:revision>136</cp:revision>
  <dcterms:created xsi:type="dcterms:W3CDTF">2017-11-13T16:48:10Z</dcterms:created>
  <dcterms:modified xsi:type="dcterms:W3CDTF">2020-02-07T15:12:14Z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e-learning_blank_template</vt:lpwstr>
  </property>
  <property fmtid="{D5CDD505-2E9C-101B-9397-08002B2CF9AE}" pid="4" name="ArticulateProjectVersion">
    <vt:lpwstr>7</vt:lpwstr>
  </property>
  <property fmtid="{D5CDD505-2E9C-101B-9397-08002B2CF9AE}" pid="5" name="ArticulateGUID">
    <vt:lpwstr>B7D8FA9A-88B8-4F5A-9A5D-7E4C1614F0B8</vt:lpwstr>
  </property>
  <property fmtid="{D5CDD505-2E9C-101B-9397-08002B2CF9AE}" pid="6" name="ArticulateProjectFull">
    <vt:lpwstr>\\vmware-host\Shared Folders\mediainnovationteam On My Mac\_courses\InEd\InEdPilot\usf_branded_templates\USF-Biology\presentation_layouts\biology_template.ppta</vt:lpwstr>
  </property>
</Properties>
</file>