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2" r:id="rId3"/>
    <p:sldId id="296" r:id="rId4"/>
    <p:sldId id="297" r:id="rId5"/>
    <p:sldId id="299" r:id="rId6"/>
    <p:sldId id="300" r:id="rId7"/>
    <p:sldId id="301" r:id="rId8"/>
    <p:sldId id="308" r:id="rId9"/>
    <p:sldId id="309" r:id="rId10"/>
    <p:sldId id="304" r:id="rId11"/>
    <p:sldId id="307" r:id="rId12"/>
    <p:sldId id="295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88386" autoAdjust="0"/>
  </p:normalViewPr>
  <p:slideViewPr>
    <p:cSldViewPr snapToGrid="0">
      <p:cViewPr varScale="1">
        <p:scale>
          <a:sx n="130" d="100"/>
          <a:sy n="130" d="100"/>
        </p:scale>
        <p:origin x="184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D6E05-4022-4591-8C3F-001FCD64714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CF12C-5730-46F5-B759-2109D7FF1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F12C-5730-46F5-B759-2109D7FF1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2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F12C-5730-46F5-B759-2109D7FF1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4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Production Notes: on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queue is a complementary data structure to a stack.  While a stack is last in first out, a queue is first in first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F12C-5730-46F5-B759-2109D7FF1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Production Notes: on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queue can be visualized as a line of customers waiting in line for service.  The next customer to be served is the one who has been waiting in line longest.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F12C-5730-46F5-B759-2109D7FF1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Production Notes: off screen, clicking through animations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Are these animations alright? Is the timing set to give you sufficient time to talk?  Cute, I love it.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Cheryl Notes: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Queue operations are insertions, which can be called push, offer, 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enqueue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And deletion, which can be called pop, poll, 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dequeue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F12C-5730-46F5-B759-2109D7FF1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Production Notes: on screen, using pointer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Cheryl Notes: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Operating systems use queues to keep track of tasks waiting for a resource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F12C-5730-46F5-B759-2109D7FF1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Might students not be able to identify the image? Perhaps add an image of the viewer device?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Production Notes: on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Cheryl Notes: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First let’s look at an array based queue.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There are indices to front and back.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Insertion increments the back and deletion increments the front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What’s the problem?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problem is the queue will move to the back of the array as deletions occur, wasting space in the front.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F12C-5730-46F5-B759-2109D7FF1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1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Production Notes: on screen, using pointer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Cheryl Notes: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Fix this by making a circular queue that wraps around to the beginning of the array. 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rear index is incremented on additions, but is kept empty to distinguish the front from the back when the array is full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F12C-5730-46F5-B759-2109D7FF1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56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Production Notes: off screen, using pointer or drawing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Cheryl Notes: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 can also use a linked list to implement a queue.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ListQueue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 as a reference to the front of the list and the rear of the list, and the value of the size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F12C-5730-46F5-B759-2109D7FF1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Production Notes: on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Cheryl Notes: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Queue operations are all O(1) or constant time, making queues a great data structure if the application is first in first out.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And that ends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presentation.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F12C-5730-46F5-B759-2109D7FF1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1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618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17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4" y="1773885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6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8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2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3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8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3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3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5" y="1758463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547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9" y="4211516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8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23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6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9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8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77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3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6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7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7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8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0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274573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740640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3" y="4079833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12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10" y="1967595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12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9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5" y="1250365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5" y="3816747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10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80" y="4021629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10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700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C69B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6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6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/>
          </p:nvPr>
        </p:nvGraphicFramePr>
        <p:xfrm>
          <a:off x="582933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4" y="1463412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5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6" y="1350967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6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8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9" y="572948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674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17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3653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15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D7B0-B47E-4747-9014-AC5A03442D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011-8E91-4887-809C-F00367DB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1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D7B0-B47E-4747-9014-AC5A03442D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011-8E91-4887-809C-F00367DB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3" y="1434905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8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0959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8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21334" y="1097280"/>
            <a:ext cx="6287086" cy="38862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6"/>
          </p:nvPr>
        </p:nvSpPr>
        <p:spPr>
          <a:xfrm>
            <a:off x="273734" y="1249680"/>
            <a:ext cx="6287086" cy="38862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7"/>
          </p:nvPr>
        </p:nvSpPr>
        <p:spPr>
          <a:xfrm>
            <a:off x="426134" y="1402080"/>
            <a:ext cx="6287086" cy="38862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8"/>
          </p:nvPr>
        </p:nvSpPr>
        <p:spPr>
          <a:xfrm>
            <a:off x="578534" y="1554480"/>
            <a:ext cx="6287086" cy="38862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9"/>
          </p:nvPr>
        </p:nvSpPr>
        <p:spPr>
          <a:xfrm>
            <a:off x="730934" y="1706880"/>
            <a:ext cx="6287086" cy="38862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20"/>
          </p:nvPr>
        </p:nvSpPr>
        <p:spPr>
          <a:xfrm>
            <a:off x="883334" y="1859280"/>
            <a:ext cx="6287086" cy="38862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>
          <a:xfrm>
            <a:off x="1035734" y="2011680"/>
            <a:ext cx="6287086" cy="38862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71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8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288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0" y="2308638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10" y="365761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872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7" y="365761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5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596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8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8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8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089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8" y="1344382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783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1" y="1344382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8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93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4"/>
    </p:custDataLst>
    <p:extLst>
      <p:ext uri="{BB962C8B-B14F-4D97-AF65-F5344CB8AC3E}">
        <p14:creationId xmlns:p14="http://schemas.microsoft.com/office/powerpoint/2010/main" val="344125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8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ctr" defTabSz="685783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783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08" indent="-214308" algn="l" defTabSz="685783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783" indent="0" algn="l" defTabSz="685783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95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108" userDrawn="1">
          <p15:clr>
            <a:srgbClr val="F26B43"/>
          </p15:clr>
        </p15:guide>
        <p15:guide id="4" pos="4212" userDrawn="1">
          <p15:clr>
            <a:srgbClr val="F26B43"/>
          </p15:clr>
        </p15:guide>
        <p15:guide id="5" orient="horz" pos="243" userDrawn="1">
          <p15:clr>
            <a:srgbClr val="F26B43"/>
          </p15:clr>
        </p15:guide>
        <p15:guide id="6" orient="horz" pos="405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orient="horz" pos="1215" userDrawn="1">
          <p15:clr>
            <a:srgbClr val="F26B43"/>
          </p15:clr>
        </p15:guide>
        <p15:guide id="9" orient="horz" pos="162" userDrawn="1">
          <p15:clr>
            <a:srgbClr val="F26B43"/>
          </p15:clr>
        </p15:guide>
        <p15:guide id="10" orient="horz" pos="297" userDrawn="1">
          <p15:clr>
            <a:srgbClr val="F26B43"/>
          </p15:clr>
        </p15:guide>
        <p15:guide id="11" orient="horz" pos="3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Queues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468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Using a Linked List to Implement a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21334" y="1033362"/>
            <a:ext cx="8841170" cy="133645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We need a reference to the last list node so that insertions can be performed quickly.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The number of elements in the queue is changed by methods insert and remove.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5" name="Picture 2" descr="C:\Documents and Settings\Administrator\My Documents\Koffman\PPTs\JPEGS\JWCL233_Koffman JPG files\ch04\w0084-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334" y="2810134"/>
            <a:ext cx="8841170" cy="2158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838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Computational Complexity of Queue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21334" y="1033361"/>
            <a:ext cx="5943600" cy="3194879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Queue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	Insert/Delete are O(1)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This is why stacks and queues are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great data structures if LIFO/FIFO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operations are appropriate </a:t>
            </a:r>
          </a:p>
        </p:txBody>
      </p:sp>
    </p:spTree>
    <p:extLst>
      <p:ext uri="{BB962C8B-B14F-4D97-AF65-F5344CB8AC3E}">
        <p14:creationId xmlns:p14="http://schemas.microsoft.com/office/powerpoint/2010/main" val="180054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891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21334" y="1033362"/>
            <a:ext cx="5943600" cy="27432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The queue, like the stack, is a widely used data structure.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 queue differs from a stack in one important way: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accent5"/>
                </a:solidFill>
                <a:latin typeface="Tw Cen MT" panose="020B0602020104020603" pitchFamily="34" charset="0"/>
              </a:rPr>
              <a:t>	</a:t>
            </a:r>
            <a:r>
              <a:rPr lang="en-US" sz="2400" dirty="0">
                <a:solidFill>
                  <a:schemeClr val="accent3"/>
                </a:solidFill>
                <a:latin typeface="Tw Cen MT" panose="020B0602020104020603" pitchFamily="34" charset="0"/>
              </a:rPr>
              <a:t>A stack is LIFO	</a:t>
            </a:r>
            <a:r>
              <a:rPr lang="en-US" sz="2400" i="1" dirty="0">
                <a:solidFill>
                  <a:schemeClr val="accent3"/>
                </a:solidFill>
                <a:latin typeface="Tw Cen MT" panose="020B0602020104020603" pitchFamily="34" charset="0"/>
              </a:rPr>
              <a:t>Last-In, First-Out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	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A queue is FIFO	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First-In, First-Out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Queue Abstract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21334" y="1033361"/>
            <a:ext cx="5943600" cy="1631461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 queue can be visualized as a line of customers waiting for service. The next customer to be served is the one who has waited the longest. New customers go to the end of the line.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5" name="Picture 4" title="people waiting in lin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21"/>
          <a:stretch/>
        </p:blipFill>
        <p:spPr>
          <a:xfrm>
            <a:off x="121334" y="2919551"/>
            <a:ext cx="3658475" cy="18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391194" y="2733188"/>
            <a:ext cx="3172691" cy="97971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8966" y="1851445"/>
            <a:ext cx="299923" cy="274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25994" y="1624450"/>
            <a:ext cx="299923" cy="274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Queue Abstract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21334" y="1033362"/>
            <a:ext cx="5943600" cy="444308"/>
          </a:xfrm>
          <a:solidFill>
            <a:schemeClr val="accent4"/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Methods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5"/>
          </p:nvPr>
        </p:nvSpPr>
        <p:spPr>
          <a:xfrm>
            <a:off x="121335" y="1851445"/>
            <a:ext cx="2103120" cy="27432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Tw Cen MT" panose="020B0602020104020603" pitchFamily="34" charset="0"/>
              </a:rPr>
              <a:t>Insert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  Or </a:t>
            </a:r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enqueue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  or push, or offer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     (sheesh)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Adds to the back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of the queue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3961814" y="1851445"/>
            <a:ext cx="2103120" cy="27432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Tw Cen MT" panose="020B0602020104020603" pitchFamily="34" charset="0"/>
              </a:rPr>
              <a:t>Delete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 Or </a:t>
            </a:r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dequeue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, or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 pop, or poll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Removes from the front of the queue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6010" y="1851445"/>
            <a:ext cx="299923" cy="274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7488" y="1851445"/>
            <a:ext cx="299923" cy="2743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9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Print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21334" y="1033362"/>
            <a:ext cx="5943600" cy="2254124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Operating systems use queues to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	keep track of tasks waiting for a scarce resource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	ensure that the tasks are carried out in the order 	they were generated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Since printing is much slower than the process of selecting pages to print, a print queue is used.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5" name="Picture 4" descr="C:\Documents and Settings\Administrator\My Documents\Koffman\PPTs\JPEGS\JWCL233_Koffman JPG files\ch04\w0079-nn.jpg" title="screenshot of a print que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334" y="3411470"/>
            <a:ext cx="5943600" cy="1615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126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Implementing a Queue Using a Circular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21334" y="1033361"/>
            <a:ext cx="5943600" cy="3194879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Array based queue could have a problem…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	Index to front and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	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	Deletion increments front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What’s the problem?</a:t>
            </a:r>
            <a:endParaRPr lang="en-US" dirty="0">
              <a:latin typeface="Tw Cen MT" panose="020B0602020104020603" pitchFamily="34" charset="0"/>
            </a:endParaRPr>
          </a:p>
        </p:txBody>
      </p:sp>
      <p:grpSp>
        <p:nvGrpSpPr>
          <p:cNvPr id="8" name="Group 128"/>
          <p:cNvGrpSpPr>
            <a:grpSpLocks/>
          </p:cNvGrpSpPr>
          <p:nvPr/>
        </p:nvGrpSpPr>
        <p:grpSpPr bwMode="auto">
          <a:xfrm>
            <a:off x="169566" y="4170472"/>
            <a:ext cx="5638800" cy="754062"/>
            <a:chOff x="960" y="2597"/>
            <a:chExt cx="3552" cy="475"/>
          </a:xfrm>
        </p:grpSpPr>
        <p:sp>
          <p:nvSpPr>
            <p:cNvPr id="35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36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7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8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9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86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Array-based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21334" y="1033361"/>
            <a:ext cx="5943600" cy="153869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Use an array of size </a:t>
            </a:r>
            <a:r>
              <a:rPr lang="en-US" b="1" i="1" dirty="0">
                <a:solidFill>
                  <a:schemeClr val="tx1"/>
                </a:solidFill>
                <a:latin typeface="Tw Cen MT" panose="020B0602020104020603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in a circular fashion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Two variables keep track of the front and rear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     f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 	index of the front element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     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	index immediately past the rear element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Array location </a:t>
            </a:r>
            <a:r>
              <a:rPr lang="en-US" b="1" i="1" dirty="0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 is kept empty</a:t>
            </a:r>
            <a:endParaRPr lang="en-US" dirty="0">
              <a:latin typeface="Tw Cen MT" panose="020B0602020104020603" pitchFamily="34" charset="0"/>
            </a:endParaRPr>
          </a:p>
        </p:txBody>
      </p:sp>
      <p:grpSp>
        <p:nvGrpSpPr>
          <p:cNvPr id="5" name="Group 4" title="normal configuration and wrapped-around configuration"/>
          <p:cNvGrpSpPr/>
          <p:nvPr/>
        </p:nvGrpSpPr>
        <p:grpSpPr>
          <a:xfrm>
            <a:off x="121334" y="2572058"/>
            <a:ext cx="5638800" cy="2659062"/>
            <a:chOff x="121334" y="2572058"/>
            <a:chExt cx="5638800" cy="2659062"/>
          </a:xfrm>
        </p:grpSpPr>
        <p:grpSp>
          <p:nvGrpSpPr>
            <p:cNvPr id="57" name="Group 128"/>
            <p:cNvGrpSpPr>
              <a:grpSpLocks/>
            </p:cNvGrpSpPr>
            <p:nvPr/>
          </p:nvGrpSpPr>
          <p:grpSpPr bwMode="auto">
            <a:xfrm>
              <a:off x="121334" y="3029258"/>
              <a:ext cx="5638800" cy="754062"/>
              <a:chOff x="960" y="2597"/>
              <a:chExt cx="3552" cy="475"/>
            </a:xfrm>
          </p:grpSpPr>
          <p:sp>
            <p:nvSpPr>
              <p:cNvPr id="58" name="Rectangle 58"/>
              <p:cNvSpPr>
                <a:spLocks noChangeArrowheads="1"/>
              </p:cNvSpPr>
              <p:nvPr/>
            </p:nvSpPr>
            <p:spPr bwMode="auto">
              <a:xfrm>
                <a:off x="960" y="2597"/>
                <a:ext cx="18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charset="0"/>
                  </a:rPr>
                  <a:t>Q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1296" y="284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charset="0"/>
                  </a:rPr>
                  <a:t>0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1488" y="284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Times New Roman" charset="0"/>
                  </a:rPr>
                  <a:t>1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Rectangle 61"/>
              <p:cNvSpPr>
                <a:spLocks noChangeArrowheads="1"/>
              </p:cNvSpPr>
              <p:nvPr/>
            </p:nvSpPr>
            <p:spPr bwMode="auto">
              <a:xfrm>
                <a:off x="1680" y="284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charset="0"/>
                  </a:rPr>
                  <a:t>2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Rectangle 65"/>
              <p:cNvSpPr>
                <a:spLocks noChangeArrowheads="1"/>
              </p:cNvSpPr>
              <p:nvPr/>
            </p:nvSpPr>
            <p:spPr bwMode="auto">
              <a:xfrm>
                <a:off x="3936" y="2842"/>
                <a:ext cx="1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charset="0"/>
                  </a:rPr>
                  <a:t>r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Rectangle 80"/>
              <p:cNvSpPr>
                <a:spLocks noChangeArrowheads="1"/>
              </p:cNvSpPr>
              <p:nvPr/>
            </p:nvSpPr>
            <p:spPr bwMode="auto">
              <a:xfrm>
                <a:off x="2016" y="2842"/>
                <a:ext cx="1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charset="0"/>
                  </a:rPr>
                  <a:t>f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Rectangle 82"/>
              <p:cNvSpPr>
                <a:spLocks noChangeArrowheads="1"/>
              </p:cNvSpPr>
              <p:nvPr/>
            </p:nvSpPr>
            <p:spPr bwMode="auto">
              <a:xfrm>
                <a:off x="1248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83"/>
              <p:cNvSpPr>
                <a:spLocks noChangeArrowheads="1"/>
              </p:cNvSpPr>
              <p:nvPr/>
            </p:nvSpPr>
            <p:spPr bwMode="auto">
              <a:xfrm>
                <a:off x="1440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84"/>
              <p:cNvSpPr>
                <a:spLocks noChangeArrowheads="1"/>
              </p:cNvSpPr>
              <p:nvPr/>
            </p:nvSpPr>
            <p:spPr bwMode="auto">
              <a:xfrm>
                <a:off x="1632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85"/>
              <p:cNvSpPr>
                <a:spLocks noChangeArrowheads="1"/>
              </p:cNvSpPr>
              <p:nvPr/>
            </p:nvSpPr>
            <p:spPr bwMode="auto">
              <a:xfrm>
                <a:off x="1824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86"/>
              <p:cNvSpPr>
                <a:spLocks noChangeArrowheads="1"/>
              </p:cNvSpPr>
              <p:nvPr/>
            </p:nvSpPr>
            <p:spPr bwMode="auto">
              <a:xfrm>
                <a:off x="2016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87"/>
              <p:cNvSpPr>
                <a:spLocks noChangeArrowheads="1"/>
              </p:cNvSpPr>
              <p:nvPr/>
            </p:nvSpPr>
            <p:spPr bwMode="auto">
              <a:xfrm>
                <a:off x="2208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88"/>
              <p:cNvSpPr>
                <a:spLocks noChangeArrowheads="1"/>
              </p:cNvSpPr>
              <p:nvPr/>
            </p:nvSpPr>
            <p:spPr bwMode="auto">
              <a:xfrm>
                <a:off x="2400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89"/>
              <p:cNvSpPr>
                <a:spLocks noChangeArrowheads="1"/>
              </p:cNvSpPr>
              <p:nvPr/>
            </p:nvSpPr>
            <p:spPr bwMode="auto">
              <a:xfrm>
                <a:off x="2592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90"/>
              <p:cNvSpPr>
                <a:spLocks noChangeArrowheads="1"/>
              </p:cNvSpPr>
              <p:nvPr/>
            </p:nvSpPr>
            <p:spPr bwMode="auto">
              <a:xfrm>
                <a:off x="2784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91"/>
              <p:cNvSpPr>
                <a:spLocks noChangeArrowheads="1"/>
              </p:cNvSpPr>
              <p:nvPr/>
            </p:nvSpPr>
            <p:spPr bwMode="auto">
              <a:xfrm>
                <a:off x="2976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92"/>
              <p:cNvSpPr>
                <a:spLocks noChangeArrowheads="1"/>
              </p:cNvSpPr>
              <p:nvPr/>
            </p:nvSpPr>
            <p:spPr bwMode="auto">
              <a:xfrm>
                <a:off x="3168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93"/>
              <p:cNvSpPr>
                <a:spLocks noChangeArrowheads="1"/>
              </p:cNvSpPr>
              <p:nvPr/>
            </p:nvSpPr>
            <p:spPr bwMode="auto">
              <a:xfrm>
                <a:off x="3360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94"/>
              <p:cNvSpPr>
                <a:spLocks noChangeArrowheads="1"/>
              </p:cNvSpPr>
              <p:nvPr/>
            </p:nvSpPr>
            <p:spPr bwMode="auto">
              <a:xfrm>
                <a:off x="3552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95"/>
              <p:cNvSpPr>
                <a:spLocks noChangeArrowheads="1"/>
              </p:cNvSpPr>
              <p:nvPr/>
            </p:nvSpPr>
            <p:spPr bwMode="auto">
              <a:xfrm>
                <a:off x="3744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96"/>
              <p:cNvSpPr>
                <a:spLocks noChangeArrowheads="1"/>
              </p:cNvSpPr>
              <p:nvPr/>
            </p:nvSpPr>
            <p:spPr bwMode="auto">
              <a:xfrm>
                <a:off x="3936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97"/>
              <p:cNvSpPr>
                <a:spLocks noChangeArrowheads="1"/>
              </p:cNvSpPr>
              <p:nvPr/>
            </p:nvSpPr>
            <p:spPr bwMode="auto">
              <a:xfrm>
                <a:off x="4128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98"/>
              <p:cNvSpPr>
                <a:spLocks noChangeArrowheads="1"/>
              </p:cNvSpPr>
              <p:nvPr/>
            </p:nvSpPr>
            <p:spPr bwMode="auto">
              <a:xfrm>
                <a:off x="4320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" name="Text Box 99"/>
            <p:cNvSpPr txBox="1">
              <a:spLocks noChangeArrowheads="1"/>
            </p:cNvSpPr>
            <p:nvPr/>
          </p:nvSpPr>
          <p:spPr bwMode="auto">
            <a:xfrm>
              <a:off x="1458009" y="2572058"/>
              <a:ext cx="29670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normal configuration</a:t>
              </a:r>
            </a:p>
          </p:txBody>
        </p:sp>
        <p:grpSp>
          <p:nvGrpSpPr>
            <p:cNvPr id="82" name="Group 126"/>
            <p:cNvGrpSpPr>
              <a:grpSpLocks/>
            </p:cNvGrpSpPr>
            <p:nvPr/>
          </p:nvGrpSpPr>
          <p:grpSpPr bwMode="auto">
            <a:xfrm>
              <a:off x="121334" y="4477058"/>
              <a:ext cx="5638800" cy="754062"/>
              <a:chOff x="960" y="3360"/>
              <a:chExt cx="3552" cy="475"/>
            </a:xfrm>
          </p:grpSpPr>
          <p:sp>
            <p:nvSpPr>
              <p:cNvPr id="83" name="Rectangle 102"/>
              <p:cNvSpPr>
                <a:spLocks noChangeArrowheads="1"/>
              </p:cNvSpPr>
              <p:nvPr/>
            </p:nvSpPr>
            <p:spPr bwMode="auto">
              <a:xfrm>
                <a:off x="960" y="3360"/>
                <a:ext cx="18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charset="0"/>
                  </a:rPr>
                  <a:t>Q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" name="Rectangle 103"/>
              <p:cNvSpPr>
                <a:spLocks noChangeArrowheads="1"/>
              </p:cNvSpPr>
              <p:nvPr/>
            </p:nvSpPr>
            <p:spPr bwMode="auto">
              <a:xfrm>
                <a:off x="1296" y="360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charset="0"/>
                  </a:rPr>
                  <a:t>0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5" name="Rectangle 104"/>
              <p:cNvSpPr>
                <a:spLocks noChangeArrowheads="1"/>
              </p:cNvSpPr>
              <p:nvPr/>
            </p:nvSpPr>
            <p:spPr bwMode="auto">
              <a:xfrm>
                <a:off x="1488" y="360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charset="0"/>
                  </a:rPr>
                  <a:t>1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Rectangle 105"/>
              <p:cNvSpPr>
                <a:spLocks noChangeArrowheads="1"/>
              </p:cNvSpPr>
              <p:nvPr/>
            </p:nvSpPr>
            <p:spPr bwMode="auto">
              <a:xfrm>
                <a:off x="1680" y="360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charset="0"/>
                  </a:rPr>
                  <a:t>2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Rectangle 106"/>
              <p:cNvSpPr>
                <a:spLocks noChangeArrowheads="1"/>
              </p:cNvSpPr>
              <p:nvPr/>
            </p:nvSpPr>
            <p:spPr bwMode="auto">
              <a:xfrm>
                <a:off x="3360" y="3605"/>
                <a:ext cx="1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chemeClr val="accent2"/>
                    </a:solidFill>
                    <a:latin typeface="Times New Roman" charset="0"/>
                  </a:rPr>
                  <a:t>f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8" name="Rectangle 107"/>
              <p:cNvSpPr>
                <a:spLocks noChangeArrowheads="1"/>
              </p:cNvSpPr>
              <p:nvPr/>
            </p:nvSpPr>
            <p:spPr bwMode="auto">
              <a:xfrm>
                <a:off x="2016" y="3605"/>
                <a:ext cx="1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charset="0"/>
                  </a:rPr>
                  <a:t>r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9" name="Rectangle 108"/>
              <p:cNvSpPr>
                <a:spLocks noChangeArrowheads="1"/>
              </p:cNvSpPr>
              <p:nvPr/>
            </p:nvSpPr>
            <p:spPr bwMode="auto">
              <a:xfrm>
                <a:off x="124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109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10"/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111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114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115"/>
              <p:cNvSpPr>
                <a:spLocks noChangeArrowheads="1"/>
              </p:cNvSpPr>
              <p:nvPr/>
            </p:nvSpPr>
            <p:spPr bwMode="auto">
              <a:xfrm>
                <a:off x="2592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116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17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8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19"/>
              <p:cNvSpPr>
                <a:spLocks noChangeArrowheads="1"/>
              </p:cNvSpPr>
              <p:nvPr/>
            </p:nvSpPr>
            <p:spPr bwMode="auto">
              <a:xfrm>
                <a:off x="336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20"/>
              <p:cNvSpPr>
                <a:spLocks noChangeArrowheads="1"/>
              </p:cNvSpPr>
              <p:nvPr/>
            </p:nvSpPr>
            <p:spPr bwMode="auto">
              <a:xfrm>
                <a:off x="355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21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22"/>
              <p:cNvSpPr>
                <a:spLocks noChangeArrowheads="1"/>
              </p:cNvSpPr>
              <p:nvPr/>
            </p:nvSpPr>
            <p:spPr bwMode="auto">
              <a:xfrm>
                <a:off x="3936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23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24"/>
              <p:cNvSpPr>
                <a:spLocks noChangeArrowheads="1"/>
              </p:cNvSpPr>
              <p:nvPr/>
            </p:nvSpPr>
            <p:spPr bwMode="auto">
              <a:xfrm>
                <a:off x="432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" name="Text Box 125"/>
            <p:cNvSpPr txBox="1">
              <a:spLocks noChangeArrowheads="1"/>
            </p:cNvSpPr>
            <p:nvPr/>
          </p:nvSpPr>
          <p:spPr bwMode="auto">
            <a:xfrm>
              <a:off x="815072" y="4019858"/>
              <a:ext cx="42529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wrapped-around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58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 Based Queue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223" y="1044224"/>
            <a:ext cx="4919042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T&gt;</a:t>
            </a:r>
          </a:p>
          <a:p>
            <a:r>
              <a:rPr lang="en-US" sz="1600" dirty="0"/>
              <a:t>class Queue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private: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int</a:t>
            </a:r>
            <a:r>
              <a:rPr lang="en-US" sz="1600" dirty="0"/>
              <a:t> front;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int</a:t>
            </a:r>
            <a:r>
              <a:rPr lang="en-US" sz="1600" dirty="0"/>
              <a:t> rear;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int</a:t>
            </a:r>
            <a:r>
              <a:rPr lang="en-US" sz="1600" dirty="0"/>
              <a:t> capacity;</a:t>
            </a:r>
          </a:p>
          <a:p>
            <a:r>
              <a:rPr lang="en-US" sz="1600" dirty="0"/>
              <a:t>		T * </a:t>
            </a:r>
            <a:r>
              <a:rPr lang="en-US" sz="1600" dirty="0" err="1"/>
              <a:t>theItems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	public:	</a:t>
            </a:r>
          </a:p>
          <a:p>
            <a:r>
              <a:rPr lang="en-US" sz="1600" dirty="0"/>
              <a:t>		Queue(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theCapacity</a:t>
            </a:r>
            <a:r>
              <a:rPr lang="en-US" sz="1600" dirty="0"/>
              <a:t>)</a:t>
            </a:r>
          </a:p>
          <a:p>
            <a:r>
              <a:rPr lang="en-US" sz="1600" dirty="0"/>
              <a:t>		{	capacity = </a:t>
            </a:r>
            <a:r>
              <a:rPr lang="en-US" sz="1600" dirty="0" err="1"/>
              <a:t>theCapacity</a:t>
            </a:r>
            <a:r>
              <a:rPr lang="en-US" sz="1600" dirty="0"/>
              <a:t>;</a:t>
            </a:r>
          </a:p>
          <a:p>
            <a:r>
              <a:rPr lang="en-US" sz="1600" dirty="0"/>
              <a:t>			front=0; rear=0;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theItems</a:t>
            </a:r>
            <a:r>
              <a:rPr lang="en-US" sz="1600" dirty="0"/>
              <a:t> = new T[capacity];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8299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 Based Queue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112" y="1044224"/>
            <a:ext cx="7069666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		void </a:t>
            </a:r>
            <a:r>
              <a:rPr lang="en-US" sz="1600" dirty="0" err="1"/>
              <a:t>enqueue</a:t>
            </a:r>
            <a:r>
              <a:rPr lang="en-US" sz="1600" dirty="0"/>
              <a:t>(T item)</a:t>
            </a:r>
          </a:p>
          <a:p>
            <a:r>
              <a:rPr lang="en-US" sz="1600" dirty="0"/>
              <a:t>		{</a:t>
            </a:r>
          </a:p>
          <a:p>
            <a:r>
              <a:rPr lang="en-US" sz="1600" dirty="0"/>
              <a:t>			if ((size+1)&lt;capacity)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theItems</a:t>
            </a:r>
            <a:r>
              <a:rPr lang="en-US" sz="1600" dirty="0"/>
              <a:t>[rear] = item;</a:t>
            </a:r>
          </a:p>
          <a:p>
            <a:r>
              <a:rPr lang="en-US" sz="1600" dirty="0"/>
              <a:t>			else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cerr</a:t>
            </a:r>
            <a:r>
              <a:rPr lang="en-US" sz="1600" dirty="0"/>
              <a:t> &lt;&lt; “over capacity”;</a:t>
            </a:r>
          </a:p>
          <a:p>
            <a:r>
              <a:rPr lang="en-US" sz="1600" dirty="0"/>
              <a:t>			rear = (rear+1)%capacity;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	T </a:t>
            </a:r>
            <a:r>
              <a:rPr lang="en-US" sz="1600" dirty="0" err="1"/>
              <a:t>dequeue</a:t>
            </a:r>
            <a:r>
              <a:rPr lang="en-US" sz="1600" dirty="0"/>
              <a:t>()</a:t>
            </a:r>
          </a:p>
          <a:p>
            <a:r>
              <a:rPr lang="en-US" sz="1600" dirty="0"/>
              <a:t>		{</a:t>
            </a:r>
          </a:p>
          <a:p>
            <a:r>
              <a:rPr lang="en-US" sz="1600" dirty="0"/>
              <a:t>			T </a:t>
            </a:r>
            <a:r>
              <a:rPr lang="en-US" sz="1600" dirty="0" err="1"/>
              <a:t>returnValue</a:t>
            </a:r>
            <a:r>
              <a:rPr lang="en-US" sz="1600" dirty="0"/>
              <a:t> = </a:t>
            </a:r>
            <a:r>
              <a:rPr lang="en-US" sz="1600" dirty="0" err="1"/>
              <a:t>theItems</a:t>
            </a:r>
            <a:r>
              <a:rPr lang="en-US" sz="1600" dirty="0"/>
              <a:t>[front];</a:t>
            </a:r>
          </a:p>
          <a:p>
            <a:r>
              <a:rPr lang="en-US" sz="1600" dirty="0"/>
              <a:t>			front = (front+1)%capacity;</a:t>
            </a:r>
          </a:p>
          <a:p>
            <a:r>
              <a:rPr lang="en-US" sz="1600" dirty="0"/>
              <a:t>			return </a:t>
            </a:r>
            <a:r>
              <a:rPr lang="en-US" sz="1600" dirty="0" err="1"/>
              <a:t>returnValue</a:t>
            </a:r>
            <a:r>
              <a:rPr lang="en-US" sz="1600" dirty="0"/>
              <a:t>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}			</a:t>
            </a:r>
          </a:p>
        </p:txBody>
      </p:sp>
    </p:spTree>
    <p:extLst>
      <p:ext uri="{BB962C8B-B14F-4D97-AF65-F5344CB8AC3E}">
        <p14:creationId xmlns:p14="http://schemas.microsoft.com/office/powerpoint/2010/main" val="3807079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gi6936_ppt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" id="{6453366F-52C0-6C40-A0C3-B3ABC681DB18}" vid="{B69C2FE1-8895-FE48-8FBB-9F265B55D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</TotalTime>
  <Words>652</Words>
  <Application>Microsoft Macintosh PowerPoint</Application>
  <PresentationFormat>On-screen Show (16:9)</PresentationFormat>
  <Paragraphs>177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Calibri</vt:lpstr>
      <vt:lpstr>Century Gothic</vt:lpstr>
      <vt:lpstr>Open Sans</vt:lpstr>
      <vt:lpstr>Tahoma</vt:lpstr>
      <vt:lpstr>Times New Roman</vt:lpstr>
      <vt:lpstr>Tw Cen MT</vt:lpstr>
      <vt:lpstr>Wingdings</vt:lpstr>
      <vt:lpstr>egi6936_ppt_template</vt:lpstr>
      <vt:lpstr>1</vt:lpstr>
      <vt:lpstr>2</vt:lpstr>
      <vt:lpstr>3</vt:lpstr>
      <vt:lpstr>4</vt:lpstr>
      <vt:lpstr>5</vt:lpstr>
      <vt:lpstr>6</vt:lpstr>
      <vt:lpstr>7</vt:lpstr>
      <vt:lpstr>PowerPoint Presentation</vt:lpstr>
      <vt:lpstr>PowerPoint Presentation</vt:lpstr>
      <vt:lpstr>10</vt:lpstr>
      <vt:lpstr>13</vt:lpstr>
      <vt:lpstr>14</vt:lpstr>
    </vt:vector>
  </TitlesOfParts>
  <Company>University of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Reynolds,Andrew S</dc:creator>
  <cp:lastModifiedBy>Microsoft Office User</cp:lastModifiedBy>
  <cp:revision>572</cp:revision>
  <dcterms:created xsi:type="dcterms:W3CDTF">2017-11-13T20:44:05Z</dcterms:created>
  <dcterms:modified xsi:type="dcterms:W3CDTF">2019-08-26T17:04:13Z</dcterms:modified>
</cp:coreProperties>
</file>