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3" r:id="rId2"/>
    <p:sldId id="257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4" r:id="rId18"/>
    <p:sldId id="295" r:id="rId19"/>
    <p:sldId id="298" r:id="rId20"/>
    <p:sldId id="287" r:id="rId21"/>
    <p:sldId id="288" r:id="rId22"/>
    <p:sldId id="292" r:id="rId23"/>
    <p:sldId id="289" r:id="rId24"/>
    <p:sldId id="293" r:id="rId25"/>
    <p:sldId id="291" r:id="rId26"/>
    <p:sldId id="296" r:id="rId27"/>
    <p:sldId id="297" r:id="rId28"/>
    <p:sldId id="262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52C"/>
    <a:srgbClr val="003366"/>
    <a:srgbClr val="080404"/>
    <a:srgbClr val="009999"/>
    <a:srgbClr val="182825"/>
    <a:srgbClr val="F18F01"/>
    <a:srgbClr val="08A045"/>
    <a:srgbClr val="47BDC4"/>
    <a:srgbClr val="517791"/>
    <a:srgbClr val="30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928" autoAdjust="0"/>
  </p:normalViewPr>
  <p:slideViewPr>
    <p:cSldViewPr snapToGrid="0">
      <p:cViewPr varScale="1">
        <p:scale>
          <a:sx n="147" d="100"/>
          <a:sy n="147" d="100"/>
        </p:scale>
        <p:origin x="62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1" d="100"/>
          <a:sy n="161" d="100"/>
        </p:scale>
        <p:origin x="20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3CB8B-0045-400A-A96C-3A57F08C6D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24CED6-8AA6-4362-AA5B-CC8CBF1A6D31}">
      <dgm:prSet/>
      <dgm:spPr/>
      <dgm:t>
        <a:bodyPr/>
        <a:lstStyle/>
        <a:p>
          <a:pPr rtl="0"/>
          <a:r>
            <a:rPr lang="en-US"/>
            <a:t>Data:</a:t>
          </a:r>
        </a:p>
      </dgm:t>
    </dgm:pt>
    <dgm:pt modelId="{0BF36AD5-E15E-4FAE-A48A-B1C649C1924C}" type="parTrans" cxnId="{A8878E84-33D3-481E-BBB2-9E91061CBA00}">
      <dgm:prSet/>
      <dgm:spPr/>
      <dgm:t>
        <a:bodyPr/>
        <a:lstStyle/>
        <a:p>
          <a:endParaRPr lang="en-US"/>
        </a:p>
      </dgm:t>
    </dgm:pt>
    <dgm:pt modelId="{8593036C-6A6E-4601-B373-B3878CE17F5E}" type="sibTrans" cxnId="{A8878E84-33D3-481E-BBB2-9E91061CBA00}">
      <dgm:prSet/>
      <dgm:spPr/>
      <dgm:t>
        <a:bodyPr/>
        <a:lstStyle/>
        <a:p>
          <a:endParaRPr lang="en-US"/>
        </a:p>
      </dgm:t>
    </dgm:pt>
    <dgm:pt modelId="{37DC1EC2-C54A-4609-A39D-EA2DD30C5E05}">
      <dgm:prSet/>
      <dgm:spPr/>
      <dgm:t>
        <a:bodyPr/>
        <a:lstStyle/>
        <a:p>
          <a:pPr rtl="0"/>
          <a:r>
            <a:rPr lang="en-US" dirty="0"/>
            <a:t>The objects</a:t>
          </a:r>
        </a:p>
      </dgm:t>
    </dgm:pt>
    <dgm:pt modelId="{59D102E3-1FC0-45D9-AFB4-6C090170ACEF}" type="parTrans" cxnId="{D75F1B54-8C1A-4313-A59B-E1488D4A3A81}">
      <dgm:prSet/>
      <dgm:spPr/>
      <dgm:t>
        <a:bodyPr/>
        <a:lstStyle/>
        <a:p>
          <a:endParaRPr lang="en-US"/>
        </a:p>
      </dgm:t>
    </dgm:pt>
    <dgm:pt modelId="{E7CFBFEC-FAC4-431F-A742-B6820B251903}" type="sibTrans" cxnId="{D75F1B54-8C1A-4313-A59B-E1488D4A3A81}">
      <dgm:prSet/>
      <dgm:spPr/>
      <dgm:t>
        <a:bodyPr/>
        <a:lstStyle/>
        <a:p>
          <a:endParaRPr lang="en-US"/>
        </a:p>
      </dgm:t>
    </dgm:pt>
    <dgm:pt modelId="{14FFEC4E-275A-44AB-B33F-3DE51D702362}">
      <dgm:prSet/>
      <dgm:spPr/>
      <dgm:t>
        <a:bodyPr/>
        <a:lstStyle/>
        <a:p>
          <a:pPr rtl="0"/>
          <a:r>
            <a:rPr lang="en-US" dirty="0"/>
            <a:t>A reference to the object on top of the stack</a:t>
          </a:r>
        </a:p>
      </dgm:t>
    </dgm:pt>
    <dgm:pt modelId="{E8B2D8D5-231D-4AA0-A4F8-804ADB68D216}" type="parTrans" cxnId="{626760DE-D710-4A1A-B865-2952C59AB57D}">
      <dgm:prSet/>
      <dgm:spPr/>
      <dgm:t>
        <a:bodyPr/>
        <a:lstStyle/>
        <a:p>
          <a:endParaRPr lang="en-US"/>
        </a:p>
      </dgm:t>
    </dgm:pt>
    <dgm:pt modelId="{88A929DD-4655-466D-B659-7F97E964DBE9}" type="sibTrans" cxnId="{626760DE-D710-4A1A-B865-2952C59AB57D}">
      <dgm:prSet/>
      <dgm:spPr/>
      <dgm:t>
        <a:bodyPr/>
        <a:lstStyle/>
        <a:p>
          <a:endParaRPr lang="en-US"/>
        </a:p>
      </dgm:t>
    </dgm:pt>
    <dgm:pt modelId="{E58833F8-B833-4F05-9C0E-B5BEB82B1349}">
      <dgm:prSet/>
      <dgm:spPr/>
      <dgm:t>
        <a:bodyPr/>
        <a:lstStyle/>
        <a:p>
          <a:pPr rtl="0"/>
          <a:r>
            <a:rPr lang="en-US"/>
            <a:t>Operations:</a:t>
          </a:r>
        </a:p>
      </dgm:t>
    </dgm:pt>
    <dgm:pt modelId="{DB630088-2FD4-4B2A-B887-19C122E49046}" type="parTrans" cxnId="{939D89B5-52CF-4360-B980-BA2E1CD972FF}">
      <dgm:prSet/>
      <dgm:spPr/>
      <dgm:t>
        <a:bodyPr/>
        <a:lstStyle/>
        <a:p>
          <a:endParaRPr lang="en-US"/>
        </a:p>
      </dgm:t>
    </dgm:pt>
    <dgm:pt modelId="{3EDED68F-D7EB-40A2-B4F6-F96874984C11}" type="sibTrans" cxnId="{939D89B5-52CF-4360-B980-BA2E1CD972FF}">
      <dgm:prSet/>
      <dgm:spPr/>
      <dgm:t>
        <a:bodyPr/>
        <a:lstStyle/>
        <a:p>
          <a:endParaRPr lang="en-US"/>
        </a:p>
      </dgm:t>
    </dgm:pt>
    <dgm:pt modelId="{387EAA44-FC18-4780-893B-EC8BC59EE150}">
      <dgm:prSet/>
      <dgm:spPr/>
      <dgm:t>
        <a:bodyPr/>
        <a:lstStyle/>
        <a:p>
          <a:pPr rtl="0"/>
          <a:r>
            <a:rPr lang="en-US"/>
            <a:t>push(object): inserts an element</a:t>
          </a:r>
        </a:p>
      </dgm:t>
    </dgm:pt>
    <dgm:pt modelId="{71088D0A-DFC5-4F35-AD6A-7E6ACD3DE322}" type="parTrans" cxnId="{20E0947C-A236-44FE-AC2A-D78DA57F2D37}">
      <dgm:prSet/>
      <dgm:spPr/>
      <dgm:t>
        <a:bodyPr/>
        <a:lstStyle/>
        <a:p>
          <a:endParaRPr lang="en-US"/>
        </a:p>
      </dgm:t>
    </dgm:pt>
    <dgm:pt modelId="{12E7A321-5DA3-4DA4-B6AC-9068B7817248}" type="sibTrans" cxnId="{20E0947C-A236-44FE-AC2A-D78DA57F2D37}">
      <dgm:prSet/>
      <dgm:spPr/>
      <dgm:t>
        <a:bodyPr/>
        <a:lstStyle/>
        <a:p>
          <a:endParaRPr lang="en-US"/>
        </a:p>
      </dgm:t>
    </dgm:pt>
    <dgm:pt modelId="{D9147D5C-2A56-4D7C-AE9E-06019EF6406E}">
      <dgm:prSet/>
      <dgm:spPr/>
      <dgm:t>
        <a:bodyPr/>
        <a:lstStyle/>
        <a:p>
          <a:pPr rtl="0"/>
          <a:r>
            <a:rPr lang="en-US"/>
            <a:t>pop(): removes and returns the last inserted element</a:t>
          </a:r>
        </a:p>
      </dgm:t>
    </dgm:pt>
    <dgm:pt modelId="{616CA23B-7328-4E7E-A385-949CE985DF18}" type="parTrans" cxnId="{2C6574EB-94E0-4828-9FF0-55D6E768F96B}">
      <dgm:prSet/>
      <dgm:spPr/>
      <dgm:t>
        <a:bodyPr/>
        <a:lstStyle/>
        <a:p>
          <a:endParaRPr lang="en-US"/>
        </a:p>
      </dgm:t>
    </dgm:pt>
    <dgm:pt modelId="{27D28AC9-6B02-4886-8C76-8EA37CBFB653}" type="sibTrans" cxnId="{2C6574EB-94E0-4828-9FF0-55D6E768F96B}">
      <dgm:prSet/>
      <dgm:spPr/>
      <dgm:t>
        <a:bodyPr/>
        <a:lstStyle/>
        <a:p>
          <a:endParaRPr lang="en-US"/>
        </a:p>
      </dgm:t>
    </dgm:pt>
    <dgm:pt modelId="{969C2228-43C4-4301-8E9D-1B1C422F828E}">
      <dgm:prSet/>
      <dgm:spPr/>
      <dgm:t>
        <a:bodyPr/>
        <a:lstStyle/>
        <a:p>
          <a:pPr rtl="0"/>
          <a:r>
            <a:rPr lang="en-US" dirty="0"/>
            <a:t>peek(): returns the last inserted element without removing it</a:t>
          </a:r>
        </a:p>
      </dgm:t>
    </dgm:pt>
    <dgm:pt modelId="{8266B76F-75D4-4A8D-A173-E268FCABFE27}" type="parTrans" cxnId="{46AA3357-292C-447F-B309-677CE1911486}">
      <dgm:prSet/>
      <dgm:spPr/>
      <dgm:t>
        <a:bodyPr/>
        <a:lstStyle/>
        <a:p>
          <a:endParaRPr lang="en-US"/>
        </a:p>
      </dgm:t>
    </dgm:pt>
    <dgm:pt modelId="{8C3FF40B-2304-4727-9804-02133F0F8F91}" type="sibTrans" cxnId="{46AA3357-292C-447F-B309-677CE1911486}">
      <dgm:prSet/>
      <dgm:spPr/>
      <dgm:t>
        <a:bodyPr/>
        <a:lstStyle/>
        <a:p>
          <a:endParaRPr lang="en-US"/>
        </a:p>
      </dgm:t>
    </dgm:pt>
    <dgm:pt modelId="{08D69D8B-7092-4B89-8A96-61493E3BE8F5}">
      <dgm:prSet/>
      <dgm:spPr/>
      <dgm:t>
        <a:bodyPr/>
        <a:lstStyle/>
        <a:p>
          <a:pPr rtl="0"/>
          <a:r>
            <a:rPr lang="en-US"/>
            <a:t>size(): returns the number of elements stored</a:t>
          </a:r>
        </a:p>
      </dgm:t>
    </dgm:pt>
    <dgm:pt modelId="{7509D77F-5640-4115-B2AF-F72C42277DF2}" type="parTrans" cxnId="{0FA7A363-C5B7-4C26-9908-EA389AD99B35}">
      <dgm:prSet/>
      <dgm:spPr/>
      <dgm:t>
        <a:bodyPr/>
        <a:lstStyle/>
        <a:p>
          <a:endParaRPr lang="en-US"/>
        </a:p>
      </dgm:t>
    </dgm:pt>
    <dgm:pt modelId="{DCE54D0D-F3D3-4621-9547-11FEF1B34427}" type="sibTrans" cxnId="{0FA7A363-C5B7-4C26-9908-EA389AD99B35}">
      <dgm:prSet/>
      <dgm:spPr/>
      <dgm:t>
        <a:bodyPr/>
        <a:lstStyle/>
        <a:p>
          <a:endParaRPr lang="en-US"/>
        </a:p>
      </dgm:t>
    </dgm:pt>
    <dgm:pt modelId="{C9781BD3-D70D-4B28-A7B2-0F20EEA171C9}">
      <dgm:prSet/>
      <dgm:spPr/>
      <dgm:t>
        <a:bodyPr/>
        <a:lstStyle/>
        <a:p>
          <a:pPr rtl="0"/>
          <a:r>
            <a:rPr lang="en-US"/>
            <a:t>isEmpty(): indicates whether no elements are stored</a:t>
          </a:r>
        </a:p>
      </dgm:t>
    </dgm:pt>
    <dgm:pt modelId="{BC5BD15E-4596-430A-AC31-A69936A7265F}" type="parTrans" cxnId="{07C5B316-8BA5-4095-A262-ED7BF452CCBF}">
      <dgm:prSet/>
      <dgm:spPr/>
      <dgm:t>
        <a:bodyPr/>
        <a:lstStyle/>
        <a:p>
          <a:endParaRPr lang="en-US"/>
        </a:p>
      </dgm:t>
    </dgm:pt>
    <dgm:pt modelId="{D0BE1CB3-D48E-41C0-A67C-3BA2DF418965}" type="sibTrans" cxnId="{07C5B316-8BA5-4095-A262-ED7BF452CCBF}">
      <dgm:prSet/>
      <dgm:spPr/>
      <dgm:t>
        <a:bodyPr/>
        <a:lstStyle/>
        <a:p>
          <a:endParaRPr lang="en-US"/>
        </a:p>
      </dgm:t>
    </dgm:pt>
    <dgm:pt modelId="{57288026-59C6-448B-930C-A099E9566C57}" type="pres">
      <dgm:prSet presAssocID="{E283CB8B-0045-400A-A96C-3A57F08C6D98}" presName="linear" presStyleCnt="0">
        <dgm:presLayoutVars>
          <dgm:dir/>
          <dgm:animLvl val="lvl"/>
          <dgm:resizeHandles val="exact"/>
        </dgm:presLayoutVars>
      </dgm:prSet>
      <dgm:spPr/>
    </dgm:pt>
    <dgm:pt modelId="{A94AE08A-F2CF-478F-BAE2-999ED52D52DE}" type="pres">
      <dgm:prSet presAssocID="{5824CED6-8AA6-4362-AA5B-CC8CBF1A6D31}" presName="parentLin" presStyleCnt="0"/>
      <dgm:spPr/>
    </dgm:pt>
    <dgm:pt modelId="{35738EBA-4A8D-4793-B869-A117899D00E0}" type="pres">
      <dgm:prSet presAssocID="{5824CED6-8AA6-4362-AA5B-CC8CBF1A6D31}" presName="parentLeftMargin" presStyleLbl="node1" presStyleIdx="0" presStyleCnt="2"/>
      <dgm:spPr/>
    </dgm:pt>
    <dgm:pt modelId="{3F255CB9-3341-4E55-AE89-F74196AE3385}" type="pres">
      <dgm:prSet presAssocID="{5824CED6-8AA6-4362-AA5B-CC8CBF1A6D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AD7933-D4DC-4452-814E-4F0422C3978F}" type="pres">
      <dgm:prSet presAssocID="{5824CED6-8AA6-4362-AA5B-CC8CBF1A6D31}" presName="negativeSpace" presStyleCnt="0"/>
      <dgm:spPr/>
    </dgm:pt>
    <dgm:pt modelId="{D152A328-B3EE-43F5-8339-F4E73A9F2971}" type="pres">
      <dgm:prSet presAssocID="{5824CED6-8AA6-4362-AA5B-CC8CBF1A6D31}" presName="childText" presStyleLbl="conFgAcc1" presStyleIdx="0" presStyleCnt="2">
        <dgm:presLayoutVars>
          <dgm:bulletEnabled val="1"/>
        </dgm:presLayoutVars>
      </dgm:prSet>
      <dgm:spPr/>
    </dgm:pt>
    <dgm:pt modelId="{A7043561-86DC-4014-9AE0-C13AA0585D1B}" type="pres">
      <dgm:prSet presAssocID="{8593036C-6A6E-4601-B373-B3878CE17F5E}" presName="spaceBetweenRectangles" presStyleCnt="0"/>
      <dgm:spPr/>
    </dgm:pt>
    <dgm:pt modelId="{7FF4ECE2-9E20-4853-BC16-996E05E8D26C}" type="pres">
      <dgm:prSet presAssocID="{E58833F8-B833-4F05-9C0E-B5BEB82B1349}" presName="parentLin" presStyleCnt="0"/>
      <dgm:spPr/>
    </dgm:pt>
    <dgm:pt modelId="{7D5E899E-8141-4A33-B3C6-04CE26823725}" type="pres">
      <dgm:prSet presAssocID="{E58833F8-B833-4F05-9C0E-B5BEB82B1349}" presName="parentLeftMargin" presStyleLbl="node1" presStyleIdx="0" presStyleCnt="2"/>
      <dgm:spPr/>
    </dgm:pt>
    <dgm:pt modelId="{A4B8B3E7-E99F-4C10-89CF-F663F95BFE7D}" type="pres">
      <dgm:prSet presAssocID="{E58833F8-B833-4F05-9C0E-B5BEB82B13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9D3993-940D-45C4-8D75-C92B7ED90DDB}" type="pres">
      <dgm:prSet presAssocID="{E58833F8-B833-4F05-9C0E-B5BEB82B1349}" presName="negativeSpace" presStyleCnt="0"/>
      <dgm:spPr/>
    </dgm:pt>
    <dgm:pt modelId="{F26E41A1-E067-4E12-ABC1-DEC79B91DAE8}" type="pres">
      <dgm:prSet presAssocID="{E58833F8-B833-4F05-9C0E-B5BEB82B13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4C15D06-E756-4B63-8B72-3E82FC230189}" type="presOf" srcId="{969C2228-43C4-4301-8E9D-1B1C422F828E}" destId="{F26E41A1-E067-4E12-ABC1-DEC79B91DAE8}" srcOrd="0" destOrd="2" presId="urn:microsoft.com/office/officeart/2005/8/layout/list1"/>
    <dgm:cxn modelId="{07C5B316-8BA5-4095-A262-ED7BF452CCBF}" srcId="{E58833F8-B833-4F05-9C0E-B5BEB82B1349}" destId="{C9781BD3-D70D-4B28-A7B2-0F20EEA171C9}" srcOrd="4" destOrd="0" parTransId="{BC5BD15E-4596-430A-AC31-A69936A7265F}" sibTransId="{D0BE1CB3-D48E-41C0-A67C-3BA2DF418965}"/>
    <dgm:cxn modelId="{C3D3A432-C9FD-47C7-AA5B-D5F2B8E95911}" type="presOf" srcId="{387EAA44-FC18-4780-893B-EC8BC59EE150}" destId="{F26E41A1-E067-4E12-ABC1-DEC79B91DAE8}" srcOrd="0" destOrd="0" presId="urn:microsoft.com/office/officeart/2005/8/layout/list1"/>
    <dgm:cxn modelId="{D181174E-E7E3-43F7-B421-A50ECC63CE1A}" type="presOf" srcId="{E58833F8-B833-4F05-9C0E-B5BEB82B1349}" destId="{7D5E899E-8141-4A33-B3C6-04CE26823725}" srcOrd="0" destOrd="0" presId="urn:microsoft.com/office/officeart/2005/8/layout/list1"/>
    <dgm:cxn modelId="{D75F1B54-8C1A-4313-A59B-E1488D4A3A81}" srcId="{5824CED6-8AA6-4362-AA5B-CC8CBF1A6D31}" destId="{37DC1EC2-C54A-4609-A39D-EA2DD30C5E05}" srcOrd="0" destOrd="0" parTransId="{59D102E3-1FC0-45D9-AFB4-6C090170ACEF}" sibTransId="{E7CFBFEC-FAC4-431F-A742-B6820B251903}"/>
    <dgm:cxn modelId="{46AA3357-292C-447F-B309-677CE1911486}" srcId="{E58833F8-B833-4F05-9C0E-B5BEB82B1349}" destId="{969C2228-43C4-4301-8E9D-1B1C422F828E}" srcOrd="2" destOrd="0" parTransId="{8266B76F-75D4-4A8D-A173-E268FCABFE27}" sibTransId="{8C3FF40B-2304-4727-9804-02133F0F8F91}"/>
    <dgm:cxn modelId="{0FA7A363-C5B7-4C26-9908-EA389AD99B35}" srcId="{E58833F8-B833-4F05-9C0E-B5BEB82B1349}" destId="{08D69D8B-7092-4B89-8A96-61493E3BE8F5}" srcOrd="3" destOrd="0" parTransId="{7509D77F-5640-4115-B2AF-F72C42277DF2}" sibTransId="{DCE54D0D-F3D3-4621-9547-11FEF1B34427}"/>
    <dgm:cxn modelId="{20E0947C-A236-44FE-AC2A-D78DA57F2D37}" srcId="{E58833F8-B833-4F05-9C0E-B5BEB82B1349}" destId="{387EAA44-FC18-4780-893B-EC8BC59EE150}" srcOrd="0" destOrd="0" parTransId="{71088D0A-DFC5-4F35-AD6A-7E6ACD3DE322}" sibTransId="{12E7A321-5DA3-4DA4-B6AC-9068B7817248}"/>
    <dgm:cxn modelId="{3DD57484-C217-4304-8547-064FDCFD3E25}" type="presOf" srcId="{5824CED6-8AA6-4362-AA5B-CC8CBF1A6D31}" destId="{3F255CB9-3341-4E55-AE89-F74196AE3385}" srcOrd="1" destOrd="0" presId="urn:microsoft.com/office/officeart/2005/8/layout/list1"/>
    <dgm:cxn modelId="{A8878E84-33D3-481E-BBB2-9E91061CBA00}" srcId="{E283CB8B-0045-400A-A96C-3A57F08C6D98}" destId="{5824CED6-8AA6-4362-AA5B-CC8CBF1A6D31}" srcOrd="0" destOrd="0" parTransId="{0BF36AD5-E15E-4FAE-A48A-B1C649C1924C}" sibTransId="{8593036C-6A6E-4601-B373-B3878CE17F5E}"/>
    <dgm:cxn modelId="{D1FE8E8E-DF0F-47A7-B8D6-38957779B40D}" type="presOf" srcId="{08D69D8B-7092-4B89-8A96-61493E3BE8F5}" destId="{F26E41A1-E067-4E12-ABC1-DEC79B91DAE8}" srcOrd="0" destOrd="3" presId="urn:microsoft.com/office/officeart/2005/8/layout/list1"/>
    <dgm:cxn modelId="{42E7469D-74B8-4280-8897-6ACE4B850C55}" type="presOf" srcId="{C9781BD3-D70D-4B28-A7B2-0F20EEA171C9}" destId="{F26E41A1-E067-4E12-ABC1-DEC79B91DAE8}" srcOrd="0" destOrd="4" presId="urn:microsoft.com/office/officeart/2005/8/layout/list1"/>
    <dgm:cxn modelId="{CC9389A0-9F14-44C3-81AA-6318F7FCF5B8}" type="presOf" srcId="{5824CED6-8AA6-4362-AA5B-CC8CBF1A6D31}" destId="{35738EBA-4A8D-4793-B869-A117899D00E0}" srcOrd="0" destOrd="0" presId="urn:microsoft.com/office/officeart/2005/8/layout/list1"/>
    <dgm:cxn modelId="{52DAC8B2-9D3C-479B-8ED5-0D6D2DBBAB40}" type="presOf" srcId="{37DC1EC2-C54A-4609-A39D-EA2DD30C5E05}" destId="{D152A328-B3EE-43F5-8339-F4E73A9F2971}" srcOrd="0" destOrd="0" presId="urn:microsoft.com/office/officeart/2005/8/layout/list1"/>
    <dgm:cxn modelId="{939D89B5-52CF-4360-B980-BA2E1CD972FF}" srcId="{E283CB8B-0045-400A-A96C-3A57F08C6D98}" destId="{E58833F8-B833-4F05-9C0E-B5BEB82B1349}" srcOrd="1" destOrd="0" parTransId="{DB630088-2FD4-4B2A-B887-19C122E49046}" sibTransId="{3EDED68F-D7EB-40A2-B4F6-F96874984C11}"/>
    <dgm:cxn modelId="{891A2FBB-031A-4CB6-911E-FF858E982A67}" type="presOf" srcId="{14FFEC4E-275A-44AB-B33F-3DE51D702362}" destId="{D152A328-B3EE-43F5-8339-F4E73A9F2971}" srcOrd="0" destOrd="1" presId="urn:microsoft.com/office/officeart/2005/8/layout/list1"/>
    <dgm:cxn modelId="{626760DE-D710-4A1A-B865-2952C59AB57D}" srcId="{5824CED6-8AA6-4362-AA5B-CC8CBF1A6D31}" destId="{14FFEC4E-275A-44AB-B33F-3DE51D702362}" srcOrd="1" destOrd="0" parTransId="{E8B2D8D5-231D-4AA0-A4F8-804ADB68D216}" sibTransId="{88A929DD-4655-466D-B659-7F97E964DBE9}"/>
    <dgm:cxn modelId="{800B48E2-23EB-443C-812F-59B6FB7FC14D}" type="presOf" srcId="{E58833F8-B833-4F05-9C0E-B5BEB82B1349}" destId="{A4B8B3E7-E99F-4C10-89CF-F663F95BFE7D}" srcOrd="1" destOrd="0" presId="urn:microsoft.com/office/officeart/2005/8/layout/list1"/>
    <dgm:cxn modelId="{2C6574EB-94E0-4828-9FF0-55D6E768F96B}" srcId="{E58833F8-B833-4F05-9C0E-B5BEB82B1349}" destId="{D9147D5C-2A56-4D7C-AE9E-06019EF6406E}" srcOrd="1" destOrd="0" parTransId="{616CA23B-7328-4E7E-A385-949CE985DF18}" sibTransId="{27D28AC9-6B02-4886-8C76-8EA37CBFB653}"/>
    <dgm:cxn modelId="{E7B914F1-9228-4DB8-8A7A-6621D36FA85D}" type="presOf" srcId="{E283CB8B-0045-400A-A96C-3A57F08C6D98}" destId="{57288026-59C6-448B-930C-A099E9566C57}" srcOrd="0" destOrd="0" presId="urn:microsoft.com/office/officeart/2005/8/layout/list1"/>
    <dgm:cxn modelId="{2E6288FE-5890-40AD-A78B-AC5584058567}" type="presOf" srcId="{D9147D5C-2A56-4D7C-AE9E-06019EF6406E}" destId="{F26E41A1-E067-4E12-ABC1-DEC79B91DAE8}" srcOrd="0" destOrd="1" presId="urn:microsoft.com/office/officeart/2005/8/layout/list1"/>
    <dgm:cxn modelId="{AF4D04FE-6A9F-461F-9A93-145C69F07278}" type="presParOf" srcId="{57288026-59C6-448B-930C-A099E9566C57}" destId="{A94AE08A-F2CF-478F-BAE2-999ED52D52DE}" srcOrd="0" destOrd="0" presId="urn:microsoft.com/office/officeart/2005/8/layout/list1"/>
    <dgm:cxn modelId="{5CC42EDF-7F0A-4839-A7C4-93B0A2A4CEC7}" type="presParOf" srcId="{A94AE08A-F2CF-478F-BAE2-999ED52D52DE}" destId="{35738EBA-4A8D-4793-B869-A117899D00E0}" srcOrd="0" destOrd="0" presId="urn:microsoft.com/office/officeart/2005/8/layout/list1"/>
    <dgm:cxn modelId="{D02B6A45-D5E8-4229-A624-7D8944C2AC22}" type="presParOf" srcId="{A94AE08A-F2CF-478F-BAE2-999ED52D52DE}" destId="{3F255CB9-3341-4E55-AE89-F74196AE3385}" srcOrd="1" destOrd="0" presId="urn:microsoft.com/office/officeart/2005/8/layout/list1"/>
    <dgm:cxn modelId="{47401AA6-8A89-4E46-BFC3-7208D5C2316F}" type="presParOf" srcId="{57288026-59C6-448B-930C-A099E9566C57}" destId="{8BAD7933-D4DC-4452-814E-4F0422C3978F}" srcOrd="1" destOrd="0" presId="urn:microsoft.com/office/officeart/2005/8/layout/list1"/>
    <dgm:cxn modelId="{C47981C9-6561-4028-9988-38912F399B9E}" type="presParOf" srcId="{57288026-59C6-448B-930C-A099E9566C57}" destId="{D152A328-B3EE-43F5-8339-F4E73A9F2971}" srcOrd="2" destOrd="0" presId="urn:microsoft.com/office/officeart/2005/8/layout/list1"/>
    <dgm:cxn modelId="{177874E6-56E2-4CB5-A22E-81A6524B1AA7}" type="presParOf" srcId="{57288026-59C6-448B-930C-A099E9566C57}" destId="{A7043561-86DC-4014-9AE0-C13AA0585D1B}" srcOrd="3" destOrd="0" presId="urn:microsoft.com/office/officeart/2005/8/layout/list1"/>
    <dgm:cxn modelId="{FD70064A-CEFF-4AF4-BEBB-757530EED0B4}" type="presParOf" srcId="{57288026-59C6-448B-930C-A099E9566C57}" destId="{7FF4ECE2-9E20-4853-BC16-996E05E8D26C}" srcOrd="4" destOrd="0" presId="urn:microsoft.com/office/officeart/2005/8/layout/list1"/>
    <dgm:cxn modelId="{E51BFE02-7492-4322-B786-659846E2AED4}" type="presParOf" srcId="{7FF4ECE2-9E20-4853-BC16-996E05E8D26C}" destId="{7D5E899E-8141-4A33-B3C6-04CE26823725}" srcOrd="0" destOrd="0" presId="urn:microsoft.com/office/officeart/2005/8/layout/list1"/>
    <dgm:cxn modelId="{43048A49-A2CF-4F4D-8B51-96CF320EF016}" type="presParOf" srcId="{7FF4ECE2-9E20-4853-BC16-996E05E8D26C}" destId="{A4B8B3E7-E99F-4C10-89CF-F663F95BFE7D}" srcOrd="1" destOrd="0" presId="urn:microsoft.com/office/officeart/2005/8/layout/list1"/>
    <dgm:cxn modelId="{C996178A-6715-496E-B94F-654F180EFDD7}" type="presParOf" srcId="{57288026-59C6-448B-930C-A099E9566C57}" destId="{189D3993-940D-45C4-8D75-C92B7ED90DDB}" srcOrd="5" destOrd="0" presId="urn:microsoft.com/office/officeart/2005/8/layout/list1"/>
    <dgm:cxn modelId="{7E3AE095-6C8A-474E-8951-6D054497F102}" type="presParOf" srcId="{57288026-59C6-448B-930C-A099E9566C57}" destId="{F26E41A1-E067-4E12-ABC1-DEC79B91DA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258D6C-ECE1-4EF7-BC9D-A070B9A97BAD}">
      <dgm:prSet/>
      <dgm:spPr/>
      <dgm:t>
        <a:bodyPr/>
        <a:lstStyle/>
        <a:p>
          <a:pPr rtl="0"/>
          <a:r>
            <a:rPr lang="en-US"/>
            <a:t>Palindrome: a string that reads identically in either direction, letter by letter </a:t>
          </a:r>
        </a:p>
      </dgm: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/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/>
        </a:p>
      </dgm:t>
    </dgm:pt>
    <dgm:pt modelId="{6F08B5D0-F2A2-4540-A834-ABF0F0BB1307}">
      <dgm:prSet/>
      <dgm:spPr/>
      <dgm:t>
        <a:bodyPr/>
        <a:lstStyle/>
        <a:p>
          <a:pPr rtl="0"/>
          <a:r>
            <a:rPr lang="en-US"/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/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/>
        </a:p>
      </dgm:t>
    </dgm:pt>
    <dgm:pt modelId="{77D4FD19-DBB9-47A8-B16F-E4A939AD4CC3}">
      <dgm:prSet/>
      <dgm:spPr/>
      <dgm:t>
        <a:bodyPr/>
        <a:lstStyle/>
        <a:p>
          <a:pPr rtl="0"/>
          <a:r>
            <a:rPr lang="en-US"/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/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/>
        </a:p>
      </dgm:t>
    </dgm:pt>
    <dgm:pt modelId="{F36C83B0-D911-4BBD-A8B7-89114787C18E}">
      <dgm:prSet/>
      <dgm:spPr/>
      <dgm:t>
        <a:bodyPr/>
        <a:lstStyle/>
        <a:p>
          <a:pPr rtl="0"/>
          <a:r>
            <a:rPr lang="en-US"/>
            <a:t>“able was I ere I saw elba</a:t>
          </a:r>
          <a:r>
            <a:rPr lang="ja-JP"/>
            <a:t>”</a:t>
          </a:r>
          <a:endParaRPr lang="en-US"/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/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/>
        </a:p>
      </dgm:t>
    </dgm:pt>
    <dgm:pt modelId="{B73FFB95-1023-4E98-8940-E5CED8F825C2}">
      <dgm:prSet/>
      <dgm:spPr/>
      <dgm:t>
        <a:bodyPr/>
        <a:lstStyle/>
        <a:p>
          <a:pPr rtl="0"/>
          <a:r>
            <a:rPr lang="en-US"/>
            <a:t>Solve using a stack</a:t>
          </a:r>
        </a:p>
      </dgm: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/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/>
        </a:p>
      </dgm:t>
    </dgm:pt>
    <dgm:pt modelId="{FF88C8CB-6C64-4C03-819C-7BCA82A5E55A}">
      <dgm:prSet/>
      <dgm:spPr/>
      <dgm:t>
        <a:bodyPr/>
        <a:lstStyle/>
        <a:p>
          <a:pPr rtl="0"/>
          <a:r>
            <a:rPr lang="en-US"/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/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/>
        </a:p>
      </dgm:t>
    </dgm:pt>
    <dgm:pt modelId="{05B9B5B1-75A0-4ABD-AC56-F3152E8CB5B8}">
      <dgm:prSet/>
      <dgm:spPr/>
      <dgm:t>
        <a:bodyPr/>
        <a:lstStyle/>
        <a:p>
          <a:pPr rtl="0"/>
          <a:r>
            <a:rPr lang="en-US"/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/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/>
        </a:p>
      </dgm:t>
    </dgm:pt>
    <dgm:pt modelId="{FADA1AA8-54D9-4BFD-8769-5FFCFBA97605}">
      <dgm:prSet/>
      <dgm:spPr/>
      <dgm:t>
        <a:bodyPr/>
        <a:lstStyle/>
        <a:p>
          <a:pPr rtl="0"/>
          <a:r>
            <a:rPr lang="en-US"/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/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/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A328-B3EE-43F5-8339-F4E73A9F2971}">
      <dsp:nvSpPr>
        <dsp:cNvPr id="0" name=""/>
        <dsp:cNvSpPr/>
      </dsp:nvSpPr>
      <dsp:spPr>
        <a:xfrm>
          <a:off x="0" y="460872"/>
          <a:ext cx="528635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279" tIns="291592" rIns="41027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objects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reference to the object on top of the stack</a:t>
          </a:r>
        </a:p>
      </dsp:txBody>
      <dsp:txXfrm>
        <a:off x="0" y="460872"/>
        <a:ext cx="5286350" cy="793800"/>
      </dsp:txXfrm>
    </dsp:sp>
    <dsp:sp modelId="{3F255CB9-3341-4E55-AE89-F74196AE3385}">
      <dsp:nvSpPr>
        <dsp:cNvPr id="0" name=""/>
        <dsp:cNvSpPr/>
      </dsp:nvSpPr>
      <dsp:spPr>
        <a:xfrm>
          <a:off x="264317" y="254232"/>
          <a:ext cx="370044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68" tIns="0" rIns="1398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Data:</a:t>
          </a:r>
        </a:p>
      </dsp:txBody>
      <dsp:txXfrm>
        <a:off x="284492" y="274407"/>
        <a:ext cx="3660095" cy="372930"/>
      </dsp:txXfrm>
    </dsp:sp>
    <dsp:sp modelId="{F26E41A1-E067-4E12-ABC1-DEC79B91DAE8}">
      <dsp:nvSpPr>
        <dsp:cNvPr id="0" name=""/>
        <dsp:cNvSpPr/>
      </dsp:nvSpPr>
      <dsp:spPr>
        <a:xfrm>
          <a:off x="0" y="1536912"/>
          <a:ext cx="528635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279" tIns="291592" rIns="410279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push(object): inserts an element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pop(): removes and returns the last inserted element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peek(): returns the last inserted element without removing it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size(): returns the number of elements stored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isEmpty(): indicates whether no elements are stored</a:t>
          </a:r>
        </a:p>
      </dsp:txBody>
      <dsp:txXfrm>
        <a:off x="0" y="1536912"/>
        <a:ext cx="5286350" cy="1631700"/>
      </dsp:txXfrm>
    </dsp:sp>
    <dsp:sp modelId="{A4B8B3E7-E99F-4C10-89CF-F663F95BFE7D}">
      <dsp:nvSpPr>
        <dsp:cNvPr id="0" name=""/>
        <dsp:cNvSpPr/>
      </dsp:nvSpPr>
      <dsp:spPr>
        <a:xfrm>
          <a:off x="264317" y="1330272"/>
          <a:ext cx="370044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68" tIns="0" rIns="1398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Operations:</a:t>
          </a:r>
        </a:p>
      </dsp:txBody>
      <dsp:txXfrm>
        <a:off x="284492" y="1350447"/>
        <a:ext cx="3660095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0" y="132237"/>
          <a:ext cx="5365067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Palindrome: a string that reads identically in either direction, letter by letter </a:t>
          </a:r>
        </a:p>
      </dsp:txBody>
      <dsp:txXfrm>
        <a:off x="35811" y="168048"/>
        <a:ext cx="5293445" cy="661968"/>
      </dsp:txXfrm>
    </dsp:sp>
    <dsp:sp modelId="{E182FD1A-FAB1-45EA-9C77-01F9ECD4C46E}">
      <dsp:nvSpPr>
        <dsp:cNvPr id="0" name=""/>
        <dsp:cNvSpPr/>
      </dsp:nvSpPr>
      <dsp:spPr>
        <a:xfrm>
          <a:off x="0" y="865827"/>
          <a:ext cx="5365067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4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“kayak”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"I saw I was I”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“able was I ere I saw elba</a:t>
          </a:r>
          <a:r>
            <a:rPr lang="ja-JP" sz="1500" kern="1200"/>
            <a:t>”</a:t>
          </a:r>
          <a:endParaRPr lang="en-US" sz="1500" kern="1200"/>
        </a:p>
      </dsp:txBody>
      <dsp:txXfrm>
        <a:off x="0" y="865827"/>
        <a:ext cx="5365067" cy="766935"/>
      </dsp:txXfrm>
    </dsp:sp>
    <dsp:sp modelId="{AAEEA077-B6B8-4D93-961A-56925F2813A1}">
      <dsp:nvSpPr>
        <dsp:cNvPr id="0" name=""/>
        <dsp:cNvSpPr/>
      </dsp:nvSpPr>
      <dsp:spPr>
        <a:xfrm>
          <a:off x="0" y="1632762"/>
          <a:ext cx="5365067" cy="73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Solve using a stack</a:t>
          </a:r>
        </a:p>
      </dsp:txBody>
      <dsp:txXfrm>
        <a:off x="35811" y="1668573"/>
        <a:ext cx="5293445" cy="661968"/>
      </dsp:txXfrm>
    </dsp:sp>
    <dsp:sp modelId="{B5084D8F-9130-4D70-8081-CF865A39F2EF}">
      <dsp:nvSpPr>
        <dsp:cNvPr id="0" name=""/>
        <dsp:cNvSpPr/>
      </dsp:nvSpPr>
      <dsp:spPr>
        <a:xfrm>
          <a:off x="0" y="2366352"/>
          <a:ext cx="5365067" cy="92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41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Push each string character, from left to right, onto a stack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Pop each character off the stack, appending each to a new string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Compare the two strings</a:t>
          </a:r>
        </a:p>
      </dsp:txBody>
      <dsp:txXfrm>
        <a:off x="0" y="2366352"/>
        <a:ext cx="5365067" cy="924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Production Notes: On</a:t>
            </a:r>
            <a:r>
              <a:rPr lang="en-US" altLang="en-US" baseline="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 screen</a:t>
            </a:r>
          </a:p>
          <a:p>
            <a:pPr eaLnBrk="1" hangingPunct="1"/>
            <a:r>
              <a:rPr lang="en-US" altLang="en-US" baseline="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Notes to Cheryl: Can you bring in a Pez dispenser? Can I have a Pez?  If you don’t have one I can try to find one.  I have a </a:t>
            </a:r>
            <a:r>
              <a:rPr lang="en-US" altLang="en-US" baseline="0" dirty="0" err="1">
                <a:latin typeface="Tw Cen MT" panose="020B0602020104020603" pitchFamily="34" charset="0"/>
                <a:ea typeface="ＭＳ Ｐゴシック" panose="020B0600070205080204" pitchFamily="34" charset="-128"/>
              </a:rPr>
              <a:t>pez</a:t>
            </a:r>
            <a:r>
              <a:rPr lang="en-US" altLang="en-US" baseline="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 dispenser.</a:t>
            </a:r>
          </a:p>
          <a:p>
            <a:pPr eaLnBrk="1" hangingPunct="1"/>
            <a:endParaRPr lang="en-US" altLang="en-US" dirty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A stack can be compared to a Pez dispenser</a:t>
            </a:r>
          </a:p>
          <a:p>
            <a:pPr lvl="1" eaLnBrk="1" hangingPunct="1"/>
            <a:r>
              <a:rPr lang="en-US" altLang="en-US" dirty="0">
                <a:latin typeface="Tw Cen MT" panose="020B0602020104020603" pitchFamily="34" charset="0"/>
                <a:ea typeface="Arial" panose="020B0604020202020204" pitchFamily="34" charset="0"/>
                <a:cs typeface="Arial" panose="020B0604020202020204" pitchFamily="34" charset="0"/>
              </a:rPr>
              <a:t>Only the top item can be accessed</a:t>
            </a:r>
          </a:p>
          <a:p>
            <a:pPr lvl="1" eaLnBrk="1" hangingPunct="1"/>
            <a:r>
              <a:rPr lang="en-US" altLang="en-US" dirty="0">
                <a:latin typeface="Tw Cen MT" panose="020B0602020104020603" pitchFamily="34" charset="0"/>
                <a:ea typeface="Arial" panose="020B0604020202020204" pitchFamily="34" charset="0"/>
                <a:cs typeface="Arial" panose="020B0604020202020204" pitchFamily="34" charset="0"/>
              </a:rPr>
              <a:t>You can extract only one item at a time</a:t>
            </a:r>
          </a:p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The top element in the stack is the last added to the stack (most recently)</a:t>
            </a:r>
          </a:p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The stack</a:t>
            </a:r>
            <a:r>
              <a:rPr lang="ja-JP" altLang="en-US" dirty="0">
                <a:latin typeface="Tw Cen MT" panose="020B0602020104020603" pitchFamily="34" charset="0"/>
                <a:ea typeface="+mn-ea"/>
              </a:rPr>
              <a:t>’</a:t>
            </a:r>
            <a:r>
              <a:rPr lang="en-US" altLang="ja-JP" dirty="0">
                <a:latin typeface="Tw Cen MT" panose="020B0602020104020603" pitchFamily="34" charset="0"/>
                <a:ea typeface="+mn-ea"/>
              </a:rPr>
              <a:t>s storage policy is </a:t>
            </a:r>
            <a:r>
              <a:rPr lang="en-US" altLang="ja-JP" i="1" dirty="0">
                <a:latin typeface="Tw Cen MT" panose="020B0602020104020603" pitchFamily="34" charset="0"/>
                <a:ea typeface="+mn-ea"/>
              </a:rPr>
              <a:t>Last-In, First-Out</a:t>
            </a:r>
            <a:r>
              <a:rPr lang="en-US" altLang="ja-JP" dirty="0">
                <a:latin typeface="Tw Cen MT" panose="020B0602020104020603" pitchFamily="34" charset="0"/>
                <a:ea typeface="+mn-ea"/>
              </a:rPr>
              <a:t>, or </a:t>
            </a:r>
            <a:r>
              <a:rPr lang="en-US" altLang="ja-JP" i="1" dirty="0">
                <a:latin typeface="Tw Cen MT" panose="020B0602020104020603" pitchFamily="34" charset="0"/>
                <a:ea typeface="+mn-ea"/>
              </a:rPr>
              <a:t>LIFO</a:t>
            </a:r>
          </a:p>
          <a:p>
            <a:pPr eaLnBrk="1" hangingPunct="1"/>
            <a:endParaRPr lang="en-US" altLang="en-US" i="1" dirty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i="1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Applications of stacks, think of last in first out applications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Chain of method calls  (think of the recursion module and the traces…the first to finish was the last to start)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Just for fun….  This is a Pez dispenser collection displayed at the American Visionary Arts Museum in Baltimore.  Perhaps you, too, will now go to art museums and think of data structures.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8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9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</a:t>
            </a:r>
            <a:r>
              <a:rPr lang="en-US" baseline="0" dirty="0"/>
              <a:t>  screen</a:t>
            </a:r>
          </a:p>
          <a:p>
            <a:endParaRPr lang="en-US" baseline="0" dirty="0"/>
          </a:p>
          <a:p>
            <a:r>
              <a:rPr lang="en-US" baseline="0" dirty="0"/>
              <a:t>Here is an illustration of an array based stack.</a:t>
            </a:r>
          </a:p>
          <a:p>
            <a:r>
              <a:rPr lang="en-US" baseline="0" dirty="0"/>
              <a:t>The stack object has a pointer to the array and the value of the index of the top of the stack.  That index grows as the stack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1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the stack is popped the stack index is decreased.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on screen</a:t>
            </a:r>
          </a:p>
          <a:p>
            <a:endParaRPr lang="en-US" dirty="0"/>
          </a:p>
          <a:p>
            <a:r>
              <a:rPr lang="en-US" dirty="0"/>
              <a:t>Here is</a:t>
            </a:r>
            <a:r>
              <a:rPr lang="en-US" baseline="0" dirty="0"/>
              <a:t> a definition of the Stack Abstract Data Type</a:t>
            </a:r>
          </a:p>
          <a:p>
            <a:r>
              <a:rPr lang="en-US" baseline="0" dirty="0"/>
              <a:t>The data includes the items in the stack, and the count of how many items are on the stack.</a:t>
            </a:r>
          </a:p>
          <a:p>
            <a:r>
              <a:rPr lang="en-US" baseline="0" dirty="0"/>
              <a:t>The operations are push, inserting an item on the stack,</a:t>
            </a:r>
          </a:p>
          <a:p>
            <a:r>
              <a:rPr lang="en-US" baseline="0" dirty="0"/>
              <a:t> pop, taking an item out of the stack</a:t>
            </a:r>
          </a:p>
          <a:p>
            <a:r>
              <a:rPr lang="en-US" baseline="0" dirty="0"/>
              <a:t>Peek, the value of the item on top of the stack (without removing it)</a:t>
            </a:r>
          </a:p>
          <a:p>
            <a:r>
              <a:rPr lang="en-US" baseline="0" dirty="0"/>
              <a:t>Size, how many items are on the stack, </a:t>
            </a:r>
          </a:p>
          <a:p>
            <a:r>
              <a:rPr lang="en-US" baseline="0" dirty="0"/>
              <a:t>And </a:t>
            </a:r>
            <a:r>
              <a:rPr lang="en-US" baseline="0" dirty="0" err="1"/>
              <a:t>isEmpty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6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the stack is popped the stack index is decreased.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6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on</a:t>
            </a:r>
            <a:r>
              <a:rPr lang="en-US" baseline="0" dirty="0"/>
              <a:t> screen and then step off to go to this website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https://www.cs.usfca.edu/~galles/visualization/StackLL.html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9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on</a:t>
            </a:r>
            <a:r>
              <a:rPr lang="en-US" baseline="0" dirty="0"/>
              <a:t> screen and then step off to go to this website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https://www.cs.usfca.edu/~galles/visualization/StackLL.html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9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computational complexity</a:t>
            </a:r>
            <a:r>
              <a:rPr lang="en-US" baseline="0" dirty="0"/>
              <a:t> of all the stack operations is O(1) or constant time.</a:t>
            </a:r>
          </a:p>
          <a:p>
            <a:endParaRPr lang="en-US" baseline="0" dirty="0"/>
          </a:p>
          <a:p>
            <a:r>
              <a:rPr lang="en-US" baseline="0" dirty="0"/>
              <a:t>This is why stacks are data structures if the application supports last in </a:t>
            </a:r>
            <a:r>
              <a:rPr lang="en-US" baseline="0" dirty="0" err="1"/>
              <a:t>irst</a:t>
            </a:r>
            <a:r>
              <a:rPr lang="en-US" baseline="0"/>
              <a:t> 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 off screen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Running programs keeps 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When a method is called, a frame is pushed on the stack containing  (indicate foo(i) running and the frame for main being pushed on the stack, then bar)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Allows for </a:t>
            </a:r>
            <a:r>
              <a:rPr lang="en-US" altLang="en-US" sz="2400" dirty="0">
                <a:solidFill>
                  <a:srgbClr val="C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recursion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8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Problem: Write a program that reads a string and determines whether it is a palindrome</a:t>
            </a:r>
          </a:p>
          <a:p>
            <a:endParaRPr lang="en-US" altLang="en-US" dirty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Show an example of each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</a:t>
            </a:r>
            <a:r>
              <a:rPr lang="en-US" baseline="0" dirty="0"/>
              <a:t> to use a stack to determine if the string is a palindrome</a:t>
            </a:r>
          </a:p>
          <a:p>
            <a:endParaRPr lang="en-US" baseline="0" dirty="0"/>
          </a:p>
          <a:p>
            <a:r>
              <a:rPr lang="en-US" baseline="0" dirty="0"/>
              <a:t>We go character by character through the line and push the characters on the stack. </a:t>
            </a:r>
          </a:p>
          <a:p>
            <a:endParaRPr lang="en-US" baseline="0" dirty="0"/>
          </a:p>
          <a:p>
            <a:r>
              <a:rPr lang="en-US" baseline="0" dirty="0"/>
              <a:t>(push c, push a, push n, push a, push l).</a:t>
            </a:r>
          </a:p>
          <a:p>
            <a:endParaRPr lang="en-US" baseline="0" dirty="0"/>
          </a:p>
          <a:p>
            <a:r>
              <a:rPr lang="en-US" baseline="0" dirty="0"/>
              <a:t>Now we pop the characters and put them in the new string.</a:t>
            </a:r>
          </a:p>
          <a:p>
            <a:endParaRPr lang="en-US" baseline="0" dirty="0"/>
          </a:p>
          <a:p>
            <a:r>
              <a:rPr lang="en-US" baseline="0" dirty="0"/>
              <a:t>Pop l, pop a, pop n, pop a, pop c</a:t>
            </a:r>
          </a:p>
          <a:p>
            <a:endParaRPr lang="en-US" baseline="0" dirty="0"/>
          </a:p>
          <a:p>
            <a:r>
              <a:rPr lang="en-US" baseline="0" dirty="0"/>
              <a:t>Is the new string the same as the </a:t>
            </a:r>
            <a:r>
              <a:rPr lang="en-US" baseline="0" dirty="0" err="1"/>
              <a:t>orignal</a:t>
            </a:r>
            <a:r>
              <a:rPr lang="en-US" baseline="0" dirty="0"/>
              <a:t>?  No?  Then it’s not a </a:t>
            </a:r>
            <a:r>
              <a:rPr lang="en-US" baseline="0" dirty="0" err="1"/>
              <a:t>palindrom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When analyzing arithmetic expressions, it is important to determine whether an expression is balanced with respect to parentheses</a:t>
            </a:r>
          </a:p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The problem is further complicated if braces or brackets are used in conjunction with parentheses</a:t>
            </a:r>
          </a:p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The solution is to use stacks!</a:t>
            </a:r>
          </a:p>
          <a:p>
            <a:pPr eaLnBrk="1" hangingPunct="1"/>
            <a:endParaRPr lang="en-US" altLang="en-US" dirty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We will go through the string at the</a:t>
            </a:r>
            <a:r>
              <a:rPr lang="en-US" altLang="en-US" baseline="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 top one character at a time and push open </a:t>
            </a:r>
            <a:r>
              <a:rPr lang="en-US" altLang="en-US" baseline="0" dirty="0" err="1">
                <a:latin typeface="Tw Cen MT" panose="020B0602020104020603" pitchFamily="34" charset="0"/>
                <a:ea typeface="ＭＳ Ｐゴシック" panose="020B0600070205080204" pitchFamily="34" charset="-128"/>
              </a:rPr>
              <a:t>parens</a:t>
            </a:r>
            <a:r>
              <a:rPr lang="en-US" altLang="en-US" baseline="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 and pop close </a:t>
            </a:r>
            <a:r>
              <a:rPr lang="en-US" altLang="en-US" baseline="0" dirty="0" err="1">
                <a:latin typeface="Tw Cen MT" panose="020B0602020104020603" pitchFamily="34" charset="0"/>
                <a:ea typeface="ＭＳ Ｐゴシック" panose="020B0600070205080204" pitchFamily="34" charset="-128"/>
              </a:rPr>
              <a:t>parens</a:t>
            </a:r>
            <a:r>
              <a:rPr lang="en-US" altLang="en-US" baseline="0" dirty="0">
                <a:latin typeface="Tw Cen MT" panose="020B0602020104020603" pitchFamily="34" charset="0"/>
                <a:ea typeface="ＭＳ Ｐゴシック" panose="020B0600070205080204" pitchFamily="34" charset="-128"/>
              </a:rPr>
              <a:t>.</a:t>
            </a:r>
            <a:endParaRPr lang="en-US" altLang="en-US" dirty="0">
              <a:latin typeface="Tw Cen MT" panose="020B0602020104020603" pitchFamily="34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Expressions are normally written in infix form, but compilers convert them to postfix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Postfix is easier to evaluate because it doesn’t require parentheses or determination of operator precedence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Stacks are then used to evaluate the postfix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Stacks can be used for the conversion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</a:t>
            </a:r>
            <a:r>
              <a:rPr lang="en-US" baseline="0" dirty="0"/>
              <a:t> 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/>
          <a:lstStyle/>
          <a:p>
            <a:r>
              <a:rPr lang="en-US" altLang="en-US" b="1" dirty="0"/>
              <a:t>Stack Abstract Data Type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sp>
        <p:nvSpPr>
          <p:cNvPr id="6" name="Down Arrow 5"/>
          <p:cNvSpPr/>
          <p:nvPr/>
        </p:nvSpPr>
        <p:spPr>
          <a:xfrm rot="16200000">
            <a:off x="1407095" y="2272837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1407095" y="2793006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1407095" y="3071054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3407861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36498" y="1177485"/>
            <a:ext cx="309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64075" y="4134466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5" name="Down Arrow 34"/>
          <p:cNvSpPr/>
          <p:nvPr/>
        </p:nvSpPr>
        <p:spPr>
          <a:xfrm rot="10800000">
            <a:off x="3996823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1407093" y="2528884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2" animBg="1"/>
      <p:bldP spid="8" grpId="3" animBg="1"/>
      <p:bldP spid="9" grpId="0" animBg="1"/>
      <p:bldP spid="30" grpId="0" animBg="1"/>
      <p:bldP spid="33" grpId="0"/>
      <p:bldP spid="35" grpId="0" animBg="1"/>
      <p:bldP spid="36" grpId="0" animBg="1"/>
      <p:bldP spid="3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sp>
        <p:nvSpPr>
          <p:cNvPr id="6" name="Down Arrow 5"/>
          <p:cNvSpPr/>
          <p:nvPr/>
        </p:nvSpPr>
        <p:spPr>
          <a:xfrm rot="16200000">
            <a:off x="1407095" y="2272837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1407095" y="2793006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4507998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7552" y="3740589"/>
            <a:ext cx="309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64075" y="4147166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5" name="Down Arrow 34"/>
          <p:cNvSpPr/>
          <p:nvPr/>
        </p:nvSpPr>
        <p:spPr>
          <a:xfrm rot="10800000">
            <a:off x="3996823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1407093" y="2528884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7" name="Down Arrow 36"/>
          <p:cNvSpPr/>
          <p:nvPr/>
        </p:nvSpPr>
        <p:spPr>
          <a:xfrm rot="16200000">
            <a:off x="1414820" y="3356067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16200000">
            <a:off x="1402352" y="3596691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9" name="Down Arrow 38"/>
          <p:cNvSpPr/>
          <p:nvPr/>
        </p:nvSpPr>
        <p:spPr>
          <a:xfrm rot="16200000">
            <a:off x="1394394" y="3881563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6200000">
            <a:off x="1388650" y="4154285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4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30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4507998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" name="Down Arrow 38"/>
          <p:cNvSpPr/>
          <p:nvPr/>
        </p:nvSpPr>
        <p:spPr>
          <a:xfrm rot="16200000">
            <a:off x="1388649" y="4435554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6200000">
            <a:off x="1388650" y="4154285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883" y="1328401"/>
            <a:ext cx="43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4622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4507998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" name="Down Arrow 38"/>
          <p:cNvSpPr/>
          <p:nvPr/>
        </p:nvSpPr>
        <p:spPr>
          <a:xfrm rot="16200000">
            <a:off x="1397870" y="250589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6200000">
            <a:off x="1397871" y="2253349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3" name="Down Arrow 32"/>
          <p:cNvSpPr/>
          <p:nvPr/>
        </p:nvSpPr>
        <p:spPr>
          <a:xfrm rot="10800000">
            <a:off x="5023936" y="1649232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1397869" y="3038616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>
          <a:xfrm rot="16200000">
            <a:off x="1397870" y="2786075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608" y="4104680"/>
            <a:ext cx="43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4302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39" grpId="1" animBg="1"/>
      <p:bldP spid="40" grpId="0" animBg="1"/>
      <p:bldP spid="33" grpId="0" animBg="1"/>
      <p:bldP spid="34" grpId="0" animBg="1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5558923" y="1649232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" name="Down Arrow 38"/>
          <p:cNvSpPr/>
          <p:nvPr/>
        </p:nvSpPr>
        <p:spPr>
          <a:xfrm rot="16200000">
            <a:off x="1397870" y="250589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0" name="Down Arrow 39"/>
          <p:cNvSpPr/>
          <p:nvPr/>
        </p:nvSpPr>
        <p:spPr>
          <a:xfrm rot="16200000">
            <a:off x="1397871" y="2253349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45" y="3720808"/>
            <a:ext cx="43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3" name="Down Arrow 32"/>
          <p:cNvSpPr/>
          <p:nvPr/>
        </p:nvSpPr>
        <p:spPr>
          <a:xfrm rot="10800000">
            <a:off x="5023936" y="1649232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1397869" y="3356067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>
          <a:xfrm rot="16200000">
            <a:off x="1397870" y="2786075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240" y="4118049"/>
            <a:ext cx="43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1397868" y="3602855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16200000">
            <a:off x="1396147" y="3866344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6200000">
            <a:off x="1397868" y="413680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39" grpId="1" animBg="1"/>
      <p:bldP spid="40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5558923" y="1649232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1397867" y="4443881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6200000">
            <a:off x="1397868" y="413680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85" y="4153361"/>
            <a:ext cx="32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180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5558923" y="1649232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1397867" y="472627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6200000">
            <a:off x="1498721" y="226327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732" y="4127586"/>
            <a:ext cx="32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871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85004" y="1243209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operators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String for the expression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token is an operand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 to expression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processOperator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append to expression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Postfix Conversion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6200000">
            <a:off x="1397867" y="4726270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85003" y="1243209"/>
            <a:ext cx="8049629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stack is empty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push the operator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 at the operator stack and call it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topOp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precedence of operator is &gt;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topOp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7.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 stack is not empty and operator precedence &lt;=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precedence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append to expression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9.   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 at the operator stack and call it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topOp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push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Postfix Conversion - </a:t>
            </a:r>
            <a:r>
              <a:rPr lang="en-US" b="1" dirty="0" err="1"/>
              <a:t>processOperator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1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BB511-BBB8-604B-AA7F-3038F300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E2091-B64B-804F-8872-21B1650DF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</p:spTree>
    <p:extLst>
      <p:ext uri="{BB962C8B-B14F-4D97-AF65-F5344CB8AC3E}">
        <p14:creationId xmlns:p14="http://schemas.microsoft.com/office/powerpoint/2010/main" val="99677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1334" y="1056287"/>
            <a:ext cx="5329347" cy="786802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en-US" sz="1800" dirty="0"/>
              <a:t>A stack is one of the most commonly used data structures in computer science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b="1" dirty="0"/>
              <a:t>Stack Abstract Data Type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47" y="1888051"/>
            <a:ext cx="2321719" cy="320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/>
              <a:t>Implementing a Stack Using an Array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45368" y="1120753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ArrayStack</a:t>
            </a:r>
            <a:endParaRPr lang="en-US" sz="1400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5368" y="1654153"/>
            <a:ext cx="1981200" cy="76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top =     -1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4534693" y="563540"/>
            <a:ext cx="1981200" cy="3060700"/>
            <a:chOff x="3733800" y="2045369"/>
            <a:chExt cx="1981200" cy="3060031"/>
          </a:xfrm>
        </p:grpSpPr>
        <p:sp>
          <p:nvSpPr>
            <p:cNvPr id="11" name="Rectangle 10"/>
            <p:cNvSpPr/>
            <p:nvPr/>
          </p:nvSpPr>
          <p:spPr>
            <a:xfrm>
              <a:off x="3733800" y="2045369"/>
              <a:ext cx="1981200" cy="5332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2578652"/>
              <a:ext cx="1981200" cy="2526748"/>
            </a:xfrm>
            <a:prstGeom prst="rect">
              <a:avLst/>
            </a:prstGeom>
            <a:solidFill>
              <a:srgbClr val="8EB5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[0]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[1]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[2]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[3]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[4]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[5]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[6]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[7]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[8]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[9] = null</a:t>
              </a:r>
            </a:p>
          </p:txBody>
        </p:sp>
      </p:grpSp>
      <p:cxnSp>
        <p:nvCxnSpPr>
          <p:cNvPr id="13" name="Curved Connector 12"/>
          <p:cNvCxnSpPr>
            <a:stCxn id="38" idx="3"/>
            <a:endCxn id="11" idx="1"/>
          </p:cNvCxnSpPr>
          <p:nvPr/>
        </p:nvCxnSpPr>
        <p:spPr>
          <a:xfrm flipV="1">
            <a:off x="2963068" y="830240"/>
            <a:ext cx="1571625" cy="108902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85231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7293768" y="295253"/>
            <a:ext cx="1371600" cy="1055687"/>
            <a:chOff x="6781800" y="1203158"/>
            <a:chExt cx="1371600" cy="1055771"/>
          </a:xfrm>
        </p:grpSpPr>
        <p:sp>
          <p:nvSpPr>
            <p:cNvPr id="16" name="Rectangle 15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'J'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38006" y="1311253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6030118" y="561953"/>
            <a:ext cx="1263650" cy="839787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99518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38006" y="1536678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2" name="Curved Connector 21"/>
          <p:cNvCxnSpPr>
            <a:stCxn id="21" idx="3"/>
            <a:endCxn id="24" idx="1"/>
          </p:cNvCxnSpPr>
          <p:nvPr/>
        </p:nvCxnSpPr>
        <p:spPr>
          <a:xfrm>
            <a:off x="6030118" y="1612878"/>
            <a:ext cx="1263650" cy="158750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7293768" y="1504928"/>
            <a:ext cx="1371600" cy="1055687"/>
            <a:chOff x="6781800" y="1203158"/>
            <a:chExt cx="1371600" cy="1055771"/>
          </a:xfrm>
        </p:grpSpPr>
        <p:sp>
          <p:nvSpPr>
            <p:cNvPr id="24" name="Rectangle 23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7293768" y="2714603"/>
            <a:ext cx="1371600" cy="1055687"/>
            <a:chOff x="6781800" y="1203158"/>
            <a:chExt cx="1371600" cy="1055771"/>
          </a:xfrm>
        </p:grpSpPr>
        <p:sp>
          <p:nvSpPr>
            <p:cNvPr id="27" name="Rectangle 26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'v'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499518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38006" y="1763690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31" name="Curved Connector 30"/>
          <p:cNvCxnSpPr>
            <a:stCxn id="30" idx="3"/>
            <a:endCxn id="27" idx="1"/>
          </p:cNvCxnSpPr>
          <p:nvPr/>
        </p:nvCxnSpPr>
        <p:spPr>
          <a:xfrm>
            <a:off x="6030118" y="1839890"/>
            <a:ext cx="1263650" cy="114141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53"/>
          <p:cNvGrpSpPr>
            <a:grpSpLocks/>
          </p:cNvGrpSpPr>
          <p:nvPr/>
        </p:nvGrpSpPr>
        <p:grpSpPr bwMode="auto">
          <a:xfrm>
            <a:off x="7293768" y="3924278"/>
            <a:ext cx="1371600" cy="1055687"/>
            <a:chOff x="6781800" y="1203158"/>
            <a:chExt cx="1371600" cy="1055771"/>
          </a:xfrm>
        </p:grpSpPr>
        <p:sp>
          <p:nvSpPr>
            <p:cNvPr id="33" name="Rectangle 32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469356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006" y="1989115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37" name="Curved Connector 36"/>
          <p:cNvCxnSpPr>
            <a:stCxn id="36" idx="3"/>
            <a:endCxn id="33" idx="1"/>
          </p:cNvCxnSpPr>
          <p:nvPr/>
        </p:nvCxnSpPr>
        <p:spPr>
          <a:xfrm>
            <a:off x="6030118" y="2065315"/>
            <a:ext cx="1263650" cy="212566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569368" y="1843065"/>
            <a:ext cx="3937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  <p:bldP spid="21" grpId="0" animBg="1"/>
      <p:bldP spid="29" grpId="0" animBg="1"/>
      <p:bldP spid="30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/>
              <a:t>Implementing a Stack Using an Array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45368" y="1120753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ArrayStack</a:t>
            </a:r>
            <a:endParaRPr lang="en-US" sz="1400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5368" y="1654153"/>
            <a:ext cx="1981200" cy="76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top =     -1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534693" y="563540"/>
            <a:ext cx="1981200" cy="3060700"/>
            <a:chOff x="3733800" y="2045369"/>
            <a:chExt cx="1981200" cy="3060031"/>
          </a:xfrm>
        </p:grpSpPr>
        <p:sp>
          <p:nvSpPr>
            <p:cNvPr id="8" name="Rectangle 7"/>
            <p:cNvSpPr/>
            <p:nvPr/>
          </p:nvSpPr>
          <p:spPr>
            <a:xfrm>
              <a:off x="3733800" y="2045369"/>
              <a:ext cx="1981200" cy="5332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2578652"/>
              <a:ext cx="1981200" cy="252674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[0]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[1]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[2]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[3]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[4]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[5]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[6]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[7]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[8]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[9] = null</a:t>
              </a:r>
            </a:p>
          </p:txBody>
        </p:sp>
      </p:grpSp>
      <p:cxnSp>
        <p:nvCxnSpPr>
          <p:cNvPr id="10" name="Curved Connector 9"/>
          <p:cNvCxnSpPr>
            <a:stCxn id="35" idx="3"/>
            <a:endCxn id="8" idx="1"/>
          </p:cNvCxnSpPr>
          <p:nvPr/>
        </p:nvCxnSpPr>
        <p:spPr>
          <a:xfrm flipV="1">
            <a:off x="2963068" y="830240"/>
            <a:ext cx="1571625" cy="108902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85231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7293768" y="295253"/>
            <a:ext cx="1371600" cy="1055687"/>
            <a:chOff x="6781800" y="1203158"/>
            <a:chExt cx="1371600" cy="1055771"/>
          </a:xfrm>
        </p:grpSpPr>
        <p:sp>
          <p:nvSpPr>
            <p:cNvPr id="13" name="Rectangle 12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'J'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638006" y="1311253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16" name="Curved Connector 15"/>
          <p:cNvCxnSpPr>
            <a:endCxn id="13" idx="1"/>
          </p:cNvCxnSpPr>
          <p:nvPr/>
        </p:nvCxnSpPr>
        <p:spPr>
          <a:xfrm flipV="1">
            <a:off x="6030118" y="561953"/>
            <a:ext cx="1263650" cy="839787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99518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006" y="1536678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19" name="Curved Connector 18"/>
          <p:cNvCxnSpPr>
            <a:stCxn id="18" idx="3"/>
            <a:endCxn id="21" idx="1"/>
          </p:cNvCxnSpPr>
          <p:nvPr/>
        </p:nvCxnSpPr>
        <p:spPr>
          <a:xfrm>
            <a:off x="6030118" y="1612878"/>
            <a:ext cx="1263650" cy="158750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7293768" y="1504928"/>
            <a:ext cx="1371600" cy="1055687"/>
            <a:chOff x="6781800" y="1203158"/>
            <a:chExt cx="1371600" cy="1055771"/>
          </a:xfrm>
        </p:grpSpPr>
        <p:sp>
          <p:nvSpPr>
            <p:cNvPr id="21" name="Rectangle 20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7293768" y="2714603"/>
            <a:ext cx="1371600" cy="1055687"/>
            <a:chOff x="6781800" y="1203158"/>
            <a:chExt cx="1371600" cy="1055771"/>
          </a:xfrm>
        </p:grpSpPr>
        <p:sp>
          <p:nvSpPr>
            <p:cNvPr id="24" name="Rectangle 23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'v'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99518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8006" y="1763690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8" name="Curved Connector 27"/>
          <p:cNvCxnSpPr>
            <a:stCxn id="27" idx="3"/>
            <a:endCxn id="24" idx="1"/>
          </p:cNvCxnSpPr>
          <p:nvPr/>
        </p:nvCxnSpPr>
        <p:spPr>
          <a:xfrm>
            <a:off x="6030118" y="1839890"/>
            <a:ext cx="1263650" cy="114141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7293768" y="3924278"/>
            <a:ext cx="1371600" cy="1055687"/>
            <a:chOff x="6781800" y="1203158"/>
            <a:chExt cx="1371600" cy="1055771"/>
          </a:xfrm>
        </p:grpSpPr>
        <p:sp>
          <p:nvSpPr>
            <p:cNvPr id="30" name="Rectangle 29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69356" y="197959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38006" y="1989115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34" name="Curved Connector 33"/>
          <p:cNvCxnSpPr>
            <a:stCxn id="33" idx="3"/>
            <a:endCxn id="30" idx="1"/>
          </p:cNvCxnSpPr>
          <p:nvPr/>
        </p:nvCxnSpPr>
        <p:spPr>
          <a:xfrm>
            <a:off x="6030118" y="2065315"/>
            <a:ext cx="1263650" cy="212566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9368" y="1843065"/>
            <a:ext cx="3937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/>
              <a:t>Implementing a Stack Using an Array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180291" y="-46059"/>
            <a:ext cx="4572000" cy="5262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template &lt;</a:t>
            </a:r>
            <a:r>
              <a:rPr lang="en-US" sz="1050" dirty="0" err="1"/>
              <a:t>typename</a:t>
            </a:r>
            <a:r>
              <a:rPr lang="en-US" sz="1050" dirty="0"/>
              <a:t> T&gt;</a:t>
            </a:r>
          </a:p>
          <a:p>
            <a:r>
              <a:rPr lang="mr-IN" sz="1050" dirty="0"/>
              <a:t>class Stack {</a:t>
            </a:r>
          </a:p>
          <a:p>
            <a:endParaRPr lang="mr-IN" sz="1050" dirty="0"/>
          </a:p>
          <a:p>
            <a:r>
              <a:rPr lang="mr-IN" sz="1050" dirty="0"/>
              <a:t>private:</a:t>
            </a:r>
          </a:p>
          <a:p>
            <a:r>
              <a:rPr lang="en-US" sz="1050" dirty="0"/>
              <a:t>      </a:t>
            </a:r>
            <a:r>
              <a:rPr lang="mr-IN" sz="1050" dirty="0"/>
              <a:t>int top;</a:t>
            </a:r>
            <a:endParaRPr lang="en-US" sz="1050" dirty="0"/>
          </a:p>
          <a:p>
            <a:r>
              <a:rPr lang="en-US" sz="1050" dirty="0"/>
              <a:t>    </a:t>
            </a:r>
            <a:r>
              <a:rPr lang="mr-IN" sz="1050" dirty="0"/>
              <a:t>int capacity;</a:t>
            </a:r>
          </a:p>
          <a:p>
            <a:r>
              <a:rPr lang="en-US" sz="1050" dirty="0"/>
              <a:t>    T</a:t>
            </a:r>
            <a:r>
              <a:rPr lang="mr-IN" sz="1050" dirty="0"/>
              <a:t> *storage;</a:t>
            </a:r>
          </a:p>
          <a:p>
            <a:r>
              <a:rPr lang="mr-IN" sz="1050" dirty="0"/>
              <a:t>public:</a:t>
            </a:r>
          </a:p>
          <a:p>
            <a:r>
              <a:rPr lang="mr-IN" sz="1050" dirty="0"/>
              <a:t>      Stack</a:t>
            </a:r>
            <a:r>
              <a:rPr lang="en-US" sz="1050" dirty="0"/>
              <a:t>(</a:t>
            </a:r>
            <a:r>
              <a:rPr lang="mr-IN" sz="1050" dirty="0"/>
              <a:t>int capacity</a:t>
            </a:r>
            <a:r>
              <a:rPr lang="en-US" sz="1050" dirty="0"/>
              <a:t>)</a:t>
            </a:r>
            <a:r>
              <a:rPr lang="mr-IN" sz="1050" dirty="0"/>
              <a:t> {</a:t>
            </a:r>
          </a:p>
          <a:p>
            <a:r>
              <a:rPr lang="en-US" sz="1050" dirty="0"/>
              <a:t>         </a:t>
            </a:r>
            <a:r>
              <a:rPr lang="mr-IN" sz="1050" dirty="0"/>
              <a:t>storage </a:t>
            </a:r>
            <a:r>
              <a:rPr lang="en-US" sz="1050" dirty="0"/>
              <a:t>=</a:t>
            </a:r>
            <a:r>
              <a:rPr lang="mr-IN" sz="1050" dirty="0"/>
              <a:t> new </a:t>
            </a:r>
            <a:r>
              <a:rPr lang="en-US" sz="1050" dirty="0"/>
              <a:t>T(</a:t>
            </a:r>
            <a:r>
              <a:rPr lang="mr-IN" sz="1050" dirty="0"/>
              <a:t>capacity</a:t>
            </a:r>
            <a:r>
              <a:rPr lang="en-US" sz="1050" dirty="0"/>
              <a:t>)</a:t>
            </a:r>
            <a:r>
              <a:rPr lang="mr-IN" sz="1050" dirty="0"/>
              <a:t>;</a:t>
            </a:r>
            <a:endParaRPr lang="en-US" sz="1050" dirty="0"/>
          </a:p>
          <a:p>
            <a:r>
              <a:rPr lang="en-US" sz="1050" dirty="0"/>
              <a:t>         </a:t>
            </a:r>
            <a:r>
              <a:rPr lang="mr-IN" sz="1050" dirty="0"/>
              <a:t>this</a:t>
            </a:r>
            <a:r>
              <a:rPr lang="en-US" sz="1050" dirty="0"/>
              <a:t>-&gt;</a:t>
            </a:r>
            <a:r>
              <a:rPr lang="mr-IN" sz="1050" dirty="0"/>
              <a:t>capacity </a:t>
            </a:r>
            <a:r>
              <a:rPr lang="en-US" sz="1050" dirty="0"/>
              <a:t>=</a:t>
            </a:r>
            <a:r>
              <a:rPr lang="mr-IN" sz="1050" dirty="0"/>
              <a:t>capacity;</a:t>
            </a:r>
          </a:p>
          <a:p>
            <a:r>
              <a:rPr lang="en-US" sz="1050" dirty="0"/>
              <a:t>            </a:t>
            </a:r>
            <a:r>
              <a:rPr lang="mr-IN" sz="1050" dirty="0"/>
              <a:t>top </a:t>
            </a:r>
            <a:r>
              <a:rPr lang="en-US" sz="1050" dirty="0"/>
              <a:t>=</a:t>
            </a:r>
            <a:r>
              <a:rPr lang="mr-IN" sz="1050" dirty="0"/>
              <a:t> </a:t>
            </a:r>
            <a:r>
              <a:rPr lang="en-US" sz="1050" dirty="0"/>
              <a:t>-</a:t>
            </a:r>
            <a:r>
              <a:rPr lang="mr-IN" sz="1050" dirty="0"/>
              <a:t>1;</a:t>
            </a:r>
          </a:p>
          <a:p>
            <a:r>
              <a:rPr lang="mr-IN" sz="1050" dirty="0"/>
              <a:t>      }</a:t>
            </a:r>
          </a:p>
          <a:p>
            <a:r>
              <a:rPr lang="mr-IN" sz="1050" dirty="0"/>
              <a:t>      void push</a:t>
            </a:r>
            <a:r>
              <a:rPr lang="en-US" sz="1050" dirty="0"/>
              <a:t>(T</a:t>
            </a:r>
            <a:r>
              <a:rPr lang="mr-IN" sz="1050" dirty="0"/>
              <a:t> value</a:t>
            </a:r>
            <a:r>
              <a:rPr lang="en-US" sz="1050" dirty="0"/>
              <a:t>) </a:t>
            </a:r>
            <a:r>
              <a:rPr lang="mr-IN" sz="1050" dirty="0"/>
              <a:t>{</a:t>
            </a:r>
          </a:p>
          <a:p>
            <a:r>
              <a:rPr lang="en-US" sz="1050" dirty="0"/>
              <a:t>         </a:t>
            </a:r>
            <a:r>
              <a:rPr lang="mr-IN" sz="1050" dirty="0"/>
              <a:t>top</a:t>
            </a:r>
            <a:r>
              <a:rPr lang="en-US" sz="1050" dirty="0"/>
              <a:t>++;</a:t>
            </a:r>
            <a:endParaRPr lang="mr-IN" sz="1050" dirty="0"/>
          </a:p>
          <a:p>
            <a:r>
              <a:rPr lang="mr-IN" sz="1050" dirty="0"/>
              <a:t>            storage</a:t>
            </a:r>
            <a:r>
              <a:rPr lang="en-US" sz="1050" dirty="0"/>
              <a:t>[</a:t>
            </a:r>
            <a:r>
              <a:rPr lang="mr-IN" sz="1050" dirty="0"/>
              <a:t>top</a:t>
            </a:r>
            <a:r>
              <a:rPr lang="en-US" sz="1050" dirty="0"/>
              <a:t>]=</a:t>
            </a:r>
            <a:r>
              <a:rPr lang="mr-IN" sz="1050" dirty="0"/>
              <a:t> value;</a:t>
            </a:r>
          </a:p>
          <a:p>
            <a:r>
              <a:rPr lang="mr-IN" sz="1050" dirty="0"/>
              <a:t>      }</a:t>
            </a:r>
          </a:p>
          <a:p>
            <a:r>
              <a:rPr lang="mr-IN" sz="1050" dirty="0"/>
              <a:t>      </a:t>
            </a:r>
            <a:r>
              <a:rPr lang="en-US" sz="1050" dirty="0"/>
              <a:t>T</a:t>
            </a:r>
            <a:r>
              <a:rPr lang="mr-IN" sz="1050" dirty="0"/>
              <a:t> peek</a:t>
            </a:r>
            <a:r>
              <a:rPr lang="en-US" sz="1050" dirty="0"/>
              <a:t>()</a:t>
            </a:r>
            <a:r>
              <a:rPr lang="mr-IN" sz="1050" dirty="0"/>
              <a:t> {</a:t>
            </a:r>
          </a:p>
          <a:p>
            <a:r>
              <a:rPr lang="en-US" sz="1050" dirty="0"/>
              <a:t>          </a:t>
            </a:r>
            <a:r>
              <a:rPr lang="mr-IN" sz="1050" dirty="0"/>
              <a:t>return storage</a:t>
            </a:r>
            <a:r>
              <a:rPr lang="en-US" sz="1050" dirty="0"/>
              <a:t>[</a:t>
            </a:r>
            <a:r>
              <a:rPr lang="mr-IN" sz="1050" dirty="0"/>
              <a:t>top</a:t>
            </a:r>
            <a:r>
              <a:rPr lang="en-US" sz="1050" dirty="0"/>
              <a:t>];</a:t>
            </a:r>
            <a:endParaRPr lang="mr-IN" sz="1050" dirty="0"/>
          </a:p>
          <a:p>
            <a:r>
              <a:rPr lang="mr-IN" sz="1050" dirty="0"/>
              <a:t>      }</a:t>
            </a:r>
          </a:p>
          <a:p>
            <a:r>
              <a:rPr lang="mr-IN" sz="1050" dirty="0"/>
              <a:t>      </a:t>
            </a:r>
            <a:r>
              <a:rPr lang="en-US" sz="1050" dirty="0"/>
              <a:t>T</a:t>
            </a:r>
            <a:r>
              <a:rPr lang="mr-IN" sz="1050" dirty="0"/>
              <a:t> pop</a:t>
            </a:r>
            <a:r>
              <a:rPr lang="en-US" sz="1050" dirty="0"/>
              <a:t>()</a:t>
            </a:r>
            <a:r>
              <a:rPr lang="mr-IN" sz="1050" dirty="0"/>
              <a:t> {</a:t>
            </a:r>
            <a:endParaRPr lang="en-US" sz="1050" dirty="0"/>
          </a:p>
          <a:p>
            <a:r>
              <a:rPr lang="en-US" sz="1050" dirty="0"/>
              <a:t>       T </a:t>
            </a:r>
            <a:r>
              <a:rPr lang="en-US" sz="1050" dirty="0" err="1"/>
              <a:t>theTop</a:t>
            </a:r>
            <a:r>
              <a:rPr lang="en-US" sz="1050" dirty="0"/>
              <a:t>=storage[top];</a:t>
            </a:r>
            <a:endParaRPr lang="mr-IN" sz="1050" dirty="0"/>
          </a:p>
          <a:p>
            <a:r>
              <a:rPr lang="en-US" sz="1050" dirty="0"/>
              <a:t>           </a:t>
            </a:r>
            <a:r>
              <a:rPr lang="mr-IN" sz="1050" dirty="0"/>
              <a:t>to</a:t>
            </a:r>
            <a:r>
              <a:rPr lang="en-US" sz="1050" dirty="0"/>
              <a:t>p--</a:t>
            </a:r>
            <a:r>
              <a:rPr lang="mr-IN" sz="1050" dirty="0"/>
              <a:t>;</a:t>
            </a:r>
            <a:endParaRPr lang="en-US" sz="1050" dirty="0"/>
          </a:p>
          <a:p>
            <a:r>
              <a:rPr lang="en-US" sz="1050" dirty="0"/>
              <a:t>        return </a:t>
            </a:r>
            <a:r>
              <a:rPr lang="en-US" sz="1050" dirty="0" err="1"/>
              <a:t>theTop</a:t>
            </a:r>
            <a:r>
              <a:rPr lang="en-US" sz="1050" dirty="0"/>
              <a:t>;</a:t>
            </a:r>
            <a:endParaRPr lang="mr-IN" sz="1050" dirty="0"/>
          </a:p>
          <a:p>
            <a:r>
              <a:rPr lang="mr-IN" sz="1050" dirty="0"/>
              <a:t>      }</a:t>
            </a:r>
          </a:p>
          <a:p>
            <a:r>
              <a:rPr lang="mr-IN" sz="1050" dirty="0"/>
              <a:t>      bool isEmpty</a:t>
            </a:r>
            <a:r>
              <a:rPr lang="en-US" sz="1050" dirty="0"/>
              <a:t>()</a:t>
            </a:r>
            <a:r>
              <a:rPr lang="mr-IN" sz="1050" dirty="0"/>
              <a:t>{</a:t>
            </a:r>
          </a:p>
          <a:p>
            <a:r>
              <a:rPr lang="mr-IN" sz="1050" dirty="0"/>
              <a:t>            return </a:t>
            </a:r>
            <a:r>
              <a:rPr lang="en-US" sz="1050" dirty="0"/>
              <a:t>(</a:t>
            </a:r>
            <a:r>
              <a:rPr lang="mr-IN" sz="1050" dirty="0"/>
              <a:t>top == </a:t>
            </a:r>
            <a:r>
              <a:rPr lang="en-US" sz="1050" dirty="0"/>
              <a:t>-</a:t>
            </a:r>
            <a:r>
              <a:rPr lang="mr-IN" sz="1050" dirty="0"/>
              <a:t>1</a:t>
            </a:r>
            <a:r>
              <a:rPr lang="en-US" sz="1050" dirty="0"/>
              <a:t>)</a:t>
            </a:r>
            <a:r>
              <a:rPr lang="mr-IN" sz="1050" dirty="0"/>
              <a:t>;</a:t>
            </a:r>
          </a:p>
          <a:p>
            <a:r>
              <a:rPr lang="mr-IN" sz="1050" dirty="0"/>
              <a:t>      }</a:t>
            </a:r>
          </a:p>
          <a:p>
            <a:r>
              <a:rPr lang="mr-IN" sz="1050" dirty="0"/>
              <a:t>      ~Stack</a:t>
            </a:r>
            <a:r>
              <a:rPr lang="en-US" sz="1050" dirty="0"/>
              <a:t>()</a:t>
            </a:r>
            <a:r>
              <a:rPr lang="mr-IN" sz="1050" dirty="0"/>
              <a:t> {</a:t>
            </a:r>
          </a:p>
          <a:p>
            <a:r>
              <a:rPr lang="mr-IN" sz="1050" dirty="0"/>
              <a:t>           delete</a:t>
            </a:r>
            <a:r>
              <a:rPr lang="en-US" sz="1050" dirty="0"/>
              <a:t>[]</a:t>
            </a:r>
            <a:r>
              <a:rPr lang="mr-IN" sz="1050" dirty="0"/>
              <a:t> storage;</a:t>
            </a:r>
          </a:p>
          <a:p>
            <a:r>
              <a:rPr lang="mr-IN" sz="1050" dirty="0"/>
              <a:t>      }</a:t>
            </a:r>
          </a:p>
          <a:p>
            <a:r>
              <a:rPr lang="mr-IN" sz="1050" dirty="0"/>
              <a:t>};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432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Implementing a Stack as a Linked Data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2739" y="1983769"/>
            <a:ext cx="44912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also implement a stack using a linked list of nodes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420" y="978332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template &lt;</a:t>
            </a:r>
            <a:r>
              <a:rPr lang="en-US" sz="1050" dirty="0" err="1"/>
              <a:t>typename</a:t>
            </a:r>
            <a:r>
              <a:rPr lang="en-US" sz="1050" dirty="0"/>
              <a:t> T&gt;</a:t>
            </a:r>
          </a:p>
          <a:p>
            <a:r>
              <a:rPr lang="mr-IN" sz="1050" dirty="0"/>
              <a:t>class Stack {</a:t>
            </a:r>
          </a:p>
          <a:p>
            <a:r>
              <a:rPr lang="en-US" sz="1050" dirty="0"/>
              <a:t>P</a:t>
            </a:r>
            <a:r>
              <a:rPr lang="mr-IN" sz="1050" dirty="0"/>
              <a:t>rivate:</a:t>
            </a:r>
            <a:endParaRPr lang="en-US" sz="1050" dirty="0"/>
          </a:p>
          <a:p>
            <a:r>
              <a:rPr lang="en-US" sz="1050" dirty="0" err="1"/>
              <a:t>struct</a:t>
            </a:r>
            <a:r>
              <a:rPr lang="en-US" sz="1050" dirty="0"/>
              <a:t> Node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     T data</a:t>
            </a:r>
          </a:p>
          <a:p>
            <a:r>
              <a:rPr lang="en-US" sz="1050" dirty="0"/>
              <a:t>        Node * next;</a:t>
            </a:r>
          </a:p>
          <a:p>
            <a:endParaRPr lang="en-US" sz="1050" dirty="0"/>
          </a:p>
          <a:p>
            <a:r>
              <a:rPr lang="en-US" sz="1050" dirty="0"/>
              <a:t>        Node(T item)</a:t>
            </a:r>
          </a:p>
          <a:p>
            <a:r>
              <a:rPr lang="en-US" sz="1050" dirty="0"/>
              <a:t>        {    data = item;</a:t>
            </a:r>
          </a:p>
          <a:p>
            <a:r>
              <a:rPr lang="en-US" sz="1050" dirty="0"/>
              <a:t>             next = null;}</a:t>
            </a:r>
          </a:p>
          <a:p>
            <a:endParaRPr lang="en-US" sz="1050" dirty="0"/>
          </a:p>
          <a:p>
            <a:r>
              <a:rPr lang="en-US" sz="1050" dirty="0"/>
              <a:t>         void </a:t>
            </a:r>
            <a:r>
              <a:rPr lang="en-US" sz="1050" dirty="0" err="1"/>
              <a:t>setNext</a:t>
            </a:r>
            <a:r>
              <a:rPr lang="en-US" sz="1050" dirty="0"/>
              <a:t>(Node *next)</a:t>
            </a:r>
          </a:p>
          <a:p>
            <a:r>
              <a:rPr lang="en-US" sz="1050" dirty="0"/>
              <a:t>         {  </a:t>
            </a:r>
            <a:r>
              <a:rPr lang="en-US" sz="1050" dirty="0" err="1"/>
              <a:t>this.next</a:t>
            </a:r>
            <a:r>
              <a:rPr lang="en-US" sz="1050" dirty="0"/>
              <a:t> = next;}</a:t>
            </a:r>
          </a:p>
          <a:p>
            <a:r>
              <a:rPr lang="en-US" sz="1050" dirty="0"/>
              <a:t>         </a:t>
            </a:r>
          </a:p>
          <a:p>
            <a:r>
              <a:rPr lang="en-US" sz="1050" dirty="0"/>
              <a:t>         T </a:t>
            </a:r>
            <a:r>
              <a:rPr lang="en-US" sz="1050" dirty="0" err="1"/>
              <a:t>getData</a:t>
            </a:r>
            <a:r>
              <a:rPr lang="en-US" sz="1050" dirty="0"/>
              <a:t>()</a:t>
            </a:r>
          </a:p>
          <a:p>
            <a:r>
              <a:rPr lang="en-US" sz="1050" dirty="0"/>
              <a:t>         { return data;}    </a:t>
            </a:r>
          </a:p>
          <a:p>
            <a:r>
              <a:rPr lang="en-US" sz="1050" dirty="0"/>
              <a:t>}</a:t>
            </a:r>
            <a:endParaRPr lang="mr-IN" sz="1050" dirty="0"/>
          </a:p>
          <a:p>
            <a:r>
              <a:rPr lang="en-US" sz="1050" dirty="0"/>
              <a:t>      Node* top;</a:t>
            </a:r>
            <a:endParaRPr lang="mr-IN" sz="1050" dirty="0"/>
          </a:p>
          <a:p>
            <a:r>
              <a:rPr lang="mr-IN" sz="1050" dirty="0"/>
              <a:t>public:</a:t>
            </a:r>
          </a:p>
          <a:p>
            <a:r>
              <a:rPr lang="mr-IN" sz="1050" dirty="0"/>
              <a:t>      </a:t>
            </a:r>
            <a:r>
              <a:rPr lang="en-US" sz="1050" dirty="0"/>
              <a:t>Stack()</a:t>
            </a:r>
          </a:p>
          <a:p>
            <a:r>
              <a:rPr lang="en-US" sz="1050" dirty="0"/>
              <a:t>           { top = null;}</a:t>
            </a:r>
          </a:p>
          <a:p>
            <a:r>
              <a:rPr lang="en-US" sz="1050" dirty="0"/>
              <a:t>	</a:t>
            </a:r>
            <a:endParaRPr lang="mr-IN" sz="1050" dirty="0"/>
          </a:p>
          <a:p>
            <a:r>
              <a:rPr lang="mr-IN" sz="1050" dirty="0"/>
              <a:t>      </a:t>
            </a:r>
          </a:p>
          <a:p>
            <a:r>
              <a:rPr lang="mr-IN" sz="1050" dirty="0"/>
              <a:t>    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6467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Implementing a Stack as a Linked Data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2739" y="1983769"/>
            <a:ext cx="44912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can also implement a stack using a linked list of nodes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420" y="97833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900" dirty="0"/>
              <a:t> void push</a:t>
            </a:r>
            <a:r>
              <a:rPr lang="en-US" sz="900" dirty="0"/>
              <a:t>(T</a:t>
            </a:r>
            <a:r>
              <a:rPr lang="mr-IN" sz="900" dirty="0"/>
              <a:t> value</a:t>
            </a:r>
            <a:r>
              <a:rPr lang="en-US" sz="900" dirty="0"/>
              <a:t>)</a:t>
            </a:r>
            <a:r>
              <a:rPr lang="mr-IN" sz="900" dirty="0"/>
              <a:t>{</a:t>
            </a:r>
          </a:p>
          <a:p>
            <a:r>
              <a:rPr lang="en-US" sz="900" dirty="0"/>
              <a:t>                 //create a new node</a:t>
            </a:r>
          </a:p>
          <a:p>
            <a:r>
              <a:rPr lang="en-US" sz="900" dirty="0"/>
              <a:t>                 Node * </a:t>
            </a:r>
            <a:r>
              <a:rPr lang="en-US" sz="900" dirty="0" err="1"/>
              <a:t>newNode</a:t>
            </a:r>
            <a:r>
              <a:rPr lang="en-US" sz="900" dirty="0"/>
              <a:t> = new Node(value);</a:t>
            </a:r>
          </a:p>
          <a:p>
            <a:r>
              <a:rPr lang="en-US" sz="900" dirty="0"/>
              <a:t>                 //make top its next</a:t>
            </a:r>
          </a:p>
          <a:p>
            <a:r>
              <a:rPr lang="en-US" sz="900" dirty="0"/>
              <a:t>                 </a:t>
            </a:r>
            <a:r>
              <a:rPr lang="en-US" sz="900" dirty="0" err="1"/>
              <a:t>newNode.setNext</a:t>
            </a:r>
            <a:r>
              <a:rPr lang="en-US" sz="900" dirty="0"/>
              <a:t>(top);</a:t>
            </a:r>
          </a:p>
          <a:p>
            <a:r>
              <a:rPr lang="en-US" sz="900" dirty="0"/>
              <a:t>                 //reset top</a:t>
            </a:r>
          </a:p>
          <a:p>
            <a:r>
              <a:rPr lang="en-US" sz="900" dirty="0"/>
              <a:t>                 top = </a:t>
            </a:r>
            <a:r>
              <a:rPr lang="en-US" sz="900" dirty="0" err="1"/>
              <a:t>newNode</a:t>
            </a:r>
            <a:r>
              <a:rPr lang="en-US" sz="900" dirty="0"/>
              <a:t>;</a:t>
            </a:r>
            <a:endParaRPr lang="mr-IN" sz="900" dirty="0"/>
          </a:p>
          <a:p>
            <a:r>
              <a:rPr lang="mr-IN" sz="900" dirty="0"/>
              <a:t>      }</a:t>
            </a:r>
          </a:p>
          <a:p>
            <a:r>
              <a:rPr lang="mr-IN" sz="900" dirty="0"/>
              <a:t>      </a:t>
            </a:r>
            <a:r>
              <a:rPr lang="en-US" sz="900" dirty="0"/>
              <a:t>T</a:t>
            </a:r>
            <a:r>
              <a:rPr lang="mr-IN" sz="900" dirty="0"/>
              <a:t> peek</a:t>
            </a:r>
            <a:r>
              <a:rPr lang="en-US" sz="900" dirty="0"/>
              <a:t>()</a:t>
            </a:r>
            <a:r>
              <a:rPr lang="mr-IN" sz="900" dirty="0"/>
              <a:t> {</a:t>
            </a:r>
          </a:p>
          <a:p>
            <a:r>
              <a:rPr lang="en-US" sz="900" dirty="0"/>
              <a:t>                   </a:t>
            </a:r>
            <a:r>
              <a:rPr lang="mr-IN" sz="900" dirty="0"/>
              <a:t>return </a:t>
            </a:r>
            <a:r>
              <a:rPr lang="en-US" sz="900" dirty="0"/>
              <a:t>top-&gt;data;</a:t>
            </a:r>
            <a:endParaRPr lang="mr-IN" sz="900" dirty="0"/>
          </a:p>
          <a:p>
            <a:r>
              <a:rPr lang="mr-IN" sz="900" dirty="0"/>
              <a:t>      }</a:t>
            </a:r>
          </a:p>
          <a:p>
            <a:r>
              <a:rPr lang="mr-IN" sz="900" dirty="0"/>
              <a:t>      </a:t>
            </a:r>
            <a:r>
              <a:rPr lang="en-US" sz="900" dirty="0"/>
              <a:t>T</a:t>
            </a:r>
            <a:r>
              <a:rPr lang="mr-IN" sz="900" dirty="0"/>
              <a:t> pop</a:t>
            </a:r>
            <a:r>
              <a:rPr lang="en-US" sz="900" dirty="0"/>
              <a:t>()</a:t>
            </a:r>
            <a:r>
              <a:rPr lang="mr-IN" sz="900" dirty="0"/>
              <a:t> {</a:t>
            </a:r>
            <a:endParaRPr lang="en-US" sz="900" dirty="0"/>
          </a:p>
          <a:p>
            <a:r>
              <a:rPr lang="en-US" sz="900" dirty="0"/>
              <a:t>                 //pull data from top</a:t>
            </a:r>
          </a:p>
          <a:p>
            <a:r>
              <a:rPr lang="en-US" sz="900" dirty="0"/>
              <a:t>                 T </a:t>
            </a:r>
            <a:r>
              <a:rPr lang="en-US" sz="900" dirty="0" err="1"/>
              <a:t>topData</a:t>
            </a:r>
            <a:r>
              <a:rPr lang="en-US" sz="900" dirty="0"/>
              <a:t> = top;</a:t>
            </a:r>
          </a:p>
          <a:p>
            <a:r>
              <a:rPr lang="en-US" sz="900" dirty="0"/>
              <a:t>                 //reset top to top-&gt;next;</a:t>
            </a:r>
          </a:p>
          <a:p>
            <a:r>
              <a:rPr lang="en-US" sz="900" dirty="0"/>
              <a:t>                 Node * </a:t>
            </a:r>
            <a:r>
              <a:rPr lang="en-US" sz="900" dirty="0" err="1"/>
              <a:t>oldTop</a:t>
            </a:r>
            <a:r>
              <a:rPr lang="en-US" sz="900" dirty="0"/>
              <a:t> = top;</a:t>
            </a:r>
          </a:p>
          <a:p>
            <a:r>
              <a:rPr lang="en-US" sz="900" dirty="0"/>
              <a:t>                 top = top-&gt;next;</a:t>
            </a:r>
          </a:p>
          <a:p>
            <a:r>
              <a:rPr lang="en-US" sz="900" dirty="0"/>
              <a:t>                 //delete old top</a:t>
            </a:r>
          </a:p>
          <a:p>
            <a:r>
              <a:rPr lang="en-US" sz="900" dirty="0"/>
              <a:t>                 delete </a:t>
            </a:r>
            <a:r>
              <a:rPr lang="en-US" sz="900" dirty="0" err="1"/>
              <a:t>oldTop</a:t>
            </a:r>
            <a:r>
              <a:rPr lang="en-US" sz="900" dirty="0"/>
              <a:t>;</a:t>
            </a:r>
          </a:p>
          <a:p>
            <a:r>
              <a:rPr lang="en-US" sz="900" dirty="0"/>
              <a:t>                 //return data</a:t>
            </a:r>
          </a:p>
          <a:p>
            <a:r>
              <a:rPr lang="en-US" sz="900" dirty="0"/>
              <a:t>                 return </a:t>
            </a:r>
            <a:r>
              <a:rPr lang="en-US" sz="900" dirty="0" err="1"/>
              <a:t>topData</a:t>
            </a:r>
            <a:r>
              <a:rPr lang="en-US" sz="900" dirty="0"/>
              <a:t>;</a:t>
            </a:r>
            <a:endParaRPr lang="mr-IN" sz="900" dirty="0"/>
          </a:p>
          <a:p>
            <a:r>
              <a:rPr lang="mr-IN" sz="900" dirty="0"/>
              <a:t>      }</a:t>
            </a:r>
          </a:p>
          <a:p>
            <a:r>
              <a:rPr lang="mr-IN" sz="900" dirty="0"/>
              <a:t>      bool isEmpty</a:t>
            </a:r>
            <a:r>
              <a:rPr lang="en-US" sz="900" dirty="0"/>
              <a:t>()</a:t>
            </a:r>
            <a:r>
              <a:rPr lang="mr-IN" sz="900" dirty="0"/>
              <a:t>{</a:t>
            </a:r>
          </a:p>
          <a:p>
            <a:r>
              <a:rPr lang="mr-IN" sz="900" dirty="0"/>
              <a:t>            return </a:t>
            </a:r>
            <a:r>
              <a:rPr lang="en-US" sz="900" dirty="0"/>
              <a:t>(</a:t>
            </a:r>
            <a:r>
              <a:rPr lang="mr-IN" sz="900" dirty="0"/>
              <a:t>top == </a:t>
            </a:r>
            <a:r>
              <a:rPr lang="en-US" sz="900" dirty="0" err="1"/>
              <a:t>nullptr</a:t>
            </a:r>
            <a:r>
              <a:rPr lang="en-US" sz="900" dirty="0"/>
              <a:t>)</a:t>
            </a:r>
            <a:r>
              <a:rPr lang="mr-IN" sz="900" dirty="0"/>
              <a:t>;</a:t>
            </a:r>
          </a:p>
          <a:p>
            <a:r>
              <a:rPr lang="mr-IN" sz="900" dirty="0"/>
              <a:t>      }</a:t>
            </a:r>
          </a:p>
          <a:p>
            <a:r>
              <a:rPr lang="mr-IN" sz="900" dirty="0"/>
              <a:t>      ~Stack</a:t>
            </a:r>
            <a:r>
              <a:rPr lang="en-US" sz="900" dirty="0"/>
              <a:t>()</a:t>
            </a:r>
            <a:r>
              <a:rPr lang="mr-IN" sz="900" dirty="0"/>
              <a:t> {</a:t>
            </a:r>
          </a:p>
          <a:p>
            <a:r>
              <a:rPr lang="mr-IN" sz="900" dirty="0"/>
              <a:t>           </a:t>
            </a:r>
            <a:r>
              <a:rPr lang="en-US" sz="900" dirty="0"/>
              <a:t>//clear all the data from the stack</a:t>
            </a:r>
            <a:endParaRPr lang="mr-IN" sz="900" dirty="0"/>
          </a:p>
          <a:p>
            <a:r>
              <a:rPr lang="mr-IN" sz="900" dirty="0"/>
              <a:t>      }</a:t>
            </a:r>
          </a:p>
          <a:p>
            <a:r>
              <a:rPr lang="mr-IN" sz="900" dirty="0"/>
              <a:t>};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499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Computational Complexity of Stack Operations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334" y="1250158"/>
            <a:ext cx="538649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Stack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Push/Pop are O(1)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This is why stacks are great data structures if LIFO operations are appropriate </a:t>
            </a:r>
          </a:p>
        </p:txBody>
      </p:sp>
    </p:spTree>
    <p:extLst>
      <p:ext uri="{BB962C8B-B14F-4D97-AF65-F5344CB8AC3E}">
        <p14:creationId xmlns:p14="http://schemas.microsoft.com/office/powerpoint/2010/main" val="63699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317A-FE31-3F4B-9C2C-BD10FA5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D5B1-C8BE-EA4E-A030-5115F1FFC6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CBA7E-4ECD-0445-860B-425DF784215E}"/>
              </a:ext>
            </a:extLst>
          </p:cNvPr>
          <p:cNvSpPr txBox="1"/>
          <p:nvPr/>
        </p:nvSpPr>
        <p:spPr>
          <a:xfrm>
            <a:off x="318655" y="1260764"/>
            <a:ext cx="820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to reverse the elements on a stack.  Use two other stacks to aid in the removal.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1FEC7-61C0-A849-8F8C-0057CA64DA27}"/>
              </a:ext>
            </a:extLst>
          </p:cNvPr>
          <p:cNvSpPr txBox="1"/>
          <p:nvPr/>
        </p:nvSpPr>
        <p:spPr>
          <a:xfrm>
            <a:off x="443345" y="2258288"/>
            <a:ext cx="3980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reverseStack</a:t>
            </a:r>
            <a:r>
              <a:rPr lang="en-US" dirty="0"/>
              <a:t> (stack S&lt;</a:t>
            </a:r>
            <a:r>
              <a:rPr lang="en-US" dirty="0" err="1"/>
              <a:t>int</a:t>
            </a:r>
            <a:r>
              <a:rPr lang="en-US" dirty="0"/>
              <a:t>&gt;)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stack S1&lt;</a:t>
            </a:r>
            <a:r>
              <a:rPr lang="en-US" dirty="0" err="1"/>
              <a:t>int</a:t>
            </a:r>
            <a:r>
              <a:rPr lang="en-US" dirty="0"/>
              <a:t>&gt;, S2&lt;</a:t>
            </a:r>
            <a:r>
              <a:rPr lang="en-US" dirty="0" err="1"/>
              <a:t>int</a:t>
            </a:r>
            <a:r>
              <a:rPr lang="en-US" dirty="0"/>
              <a:t>&gt;;</a:t>
            </a:r>
          </a:p>
          <a:p>
            <a:r>
              <a:rPr lang="en-US" dirty="0"/>
              <a:t>	while (!</a:t>
            </a:r>
            <a:r>
              <a:rPr lang="en-US" dirty="0" err="1"/>
              <a:t>S.empty</a:t>
            </a:r>
            <a:r>
              <a:rPr lang="en-US" dirty="0"/>
              <a:t>())</a:t>
            </a:r>
          </a:p>
          <a:p>
            <a:r>
              <a:rPr lang="en-US" dirty="0"/>
              <a:t>		S1.push(</a:t>
            </a:r>
            <a:r>
              <a:rPr lang="en-US" dirty="0" err="1"/>
              <a:t>S.pop</a:t>
            </a:r>
            <a:r>
              <a:rPr lang="en-US" dirty="0"/>
              <a:t>());</a:t>
            </a:r>
          </a:p>
          <a:p>
            <a:r>
              <a:rPr lang="en-US" dirty="0"/>
              <a:t>	while (!S1.empty())</a:t>
            </a:r>
          </a:p>
          <a:p>
            <a:r>
              <a:rPr lang="en-US" dirty="0"/>
              <a:t>		S2.push(S1.pop());</a:t>
            </a:r>
          </a:p>
          <a:p>
            <a:r>
              <a:rPr lang="en-US" dirty="0"/>
              <a:t>	while (!S2.empty())</a:t>
            </a:r>
          </a:p>
          <a:p>
            <a:r>
              <a:rPr lang="en-US" dirty="0"/>
              <a:t>		</a:t>
            </a:r>
            <a:r>
              <a:rPr lang="en-US" dirty="0" err="1"/>
              <a:t>S.push</a:t>
            </a:r>
            <a:r>
              <a:rPr lang="en-US" dirty="0"/>
              <a:t>(S2.pop());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317A-FE31-3F4B-9C2C-BD10FA5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D5B1-C8BE-EA4E-A030-5115F1FFC6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CBA7E-4ECD-0445-860B-425DF784215E}"/>
              </a:ext>
            </a:extLst>
          </p:cNvPr>
          <p:cNvSpPr txBox="1"/>
          <p:nvPr/>
        </p:nvSpPr>
        <p:spPr>
          <a:xfrm>
            <a:off x="318655" y="1260764"/>
            <a:ext cx="820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to read a string and determine if it has the same number of A’s as B’s.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819" y="1888100"/>
            <a:ext cx="6486125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>
                <a:latin typeface="Arial Narrow"/>
                <a:cs typeface="Arial Narrow"/>
              </a:rPr>
              <a:t>bool inLanguage(char* theString)</a:t>
            </a:r>
          </a:p>
          <a:p>
            <a:r>
              <a:rPr lang="mr-IN" sz="1200" dirty="0">
                <a:latin typeface="Arial Narrow"/>
                <a:cs typeface="Arial Narrow"/>
              </a:rPr>
              <a:t>{</a:t>
            </a:r>
            <a:r>
              <a:rPr lang="en-US" sz="1200" dirty="0">
                <a:latin typeface="Arial Narrow"/>
                <a:cs typeface="Arial Narrow"/>
              </a:rPr>
              <a:t>  </a:t>
            </a:r>
            <a:r>
              <a:rPr lang="mr-IN" sz="1200" dirty="0">
                <a:latin typeface="Arial Narrow"/>
                <a:cs typeface="Arial Narrow"/>
              </a:rPr>
              <a:t> std::stack&lt;char&gt; theStack</a:t>
            </a:r>
            <a:r>
              <a:rPr lang="en-US" sz="1200" dirty="0">
                <a:latin typeface="Arial Narrow"/>
                <a:cs typeface="Arial Narrow"/>
              </a:rPr>
              <a:t>; </a:t>
            </a:r>
            <a:r>
              <a:rPr lang="mr-IN" sz="1200" dirty="0">
                <a:latin typeface="Arial Narrow"/>
                <a:cs typeface="Arial Narrow"/>
              </a:rPr>
              <a:t>int i=0;</a:t>
            </a:r>
          </a:p>
          <a:p>
            <a:r>
              <a:rPr lang="mr-IN" sz="1200" dirty="0">
                <a:latin typeface="Arial Narrow"/>
                <a:cs typeface="Arial Narrow"/>
              </a:rPr>
              <a:t>    while (theString[i]!=NULL)</a:t>
            </a:r>
          </a:p>
          <a:p>
            <a:r>
              <a:rPr lang="mr-IN" sz="1200" dirty="0">
                <a:latin typeface="Arial Narrow"/>
                <a:cs typeface="Arial Narrow"/>
              </a:rPr>
              <a:t>    {</a:t>
            </a:r>
            <a:r>
              <a:rPr lang="en-US" sz="1200" dirty="0">
                <a:latin typeface="Arial Narrow"/>
                <a:cs typeface="Arial Narrow"/>
              </a:rPr>
              <a:t>  </a:t>
            </a:r>
            <a:r>
              <a:rPr lang="mr-IN" sz="1200" dirty="0">
                <a:latin typeface="Arial Narrow"/>
                <a:cs typeface="Arial Narrow"/>
              </a:rPr>
              <a:t> if ((theString[i]!='A')&amp;&amp;(theString[i]!='B’)</a:t>
            </a:r>
            <a:r>
              <a:rPr lang="en-US" sz="1200" dirty="0">
                <a:latin typeface="Arial Narrow"/>
                <a:cs typeface="Arial Narrow"/>
              </a:rPr>
              <a:t>) </a:t>
            </a:r>
            <a:r>
              <a:rPr lang="mr-IN" sz="1200" dirty="0">
                <a:latin typeface="Arial Narrow"/>
                <a:cs typeface="Arial Narrow"/>
              </a:rPr>
              <a:t> return false;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if (theStack.empty())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    theStack.push(theString[i]);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else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</a:t>
            </a:r>
            <a:r>
              <a:rPr lang="en-US" sz="1200" dirty="0">
                <a:latin typeface="Arial Narrow"/>
                <a:cs typeface="Arial Narrow"/>
              </a:rPr>
              <a:t>{</a:t>
            </a:r>
            <a:r>
              <a:rPr lang="mr-IN" sz="1200" dirty="0">
                <a:latin typeface="Arial Narrow"/>
                <a:cs typeface="Arial Narrow"/>
              </a:rPr>
              <a:t>  if (theStack.top()==theString[i])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        theStack.push(theString[i]);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    else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        theStack.pop();  }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i++; }  </a:t>
            </a:r>
          </a:p>
          <a:p>
            <a:r>
              <a:rPr lang="mr-IN" sz="1200" dirty="0">
                <a:latin typeface="Arial Narrow"/>
                <a:cs typeface="Arial Narrow"/>
              </a:rPr>
              <a:t>    if (theStack.empty())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return true;</a:t>
            </a:r>
          </a:p>
          <a:p>
            <a:r>
              <a:rPr lang="mr-IN" sz="1200" dirty="0">
                <a:latin typeface="Arial Narrow"/>
                <a:cs typeface="Arial Narrow"/>
              </a:rPr>
              <a:t>    else</a:t>
            </a:r>
          </a:p>
          <a:p>
            <a:r>
              <a:rPr lang="mr-IN" sz="1200" dirty="0">
                <a:latin typeface="Arial Narrow"/>
                <a:cs typeface="Arial Narrow"/>
              </a:rPr>
              <a:t>        return false;</a:t>
            </a:r>
          </a:p>
          <a:p>
            <a:r>
              <a:rPr lang="mr-IN" sz="1200" dirty="0">
                <a:latin typeface="Arial Narrow"/>
                <a:cs typeface="Arial Narro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0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Stack ADT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14716350"/>
              </p:ext>
            </p:extLst>
          </p:nvPr>
        </p:nvGraphicFramePr>
        <p:xfrm>
          <a:off x="206733" y="1220592"/>
          <a:ext cx="5286350" cy="342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4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Method 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403196" y="379034"/>
            <a:ext cx="2759501" cy="44172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>
                <a:latin typeface="Arial Narrow" panose="020B0606020202030204" pitchFamily="34" charset="0"/>
              </a:rPr>
              <a:t>main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() {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 i = 5;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foo(i);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>
                <a:latin typeface="Arial Narrow" panose="020B0606020202030204" pitchFamily="34" charset="0"/>
              </a:rPr>
              <a:t>foo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000" dirty="0" err="1">
                <a:solidFill>
                  <a:srgbClr val="003366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 j) {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 k;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k = j+1;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bar(k);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>
                <a:latin typeface="Arial Narrow" panose="020B0606020202030204" pitchFamily="34" charset="0"/>
              </a:rPr>
              <a:t>bar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(</a:t>
            </a:r>
            <a:r>
              <a:rPr lang="en-US" altLang="en-US" sz="2000" dirty="0" err="1">
                <a:solidFill>
                  <a:srgbClr val="003366"/>
                </a:solidFill>
                <a:latin typeface="Arial Narrow" panose="020B0606020202030204" pitchFamily="34" charset="0"/>
              </a:rPr>
              <a:t>int</a:t>
            </a: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 m) {    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            m=6</a:t>
            </a:r>
            <a:b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003366"/>
                </a:solidFill>
                <a:latin typeface="Arial Narrow" panose="020B0606020202030204" pitchFamily="34" charset="0"/>
              </a:rPr>
              <a:t>	bear();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3366"/>
                </a:solidFill>
                <a:latin typeface="Arial Narrow" panose="020B0606020202030204" pitchFamily="34" charset="0"/>
              </a:rPr>
              <a:t>}</a:t>
            </a:r>
            <a:endParaRPr lang="en-US" altLang="en-US" sz="2000" dirty="0">
              <a:solidFill>
                <a:srgbClr val="003366"/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2" name="Group 137"/>
          <p:cNvGrpSpPr>
            <a:grpSpLocks/>
          </p:cNvGrpSpPr>
          <p:nvPr/>
        </p:nvGrpSpPr>
        <p:grpSpPr bwMode="auto">
          <a:xfrm>
            <a:off x="5369396" y="379034"/>
            <a:ext cx="1447800" cy="4572000"/>
            <a:chOff x="4512" y="864"/>
            <a:chExt cx="912" cy="3024"/>
          </a:xfrm>
        </p:grpSpPr>
        <p:sp>
          <p:nvSpPr>
            <p:cNvPr id="23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24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6426671" y="2344359"/>
            <a:ext cx="7938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" name="Freeform 118"/>
          <p:cNvSpPr>
            <a:spLocks/>
          </p:cNvSpPr>
          <p:nvPr/>
        </p:nvSpPr>
        <p:spPr bwMode="auto">
          <a:xfrm>
            <a:off x="6483821" y="3130172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6"/>
          <p:cNvSpPr>
            <a:spLocks noChangeArrowheads="1"/>
          </p:cNvSpPr>
          <p:nvPr/>
        </p:nvSpPr>
        <p:spPr bwMode="auto">
          <a:xfrm>
            <a:off x="6426671" y="404434"/>
            <a:ext cx="7938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0" name="Rectangle 127"/>
          <p:cNvSpPr>
            <a:spLocks noChangeArrowheads="1"/>
          </p:cNvSpPr>
          <p:nvPr/>
        </p:nvSpPr>
        <p:spPr bwMode="auto">
          <a:xfrm>
            <a:off x="6426671" y="1060072"/>
            <a:ext cx="7938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Rectangle 130"/>
          <p:cNvSpPr>
            <a:spLocks noChangeArrowheads="1"/>
          </p:cNvSpPr>
          <p:nvPr/>
        </p:nvSpPr>
        <p:spPr bwMode="auto">
          <a:xfrm>
            <a:off x="5521796" y="836234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bar</a:t>
            </a:r>
          </a:p>
          <a:p>
            <a:pPr eaLnBrk="1" hangingPunct="1"/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bg1"/>
                </a:solidFill>
              </a:rPr>
              <a:t>PC = 9</a:t>
            </a:r>
            <a:br>
              <a:rPr lang="en-US" altLang="en-US" sz="2000" dirty="0">
                <a:solidFill>
                  <a:schemeClr val="bg1"/>
                </a:solidFill>
              </a:rPr>
            </a:br>
            <a:r>
              <a:rPr lang="en-US" altLang="en-US" sz="2000" dirty="0">
                <a:solidFill>
                  <a:schemeClr val="bg1"/>
                </a:solidFill>
              </a:rPr>
              <a:t>  m = 6</a:t>
            </a:r>
          </a:p>
        </p:txBody>
      </p:sp>
      <p:sp>
        <p:nvSpPr>
          <p:cNvPr id="32" name="Rectangle 131"/>
          <p:cNvSpPr>
            <a:spLocks noChangeArrowheads="1"/>
          </p:cNvSpPr>
          <p:nvPr/>
        </p:nvSpPr>
        <p:spPr bwMode="auto">
          <a:xfrm>
            <a:off x="5521796" y="2093534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</a:t>
            </a:r>
          </a:p>
          <a:p>
            <a:pPr eaLnBrk="1" hangingPunct="1"/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bg1"/>
                </a:solidFill>
              </a:rPr>
              <a:t>PC = 3</a:t>
            </a:r>
            <a:br>
              <a:rPr lang="en-US" altLang="en-US" sz="2000" dirty="0">
                <a:solidFill>
                  <a:schemeClr val="bg1"/>
                </a:solidFill>
              </a:rPr>
            </a:br>
            <a:r>
              <a:rPr lang="en-US" altLang="en-US" sz="2000" dirty="0">
                <a:solidFill>
                  <a:schemeClr val="bg1"/>
                </a:solidFill>
              </a:rPr>
              <a:t>  j = 5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  k = 6</a:t>
            </a:r>
          </a:p>
        </p:txBody>
      </p:sp>
      <p:sp>
        <p:nvSpPr>
          <p:cNvPr id="33" name="Rectangle 132"/>
          <p:cNvSpPr>
            <a:spLocks noChangeArrowheads="1"/>
          </p:cNvSpPr>
          <p:nvPr/>
        </p:nvSpPr>
        <p:spPr bwMode="auto">
          <a:xfrm>
            <a:off x="5521796" y="3731834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</a:p>
          <a:p>
            <a:pPr eaLnBrk="1" hangingPunct="1"/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bg1"/>
                </a:solidFill>
              </a:rPr>
              <a:t>PC = 2</a:t>
            </a:r>
            <a:br>
              <a:rPr lang="en-US" altLang="en-US" sz="2000" dirty="0">
                <a:solidFill>
                  <a:schemeClr val="bg1"/>
                </a:solidFill>
              </a:rPr>
            </a:br>
            <a:r>
              <a:rPr lang="en-US" altLang="en-US" sz="2000" dirty="0">
                <a:solidFill>
                  <a:schemeClr val="bg1"/>
                </a:solidFill>
              </a:rPr>
              <a:t>  i = 5</a:t>
            </a:r>
          </a:p>
        </p:txBody>
      </p:sp>
    </p:spTree>
    <p:extLst>
      <p:ext uri="{BB962C8B-B14F-4D97-AF65-F5344CB8AC3E}">
        <p14:creationId xmlns:p14="http://schemas.microsoft.com/office/powerpoint/2010/main" val="41895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15257875"/>
              </p:ext>
            </p:extLst>
          </p:nvPr>
        </p:nvGraphicFramePr>
        <p:xfrm>
          <a:off x="121333" y="1147908"/>
          <a:ext cx="5365067" cy="3422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Finding Palindromes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Finding Palindromes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282" y="1604037"/>
            <a:ext cx="39355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String = “canal”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______           New String = </a:t>
            </a:r>
          </a:p>
          <a:p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0492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21334" y="1008428"/>
            <a:ext cx="4015228" cy="47251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( a + b * ( c / ( d – e ) ) ) + ( d / e 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Balanced Parentheses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334" y="1545550"/>
            <a:ext cx="5508346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for method </a:t>
            </a:r>
            <a:r>
              <a:rPr lang="en-US" sz="1400" b="1" dirty="0" err="1"/>
              <a:t>isBalanced</a:t>
            </a: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Create an empty stack of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Assume that the expression is balanced (balanced is </a:t>
            </a:r>
            <a:r>
              <a:rPr lang="en-US" sz="1400" b="1" dirty="0"/>
              <a:t>true</a:t>
            </a:r>
            <a:r>
              <a:rPr lang="en-US" sz="14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Set index to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while balanced is </a:t>
            </a:r>
            <a:r>
              <a:rPr lang="en-US" sz="1400" b="1" dirty="0"/>
              <a:t>true </a:t>
            </a:r>
            <a:r>
              <a:rPr lang="en-US" sz="1400" dirty="0"/>
              <a:t>and index &lt; the expression’s length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1400" dirty="0"/>
              <a:t>Get the next character in the data string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sz="1400" dirty="0"/>
              <a:t>if the next character is an opening parenthesis</a:t>
            </a:r>
          </a:p>
          <a:p>
            <a:pPr marL="1257300" lvl="2" indent="-342900">
              <a:buFont typeface="+mj-lt"/>
              <a:buAutoNum type="arabicPeriod" startAt="7"/>
            </a:pPr>
            <a:r>
              <a:rPr lang="en-US" sz="1400" dirty="0"/>
              <a:t>Push it onto the stack.</a:t>
            </a:r>
          </a:p>
          <a:p>
            <a:pPr marL="800100" lvl="1" indent="-342900">
              <a:buFont typeface="+mj-lt"/>
              <a:buAutoNum type="arabicPeriod" startAt="8"/>
            </a:pPr>
            <a:r>
              <a:rPr lang="en-US" sz="1400" dirty="0"/>
              <a:t>else if the next character is a closing </a:t>
            </a:r>
            <a:r>
              <a:rPr lang="en-US" sz="1400" dirty="0" err="1"/>
              <a:t>parenthsis</a:t>
            </a:r>
            <a:endParaRPr lang="en-US" sz="1400" dirty="0"/>
          </a:p>
          <a:p>
            <a:pPr marL="1257300" lvl="2" indent="-342900">
              <a:buFont typeface="+mj-lt"/>
              <a:buAutoNum type="arabicPeriod" startAt="9"/>
            </a:pPr>
            <a:r>
              <a:rPr lang="en-US" sz="1400" dirty="0"/>
              <a:t>Pop the top of the stack</a:t>
            </a:r>
          </a:p>
          <a:p>
            <a:pPr marL="1257300" lvl="2" indent="-342900">
              <a:buFont typeface="+mj-lt"/>
              <a:buAutoNum type="arabicPeriod" startAt="9"/>
            </a:pPr>
            <a:endParaRPr lang="en-US" sz="1400" dirty="0"/>
          </a:p>
          <a:p>
            <a:pPr marL="1257300" lvl="2" indent="-342900">
              <a:buFont typeface="+mj-lt"/>
              <a:buAutoNum type="arabicPeriod" startAt="9"/>
            </a:pPr>
            <a:r>
              <a:rPr lang="en-US" sz="1400" dirty="0"/>
              <a:t>if stack was empty or its top does not match the closing parenthesis</a:t>
            </a:r>
          </a:p>
          <a:p>
            <a:pPr marL="1714500" lvl="3" indent="-342900">
              <a:buFont typeface="+mj-lt"/>
              <a:buAutoNum type="arabicPeriod" startAt="11"/>
            </a:pPr>
            <a:r>
              <a:rPr lang="en-US" sz="1400" dirty="0"/>
              <a:t>Set balanced to </a:t>
            </a:r>
            <a:r>
              <a:rPr lang="en-US" sz="1400" b="1" dirty="0"/>
              <a:t>false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n-US" sz="1400" dirty="0"/>
              <a:t>Increment index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400" dirty="0"/>
              <a:t>Return </a:t>
            </a:r>
            <a:r>
              <a:rPr lang="en-US" sz="1400" b="1" dirty="0"/>
              <a:t>true</a:t>
            </a:r>
            <a:r>
              <a:rPr lang="en-US" sz="1400" dirty="0"/>
              <a:t> if balanced is </a:t>
            </a:r>
            <a:r>
              <a:rPr lang="en-US" sz="1400" b="1" dirty="0"/>
              <a:t>true</a:t>
            </a:r>
            <a:r>
              <a:rPr lang="en-US" sz="1400" dirty="0"/>
              <a:t> and the stack is empty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1259" y="3965535"/>
            <a:ext cx="134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_________</a:t>
            </a:r>
          </a:p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51379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Stacks and Postfix</a:t>
            </a:r>
            <a:endParaRPr lang="en-US" dirty="0"/>
          </a:p>
        </p:txBody>
      </p:sp>
      <p:pic>
        <p:nvPicPr>
          <p:cNvPr id="5" name="Picture 2" descr="C:\Documents and Settings\Administrator\My Documents\Koffman\PPTs\Koffman_Digital Request 150 DPI JPEG\Ch03\Table 3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4" y="1481137"/>
            <a:ext cx="84582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6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668440" y="1980222"/>
            <a:ext cx="7368294" cy="31168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empty stack of integers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there are more tokens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next token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first character of the token is a digit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token on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the token is an operator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right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left operand off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the operation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    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the result onto the stack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sp>
        <p:nvSpPr>
          <p:cNvPr id="5" name="Down Arrow 4"/>
          <p:cNvSpPr/>
          <p:nvPr/>
        </p:nvSpPr>
        <p:spPr>
          <a:xfrm rot="16200000">
            <a:off x="1407095" y="1971212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1407095" y="2272837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1407095" y="2515219"/>
            <a:ext cx="157566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1407095" y="2793006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1407095" y="3071054"/>
            <a:ext cx="157567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grpSp>
        <p:nvGrpSpPr>
          <p:cNvPr id="10" name="Group 11265"/>
          <p:cNvGrpSpPr>
            <a:grpSpLocks/>
          </p:cNvGrpSpPr>
          <p:nvPr/>
        </p:nvGrpSpPr>
        <p:grpSpPr bwMode="auto">
          <a:xfrm>
            <a:off x="121334" y="1336496"/>
            <a:ext cx="774700" cy="3157538"/>
            <a:chOff x="1207168" y="3090446"/>
            <a:chExt cx="774032" cy="315795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19857" y="3835082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857" y="424153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19857" y="5054443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5646" y="4143196"/>
            <a:ext cx="30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4313530" y="-7323"/>
            <a:ext cx="546100" cy="268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123949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585786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04762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7874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969711" y="1336496"/>
            <a:ext cx="5461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39285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5490661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4866774" y="1166633"/>
            <a:ext cx="487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29" name="TextBox 78"/>
          <p:cNvSpPr txBox="1">
            <a:spLocks noChangeArrowheads="1"/>
          </p:cNvSpPr>
          <p:nvPr/>
        </p:nvSpPr>
        <p:spPr bwMode="auto">
          <a:xfrm>
            <a:off x="4439736" y="1166633"/>
            <a:ext cx="309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30" name="Down Arrow 29"/>
          <p:cNvSpPr/>
          <p:nvPr/>
        </p:nvSpPr>
        <p:spPr>
          <a:xfrm rot="10800000">
            <a:off x="3407861" y="1649233"/>
            <a:ext cx="173038" cy="36512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2" name="TextBox 82"/>
          <p:cNvSpPr txBox="1">
            <a:spLocks noChangeArrowheads="1"/>
          </p:cNvSpPr>
          <p:nvPr/>
        </p:nvSpPr>
        <p:spPr bwMode="auto">
          <a:xfrm>
            <a:off x="3339599" y="1166633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04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gi6936_ppt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 template" id="{52149951-6272-F948-90A3-CA476304EA02}" vid="{D6805E25-E609-284A-B06D-BC5B0AA6D9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4.1</Template>
  <TotalTime>4876</TotalTime>
  <Words>3006</Words>
  <Application>Microsoft Macintosh PowerPoint</Application>
  <PresentationFormat>On-screen Show (16:9)</PresentationFormat>
  <Paragraphs>532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Arial Narrow</vt:lpstr>
      <vt:lpstr>Calibri</vt:lpstr>
      <vt:lpstr>Century Gothic</vt:lpstr>
      <vt:lpstr>Courier New</vt:lpstr>
      <vt:lpstr>Mangal</vt:lpstr>
      <vt:lpstr>Open Sans</vt:lpstr>
      <vt:lpstr>Tahoma</vt:lpstr>
      <vt:lpstr>Tw Cen MT</vt:lpstr>
      <vt:lpstr>Wingdings</vt:lpstr>
      <vt:lpstr>egi6936_ppt_template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Schilling,Brian J</dc:creator>
  <cp:lastModifiedBy>Microsoft Office User</cp:lastModifiedBy>
  <cp:revision>91</cp:revision>
  <dcterms:created xsi:type="dcterms:W3CDTF">2017-11-28T18:29:40Z</dcterms:created>
  <dcterms:modified xsi:type="dcterms:W3CDTF">2019-08-26T15:54:07Z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