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63" r:id="rId2"/>
    <p:sldId id="278" r:id="rId3"/>
    <p:sldId id="279" r:id="rId4"/>
    <p:sldId id="280" r:id="rId5"/>
    <p:sldId id="281" r:id="rId6"/>
    <p:sldId id="282" r:id="rId7"/>
    <p:sldId id="283" r:id="rId8"/>
    <p:sldId id="303" r:id="rId9"/>
    <p:sldId id="304" r:id="rId10"/>
    <p:sldId id="305" r:id="rId11"/>
    <p:sldId id="306" r:id="rId12"/>
    <p:sldId id="284" r:id="rId13"/>
    <p:sldId id="285" r:id="rId14"/>
    <p:sldId id="307" r:id="rId15"/>
    <p:sldId id="308" r:id="rId16"/>
    <p:sldId id="295" r:id="rId17"/>
    <p:sldId id="310" r:id="rId18"/>
    <p:sldId id="286" r:id="rId19"/>
    <p:sldId id="291" r:id="rId20"/>
    <p:sldId id="313" r:id="rId21"/>
    <p:sldId id="292" r:id="rId22"/>
    <p:sldId id="314" r:id="rId23"/>
    <p:sldId id="293" r:id="rId24"/>
    <p:sldId id="315" r:id="rId25"/>
    <p:sldId id="294" r:id="rId26"/>
    <p:sldId id="316" r:id="rId27"/>
    <p:sldId id="297" r:id="rId28"/>
    <p:sldId id="317" r:id="rId29"/>
    <p:sldId id="299" r:id="rId30"/>
    <p:sldId id="319" r:id="rId31"/>
    <p:sldId id="262" r:id="rId32"/>
  </p:sldIdLst>
  <p:sldSz cx="9144000" cy="5143500" type="screen16x9"/>
  <p:notesSz cx="6858000" cy="9144000"/>
  <p:custDataLst>
    <p:tags r:id="rId3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4411"/>
    <a:srgbClr val="182825"/>
    <a:srgbClr val="67D3F8"/>
    <a:srgbClr val="E2F4FE"/>
    <a:srgbClr val="BF245E"/>
    <a:srgbClr val="232062"/>
    <a:srgbClr val="DEDEDE"/>
    <a:srgbClr val="517791"/>
    <a:srgbClr val="656DB1"/>
    <a:srgbClr val="0804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07" autoAdjust="0"/>
    <p:restoredTop sz="94721" autoAdjust="0"/>
  </p:normalViewPr>
  <p:slideViewPr>
    <p:cSldViewPr snapToGrid="0">
      <p:cViewPr varScale="1">
        <p:scale>
          <a:sx n="145" d="100"/>
          <a:sy n="145" d="100"/>
        </p:scale>
        <p:origin x="904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6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D26A57-6CBF-41F1-9253-97CA9D49420B}" type="doc">
      <dgm:prSet loTypeId="urn:microsoft.com/office/officeart/2005/8/layout/hChevron3" loCatId="process" qsTypeId="urn:microsoft.com/office/officeart/2005/8/quickstyle/simple1" qsCatId="simple" csTypeId="urn:microsoft.com/office/officeart/2005/8/colors/accent1_3" csCatId="accent1" phldr="1"/>
      <dgm:spPr/>
    </dgm:pt>
    <dgm:pt modelId="{9D78A0F0-B6E6-480C-8208-BFA841F88B95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400" dirty="0">
              <a:solidFill>
                <a:schemeClr val="bg1"/>
              </a:solidFill>
              <a:latin typeface="+mj-lt"/>
            </a:rPr>
            <a:t>Item 1</a:t>
          </a:r>
        </a:p>
      </dgm:t>
    </dgm:pt>
    <dgm:pt modelId="{07D480E4-2FEE-466D-AC64-40AD5957DBD1}" type="parTrans" cxnId="{3C9CA7D2-9A98-4C90-8A32-639EEEDA3DA9}">
      <dgm:prSet/>
      <dgm:spPr/>
      <dgm:t>
        <a:bodyPr/>
        <a:lstStyle/>
        <a:p>
          <a:endParaRPr lang="en-US" sz="1400"/>
        </a:p>
      </dgm:t>
    </dgm:pt>
    <dgm:pt modelId="{3061502D-3E10-4B39-8FEA-72F51BF9031A}" type="sibTrans" cxnId="{3C9CA7D2-9A98-4C90-8A32-639EEEDA3DA9}">
      <dgm:prSet/>
      <dgm:spPr/>
      <dgm:t>
        <a:bodyPr/>
        <a:lstStyle/>
        <a:p>
          <a:endParaRPr lang="en-US" sz="1400"/>
        </a:p>
      </dgm:t>
    </dgm:pt>
    <dgm:pt modelId="{1DB084FC-B620-44A5-9449-FC7ADEF84C44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400" dirty="0">
              <a:solidFill>
                <a:schemeClr val="bg1"/>
              </a:solidFill>
              <a:latin typeface="+mj-lt"/>
            </a:rPr>
            <a:t>Item 2</a:t>
          </a:r>
        </a:p>
      </dgm:t>
    </dgm:pt>
    <dgm:pt modelId="{67CE9F8A-0833-4230-88AF-99812BBF50F7}" type="parTrans" cxnId="{6FF9323B-8D06-4342-932A-A72887D5AE91}">
      <dgm:prSet/>
      <dgm:spPr/>
      <dgm:t>
        <a:bodyPr/>
        <a:lstStyle/>
        <a:p>
          <a:endParaRPr lang="en-US" sz="1400"/>
        </a:p>
      </dgm:t>
    </dgm:pt>
    <dgm:pt modelId="{05F3FF0D-AFC0-4A10-B717-3558E955C32A}" type="sibTrans" cxnId="{6FF9323B-8D06-4342-932A-A72887D5AE91}">
      <dgm:prSet/>
      <dgm:spPr/>
      <dgm:t>
        <a:bodyPr/>
        <a:lstStyle/>
        <a:p>
          <a:endParaRPr lang="en-US" sz="1400"/>
        </a:p>
      </dgm:t>
    </dgm:pt>
    <dgm:pt modelId="{1A553D6E-151B-4344-8707-4577421FF24B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1400" dirty="0">
              <a:solidFill>
                <a:schemeClr val="bg1"/>
              </a:solidFill>
              <a:latin typeface="+mj-lt"/>
            </a:rPr>
            <a:t>Item 3</a:t>
          </a:r>
        </a:p>
      </dgm:t>
    </dgm:pt>
    <dgm:pt modelId="{16AB1387-E8A9-4556-ACF1-55DABE95168F}" type="parTrans" cxnId="{017132C9-CDAD-475C-A2F1-AFFEB26F01FA}">
      <dgm:prSet/>
      <dgm:spPr/>
      <dgm:t>
        <a:bodyPr/>
        <a:lstStyle/>
        <a:p>
          <a:endParaRPr lang="en-US" sz="1400"/>
        </a:p>
      </dgm:t>
    </dgm:pt>
    <dgm:pt modelId="{27988870-26D5-496A-AA0B-E010F14FF276}" type="sibTrans" cxnId="{017132C9-CDAD-475C-A2F1-AFFEB26F01FA}">
      <dgm:prSet/>
      <dgm:spPr/>
      <dgm:t>
        <a:bodyPr/>
        <a:lstStyle/>
        <a:p>
          <a:endParaRPr lang="en-US" sz="1400"/>
        </a:p>
      </dgm:t>
    </dgm:pt>
    <dgm:pt modelId="{6A028EF4-764D-4180-854F-C0C5784A6008}" type="pres">
      <dgm:prSet presAssocID="{81D26A57-6CBF-41F1-9253-97CA9D49420B}" presName="Name0" presStyleCnt="0">
        <dgm:presLayoutVars>
          <dgm:dir/>
          <dgm:resizeHandles val="exact"/>
        </dgm:presLayoutVars>
      </dgm:prSet>
      <dgm:spPr/>
    </dgm:pt>
    <dgm:pt modelId="{E48134AD-F4AC-45A0-BB10-AB287AAC8B5F}" type="pres">
      <dgm:prSet presAssocID="{9D78A0F0-B6E6-480C-8208-BFA841F88B95}" presName="parTxOnly" presStyleLbl="node1" presStyleIdx="0" presStyleCnt="3" custLinFactNeighborX="1347" custLinFactNeighborY="162">
        <dgm:presLayoutVars>
          <dgm:bulletEnabled val="1"/>
        </dgm:presLayoutVars>
      </dgm:prSet>
      <dgm:spPr/>
    </dgm:pt>
    <dgm:pt modelId="{1369AEE9-F399-4434-BB93-10320B227B8A}" type="pres">
      <dgm:prSet presAssocID="{3061502D-3E10-4B39-8FEA-72F51BF9031A}" presName="parSpace" presStyleCnt="0"/>
      <dgm:spPr/>
    </dgm:pt>
    <dgm:pt modelId="{2787B2F7-9514-4C60-AB87-7FB4CB85AD2A}" type="pres">
      <dgm:prSet presAssocID="{1DB084FC-B620-44A5-9449-FC7ADEF84C44}" presName="parTxOnly" presStyleLbl="node1" presStyleIdx="1" presStyleCnt="3" custLinFactNeighborX="1825" custLinFactNeighborY="-29">
        <dgm:presLayoutVars>
          <dgm:bulletEnabled val="1"/>
        </dgm:presLayoutVars>
      </dgm:prSet>
      <dgm:spPr/>
    </dgm:pt>
    <dgm:pt modelId="{4CF6C161-EE17-4595-84CE-38A98E231A24}" type="pres">
      <dgm:prSet presAssocID="{05F3FF0D-AFC0-4A10-B717-3558E955C32A}" presName="parSpace" presStyleCnt="0"/>
      <dgm:spPr/>
    </dgm:pt>
    <dgm:pt modelId="{54C6ED88-B489-49BC-BED4-1EAC56441FDC}" type="pres">
      <dgm:prSet presAssocID="{1A553D6E-151B-4344-8707-4577421FF24B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38EB022D-260C-0F4B-8BDE-2CE28811F4E1}" type="presOf" srcId="{1A553D6E-151B-4344-8707-4577421FF24B}" destId="{54C6ED88-B489-49BC-BED4-1EAC56441FDC}" srcOrd="0" destOrd="0" presId="urn:microsoft.com/office/officeart/2005/8/layout/hChevron3"/>
    <dgm:cxn modelId="{556EF430-704F-B542-B19D-E511D3C9C7B8}" type="presOf" srcId="{9D78A0F0-B6E6-480C-8208-BFA841F88B95}" destId="{E48134AD-F4AC-45A0-BB10-AB287AAC8B5F}" srcOrd="0" destOrd="0" presId="urn:microsoft.com/office/officeart/2005/8/layout/hChevron3"/>
    <dgm:cxn modelId="{6FF9323B-8D06-4342-932A-A72887D5AE91}" srcId="{81D26A57-6CBF-41F1-9253-97CA9D49420B}" destId="{1DB084FC-B620-44A5-9449-FC7ADEF84C44}" srcOrd="1" destOrd="0" parTransId="{67CE9F8A-0833-4230-88AF-99812BBF50F7}" sibTransId="{05F3FF0D-AFC0-4A10-B717-3558E955C32A}"/>
    <dgm:cxn modelId="{91FE3A3D-845B-3749-A9CF-1B50A6D13BDD}" type="presOf" srcId="{81D26A57-6CBF-41F1-9253-97CA9D49420B}" destId="{6A028EF4-764D-4180-854F-C0C5784A6008}" srcOrd="0" destOrd="0" presId="urn:microsoft.com/office/officeart/2005/8/layout/hChevron3"/>
    <dgm:cxn modelId="{8F4404A7-2BB5-F34D-9E80-F8ADA1CE438F}" type="presOf" srcId="{1DB084FC-B620-44A5-9449-FC7ADEF84C44}" destId="{2787B2F7-9514-4C60-AB87-7FB4CB85AD2A}" srcOrd="0" destOrd="0" presId="urn:microsoft.com/office/officeart/2005/8/layout/hChevron3"/>
    <dgm:cxn modelId="{017132C9-CDAD-475C-A2F1-AFFEB26F01FA}" srcId="{81D26A57-6CBF-41F1-9253-97CA9D49420B}" destId="{1A553D6E-151B-4344-8707-4577421FF24B}" srcOrd="2" destOrd="0" parTransId="{16AB1387-E8A9-4556-ACF1-55DABE95168F}" sibTransId="{27988870-26D5-496A-AA0B-E010F14FF276}"/>
    <dgm:cxn modelId="{3C9CA7D2-9A98-4C90-8A32-639EEEDA3DA9}" srcId="{81D26A57-6CBF-41F1-9253-97CA9D49420B}" destId="{9D78A0F0-B6E6-480C-8208-BFA841F88B95}" srcOrd="0" destOrd="0" parTransId="{07D480E4-2FEE-466D-AC64-40AD5957DBD1}" sibTransId="{3061502D-3E10-4B39-8FEA-72F51BF9031A}"/>
    <dgm:cxn modelId="{DA1151EB-1EAF-9649-82B4-DF4B4D9ECF61}" type="presParOf" srcId="{6A028EF4-764D-4180-854F-C0C5784A6008}" destId="{E48134AD-F4AC-45A0-BB10-AB287AAC8B5F}" srcOrd="0" destOrd="0" presId="urn:microsoft.com/office/officeart/2005/8/layout/hChevron3"/>
    <dgm:cxn modelId="{A3DEDE68-71EC-A445-A888-48A9ED4AFE31}" type="presParOf" srcId="{6A028EF4-764D-4180-854F-C0C5784A6008}" destId="{1369AEE9-F399-4434-BB93-10320B227B8A}" srcOrd="1" destOrd="0" presId="urn:microsoft.com/office/officeart/2005/8/layout/hChevron3"/>
    <dgm:cxn modelId="{1B2A5EBC-1CE0-0E43-97CA-F426EBEB0742}" type="presParOf" srcId="{6A028EF4-764D-4180-854F-C0C5784A6008}" destId="{2787B2F7-9514-4C60-AB87-7FB4CB85AD2A}" srcOrd="2" destOrd="0" presId="urn:microsoft.com/office/officeart/2005/8/layout/hChevron3"/>
    <dgm:cxn modelId="{D50546D0-7303-D34A-82F3-C2F6472CC7E3}" type="presParOf" srcId="{6A028EF4-764D-4180-854F-C0C5784A6008}" destId="{4CF6C161-EE17-4595-84CE-38A98E231A24}" srcOrd="3" destOrd="0" presId="urn:microsoft.com/office/officeart/2005/8/layout/hChevron3"/>
    <dgm:cxn modelId="{6D8EAA42-2D5B-B443-8148-E3459663D551}" type="presParOf" srcId="{6A028EF4-764D-4180-854F-C0C5784A6008}" destId="{54C6ED88-B489-49BC-BED4-1EAC56441FDC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8134AD-F4AC-45A0-BB10-AB287AAC8B5F}">
      <dsp:nvSpPr>
        <dsp:cNvPr id="0" name=""/>
        <dsp:cNvSpPr/>
      </dsp:nvSpPr>
      <dsp:spPr>
        <a:xfrm>
          <a:off x="4396" y="60061"/>
          <a:ext cx="1145759" cy="458303"/>
        </a:xfrm>
        <a:prstGeom prst="homePlate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  <a:latin typeface="+mj-lt"/>
            </a:rPr>
            <a:t>Item 1</a:t>
          </a:r>
        </a:p>
      </dsp:txBody>
      <dsp:txXfrm>
        <a:off x="4396" y="60061"/>
        <a:ext cx="1031183" cy="458303"/>
      </dsp:txXfrm>
    </dsp:sp>
    <dsp:sp modelId="{2787B2F7-9514-4C60-AB87-7FB4CB85AD2A}">
      <dsp:nvSpPr>
        <dsp:cNvPr id="0" name=""/>
        <dsp:cNvSpPr/>
      </dsp:nvSpPr>
      <dsp:spPr>
        <a:xfrm>
          <a:off x="922100" y="59186"/>
          <a:ext cx="1145759" cy="458303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  <a:latin typeface="+mj-lt"/>
            </a:rPr>
            <a:t>Item 2</a:t>
          </a:r>
        </a:p>
      </dsp:txBody>
      <dsp:txXfrm>
        <a:off x="1151252" y="59186"/>
        <a:ext cx="687456" cy="458303"/>
      </dsp:txXfrm>
    </dsp:sp>
    <dsp:sp modelId="{54C6ED88-B489-49BC-BED4-1EAC56441FDC}">
      <dsp:nvSpPr>
        <dsp:cNvPr id="0" name=""/>
        <dsp:cNvSpPr/>
      </dsp:nvSpPr>
      <dsp:spPr>
        <a:xfrm>
          <a:off x="1834525" y="59319"/>
          <a:ext cx="1145759" cy="458303"/>
        </a:xfrm>
        <a:prstGeom prst="chevron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  <a:latin typeface="+mj-lt"/>
            </a:rPr>
            <a:t>Item 3</a:t>
          </a:r>
        </a:p>
      </dsp:txBody>
      <dsp:txXfrm>
        <a:off x="2063677" y="59319"/>
        <a:ext cx="687456" cy="4583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F719B-F475-480E-B538-5B8C43560A82}" type="datetimeFigureOut">
              <a:rPr lang="en-US" smtClean="0"/>
              <a:t>2/3/20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B42A14-DC5F-4CFD-B1CC-C39BFA668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0108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5105A7-C230-4FBB-8DCE-F34BFD16411D}" type="datetimeFigureOut">
              <a:rPr lang="en-US" smtClean="0"/>
              <a:t>2/3/20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6DC9D-B8F8-4B1B-8451-EEF99A8DF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58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6DC9D-B8F8-4B1B-8451-EEF99A8DF84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04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6DC9D-B8F8-4B1B-8451-EEF99A8DF84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269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6DC9D-B8F8-4B1B-8451-EEF99A8DF84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484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Are</a:t>
            </a:r>
            <a:r>
              <a:rPr lang="en-US" b="1" baseline="0" dirty="0"/>
              <a:t> the animations here okay?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Production</a:t>
            </a:r>
            <a:r>
              <a:rPr lang="en-US" baseline="0" dirty="0"/>
              <a:t> Notes: off screen</a:t>
            </a:r>
          </a:p>
          <a:p>
            <a:endParaRPr lang="en-US" baseline="0" dirty="0"/>
          </a:p>
          <a:p>
            <a:r>
              <a:rPr lang="en-US" baseline="0" dirty="0"/>
              <a:t>Teleprompter:</a:t>
            </a:r>
          </a:p>
          <a:p>
            <a:r>
              <a:rPr lang="en-US" dirty="0"/>
              <a:t>There are complementary right-right and right-left procedures for these type</a:t>
            </a:r>
            <a:r>
              <a:rPr lang="en-US" baseline="0" dirty="0"/>
              <a:t>s of unbalanced trees.</a:t>
            </a:r>
          </a:p>
          <a:p>
            <a:endParaRPr lang="en-US" baseline="0" dirty="0"/>
          </a:p>
          <a:p>
            <a:r>
              <a:rPr lang="en-US" baseline="0" dirty="0"/>
              <a:t>&lt;CLICK THRU 8 ANIMATIONS&gt;</a:t>
            </a:r>
          </a:p>
          <a:p>
            <a:endParaRPr lang="en-US" baseline="0" dirty="0"/>
          </a:p>
          <a:p>
            <a:r>
              <a:rPr lang="en-US" baseline="0" dirty="0"/>
              <a:t>When fixing a tree, look at the balance of every node.  If any have values with absolute values above 1, balance them with the appropriate rotations</a:t>
            </a:r>
          </a:p>
          <a:p>
            <a:endParaRPr lang="en-US" baseline="0" dirty="0"/>
          </a:p>
          <a:p>
            <a:r>
              <a:rPr lang="en-US" baseline="0" dirty="0"/>
              <a:t>Because AVL trees are kept balanced, performance of insertions and deletions is O(log 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6DC9D-B8F8-4B1B-8451-EEF99A8DF84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4703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Production</a:t>
            </a:r>
            <a:r>
              <a:rPr lang="en-US" baseline="0" dirty="0"/>
              <a:t> Notes: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6DC9D-B8F8-4B1B-8451-EEF99A8DF84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51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6DC9D-B8F8-4B1B-8451-EEF99A8DF84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167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6DC9D-B8F8-4B1B-8451-EEF99A8DF84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167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6DC9D-B8F8-4B1B-8451-EEF99A8DF84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167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6DC9D-B8F8-4B1B-8451-EEF99A8DF84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167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6DC9D-B8F8-4B1B-8451-EEF99A8DF84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167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6DC9D-B8F8-4B1B-8451-EEF99A8DF84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167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6DC9D-B8F8-4B1B-8451-EEF99A8DF84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215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6DC9D-B8F8-4B1B-8451-EEF99A8DF84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16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g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 Subheading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"/>
          <p:cNvSpPr>
            <a:spLocks noGrp="1"/>
          </p:cNvSpPr>
          <p:nvPr>
            <p:ph type="body" idx="1" hasCustomPrompt="1"/>
          </p:nvPr>
        </p:nvSpPr>
        <p:spPr>
          <a:xfrm>
            <a:off x="921635" y="4800650"/>
            <a:ext cx="7300731" cy="203681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105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Subheading</a:t>
            </a:r>
          </a:p>
        </p:txBody>
      </p:sp>
      <p:sp>
        <p:nvSpPr>
          <p:cNvPr id="7" name="heading"/>
          <p:cNvSpPr>
            <a:spLocks noGrp="1"/>
          </p:cNvSpPr>
          <p:nvPr>
            <p:ph type="body" sz="quarter" idx="11" hasCustomPrompt="1"/>
          </p:nvPr>
        </p:nvSpPr>
        <p:spPr>
          <a:xfrm>
            <a:off x="921635" y="4071443"/>
            <a:ext cx="7300731" cy="729207"/>
          </a:xfrm>
          <a:prstGeom prst="rect">
            <a:avLst/>
          </a:prstGeom>
        </p:spPr>
        <p:txBody>
          <a:bodyPr wrap="square" tIns="0" bIns="0" anchor="t" anchorCtr="0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itchFamily="34" charset="0"/>
              <a:buNone/>
              <a:tabLst/>
              <a:defRPr sz="2500" b="0" baseline="0">
                <a:solidFill>
                  <a:schemeClr val="bg1"/>
                </a:solidFill>
                <a:effectLst/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Click to Edit Master Heading</a:t>
            </a:r>
          </a:p>
        </p:txBody>
      </p:sp>
      <p:sp>
        <p:nvSpPr>
          <p:cNvPr id="5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899692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556" userDrawn="1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ontent Subheading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"/>
          <p:cNvSpPr>
            <a:spLocks noGrp="1"/>
          </p:cNvSpPr>
          <p:nvPr>
            <p:ph idx="1"/>
          </p:nvPr>
        </p:nvSpPr>
        <p:spPr>
          <a:xfrm>
            <a:off x="287325" y="1777153"/>
            <a:ext cx="4724928" cy="3088986"/>
          </a:xfrm>
          <a:prstGeom prst="rect">
            <a:avLst/>
          </a:prstGeom>
        </p:spPr>
        <p:txBody>
          <a:bodyPr/>
          <a:lstStyle>
            <a:lvl1pPr>
              <a:spcBef>
                <a:spcPts val="900"/>
              </a:spcBef>
              <a:spcAft>
                <a:spcPts val="900"/>
              </a:spcAft>
              <a:defRPr sz="12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5545123" y="1773884"/>
            <a:ext cx="3242603" cy="3066277"/>
          </a:xfrm>
          <a:prstGeom prst="rect">
            <a:avLst/>
          </a:prstGeom>
          <a:noFill/>
          <a:ln w="88900" cap="flat" cmpd="sng">
            <a:noFill/>
            <a:miter lim="800000"/>
          </a:ln>
          <a:effectLst>
            <a:outerShdw blurRad="114300" sx="103000" sy="103000" algn="ctr" rotWithShape="0">
              <a:prstClr val="black">
                <a:alpha val="13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>
              <a:defRPr lang="en-US" sz="1100"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287325" y="1291838"/>
            <a:ext cx="8500401" cy="285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700" b="0" baseline="0" dirty="0" smtClean="0">
                <a:solidFill>
                  <a:srgbClr val="080404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subheading</a:t>
            </a:r>
          </a:p>
        </p:txBody>
      </p:sp>
      <p:sp>
        <p:nvSpPr>
          <p:cNvPr id="8" name="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121334" y="197827"/>
            <a:ext cx="8915400" cy="580804"/>
          </a:xfrm>
          <a:prstGeom prst="rect">
            <a:avLst/>
          </a:prstGeom>
        </p:spPr>
        <p:txBody>
          <a:bodyPr anchor="ctr"/>
          <a:lstStyle>
            <a:lvl1pPr algn="l">
              <a:spcBef>
                <a:spcPts val="0"/>
              </a:spcBef>
              <a:spcAft>
                <a:spcPts val="0"/>
              </a:spcAft>
              <a:defRPr sz="2300" b="0">
                <a:solidFill>
                  <a:schemeClr val="bg1"/>
                </a:solidFill>
                <a:effectLst/>
                <a:latin typeface="+mj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136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6" name="content"/>
          <p:cNvSpPr>
            <a:spLocks noGrp="1"/>
          </p:cNvSpPr>
          <p:nvPr>
            <p:ph idx="1"/>
          </p:nvPr>
        </p:nvSpPr>
        <p:spPr>
          <a:xfrm>
            <a:off x="4123092" y="1334152"/>
            <a:ext cx="4675217" cy="3448096"/>
          </a:xfrm>
          <a:prstGeom prst="rect">
            <a:avLst/>
          </a:prstGeom>
        </p:spPr>
        <p:txBody>
          <a:bodyPr/>
          <a:lstStyle>
            <a:lvl1pPr>
              <a:spcBef>
                <a:spcPts val="900"/>
              </a:spcBef>
              <a:spcAft>
                <a:spcPts val="900"/>
              </a:spcAft>
              <a:defRPr sz="12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28273" y="1334153"/>
            <a:ext cx="3438384" cy="3448095"/>
          </a:xfrm>
          <a:prstGeom prst="rect">
            <a:avLst/>
          </a:prstGeom>
          <a:noFill/>
          <a:ln w="88900" cap="flat" cmpd="sng">
            <a:noFill/>
            <a:miter lim="800000"/>
          </a:ln>
          <a:effectLst>
            <a:outerShdw blurRad="114300" sx="103000" sy="103000" algn="ctr" rotWithShape="0">
              <a:prstClr val="black">
                <a:alpha val="13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>
              <a:defRPr lang="en-US" sz="1100"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9" name="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121334" y="197827"/>
            <a:ext cx="8915400" cy="580804"/>
          </a:xfrm>
          <a:prstGeom prst="rect">
            <a:avLst/>
          </a:prstGeom>
        </p:spPr>
        <p:txBody>
          <a:bodyPr anchor="ctr"/>
          <a:lstStyle>
            <a:lvl1pPr algn="l">
              <a:spcBef>
                <a:spcPts val="0"/>
              </a:spcBef>
              <a:spcAft>
                <a:spcPts val="0"/>
              </a:spcAft>
              <a:defRPr sz="2300" b="0">
                <a:solidFill>
                  <a:schemeClr val="bg1"/>
                </a:solidFill>
                <a:effectLst/>
                <a:latin typeface="+mj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6958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ontent Subheading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6" name="content"/>
          <p:cNvSpPr>
            <a:spLocks noGrp="1"/>
          </p:cNvSpPr>
          <p:nvPr>
            <p:ph idx="1"/>
          </p:nvPr>
        </p:nvSpPr>
        <p:spPr>
          <a:xfrm>
            <a:off x="3976578" y="1758462"/>
            <a:ext cx="4773528" cy="3099287"/>
          </a:xfrm>
          <a:prstGeom prst="rect">
            <a:avLst/>
          </a:prstGeom>
        </p:spPr>
        <p:txBody>
          <a:bodyPr/>
          <a:lstStyle>
            <a:lvl1pPr>
              <a:spcBef>
                <a:spcPts val="900"/>
              </a:spcBef>
              <a:spcAft>
                <a:spcPts val="900"/>
              </a:spcAft>
              <a:defRPr sz="12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295564" y="1758462"/>
            <a:ext cx="3341530" cy="3064653"/>
          </a:xfrm>
          <a:prstGeom prst="rect">
            <a:avLst/>
          </a:prstGeom>
          <a:noFill/>
          <a:ln w="88900" cap="flat" cmpd="sng">
            <a:noFill/>
            <a:miter lim="800000"/>
          </a:ln>
          <a:effectLst>
            <a:outerShdw blurRad="114300" sx="103000" sy="103000" algn="ctr" rotWithShape="0">
              <a:prstClr val="black">
                <a:alpha val="13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>
              <a:defRPr lang="en-US" sz="1100"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Drag picture to placeholder or click icon to add   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295564" y="1317763"/>
            <a:ext cx="8320898" cy="285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l">
              <a:defRPr lang="en-US" sz="1800" b="0" baseline="0" dirty="0" smtClean="0">
                <a:solidFill>
                  <a:srgbClr val="080404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subheading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098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Image-video Heading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"/>
          <p:cNvSpPr>
            <a:spLocks noGrp="1"/>
          </p:cNvSpPr>
          <p:nvPr>
            <p:ph idx="1"/>
          </p:nvPr>
        </p:nvSpPr>
        <p:spPr>
          <a:xfrm>
            <a:off x="379828" y="4211515"/>
            <a:ext cx="8236855" cy="646235"/>
          </a:xfrm>
          <a:prstGeom prst="rect">
            <a:avLst/>
          </a:prstGeom>
        </p:spPr>
        <p:txBody>
          <a:bodyPr anchor="ctr"/>
          <a:lstStyle>
            <a:lvl1pPr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379828" y="1434905"/>
            <a:ext cx="8236856" cy="2638332"/>
          </a:xfrm>
          <a:prstGeom prst="rect">
            <a:avLst/>
          </a:prstGeom>
          <a:noFill/>
          <a:ln w="88900" cap="flat" cmpd="sng">
            <a:noFill/>
            <a:miter lim="800000"/>
          </a:ln>
          <a:effectLst>
            <a:outerShdw blurRad="114300" sx="103000" sy="103000" algn="ctr" rotWithShape="0">
              <a:prstClr val="black">
                <a:alpha val="13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>
              <a:defRPr lang="en-US" sz="1100" dirty="0"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Video/picture</a:t>
            </a:r>
          </a:p>
        </p:txBody>
      </p:sp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7" name="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121334" y="197827"/>
            <a:ext cx="8915400" cy="580804"/>
          </a:xfrm>
          <a:prstGeom prst="rect">
            <a:avLst/>
          </a:prstGeom>
        </p:spPr>
        <p:txBody>
          <a:bodyPr anchor="ctr"/>
          <a:lstStyle>
            <a:lvl1pPr algn="l">
              <a:spcBef>
                <a:spcPts val="0"/>
              </a:spcBef>
              <a:spcAft>
                <a:spcPts val="0"/>
              </a:spcAft>
              <a:defRPr sz="2300" b="0">
                <a:solidFill>
                  <a:schemeClr val="bg1"/>
                </a:solidFill>
                <a:effectLst/>
                <a:latin typeface="+mj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902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Image-video Subheading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"/>
          <p:cNvSpPr>
            <a:spLocks noGrp="1"/>
          </p:cNvSpPr>
          <p:nvPr>
            <p:ph idx="1"/>
          </p:nvPr>
        </p:nvSpPr>
        <p:spPr>
          <a:xfrm>
            <a:off x="304800" y="4211515"/>
            <a:ext cx="8382000" cy="646235"/>
          </a:xfrm>
          <a:prstGeom prst="rect">
            <a:avLst/>
          </a:prstGeom>
        </p:spPr>
        <p:txBody>
          <a:bodyPr anchor="ctr"/>
          <a:lstStyle>
            <a:lvl1pPr>
              <a:defRPr sz="1100"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04800" y="1257058"/>
            <a:ext cx="8382000" cy="285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800" b="0" baseline="0" dirty="0" smtClean="0">
                <a:solidFill>
                  <a:srgbClr val="080404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subheading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304800" y="1681088"/>
            <a:ext cx="8382000" cy="2392147"/>
          </a:xfrm>
          <a:prstGeom prst="rect">
            <a:avLst/>
          </a:prstGeom>
          <a:noFill/>
          <a:ln w="88900" cap="flat" cmpd="sng">
            <a:noFill/>
            <a:miter lim="800000"/>
          </a:ln>
          <a:effectLst>
            <a:outerShdw blurRad="114300" sx="103000" sy="103000" algn="ctr" rotWithShape="0">
              <a:prstClr val="black">
                <a:alpha val="13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>
              <a:defRPr lang="en-US" sz="1100" dirty="0"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Video/picture</a:t>
            </a:r>
          </a:p>
        </p:txBody>
      </p:sp>
      <p:sp>
        <p:nvSpPr>
          <p:cNvPr id="10" name="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121334" y="197827"/>
            <a:ext cx="8915400" cy="580804"/>
          </a:xfrm>
          <a:prstGeom prst="rect">
            <a:avLst/>
          </a:prstGeom>
        </p:spPr>
        <p:txBody>
          <a:bodyPr anchor="ctr"/>
          <a:lstStyle>
            <a:lvl1pPr algn="l">
              <a:spcBef>
                <a:spcPts val="0"/>
              </a:spcBef>
              <a:spcAft>
                <a:spcPts val="0"/>
              </a:spcAft>
              <a:defRPr sz="2300" b="0">
                <a:solidFill>
                  <a:schemeClr val="bg1"/>
                </a:solidFill>
                <a:effectLst/>
                <a:latin typeface="+mj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8045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heading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1"/>
          <p:cNvSpPr>
            <a:spLocks noGrp="1"/>
          </p:cNvSpPr>
          <p:nvPr>
            <p:ph sz="half" idx="1" hasCustomPrompt="1"/>
          </p:nvPr>
        </p:nvSpPr>
        <p:spPr>
          <a:xfrm>
            <a:off x="234462" y="1305733"/>
            <a:ext cx="3841886" cy="285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800" b="0" baseline="0" dirty="0" smtClean="0">
                <a:solidFill>
                  <a:srgbClr val="080404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Change title here</a:t>
            </a:r>
          </a:p>
          <a:p>
            <a:pPr lvl="0"/>
            <a:endParaRPr lang="en-US" dirty="0"/>
          </a:p>
        </p:txBody>
      </p:sp>
      <p:sp>
        <p:nvSpPr>
          <p:cNvPr id="6" name="Content 2"/>
          <p:cNvSpPr>
            <a:spLocks noGrp="1"/>
          </p:cNvSpPr>
          <p:nvPr>
            <p:ph sz="half" idx="12"/>
          </p:nvPr>
        </p:nvSpPr>
        <p:spPr>
          <a:xfrm>
            <a:off x="290732" y="1807695"/>
            <a:ext cx="3785616" cy="3015417"/>
          </a:xfrm>
          <a:prstGeom prst="rect">
            <a:avLst/>
          </a:prstGeom>
          <a:noFill/>
          <a:ln w="88900" cap="flat" cmpd="sng">
            <a:solidFill>
              <a:srgbClr val="FFFFFF"/>
            </a:solidFill>
            <a:miter lim="800000"/>
          </a:ln>
          <a:effectLst>
            <a:outerShdw blurRad="114300" sx="103000" sy="103000" algn="ctr" rotWithShape="0">
              <a:prstClr val="black">
                <a:alpha val="8000"/>
              </a:prstClr>
            </a:outerShdw>
            <a:softEdge rad="0"/>
          </a:effectLst>
        </p:spPr>
        <p:txBody>
          <a:bodyPr vert="horz" lIns="91440" tIns="45720" rIns="91440" bIns="45720" rtlCol="0">
            <a:noAutofit/>
          </a:bodyPr>
          <a:lstStyle>
            <a:lvl1pPr>
              <a:defRPr lang="en-US" sz="1100" dirty="0" smtClean="0"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1"/>
          <p:cNvSpPr>
            <a:spLocks noGrp="1"/>
          </p:cNvSpPr>
          <p:nvPr>
            <p:ph sz="half" idx="13" hasCustomPrompt="1"/>
          </p:nvPr>
        </p:nvSpPr>
        <p:spPr>
          <a:xfrm>
            <a:off x="4855406" y="1305733"/>
            <a:ext cx="3754022" cy="285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800" b="0" baseline="0" dirty="0" smtClean="0">
                <a:solidFill>
                  <a:srgbClr val="080404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Change title here</a:t>
            </a:r>
          </a:p>
          <a:p>
            <a:pPr lvl="0"/>
            <a:endParaRPr lang="en-US" dirty="0"/>
          </a:p>
        </p:txBody>
      </p:sp>
      <p:sp>
        <p:nvSpPr>
          <p:cNvPr id="10" name="Content 2"/>
          <p:cNvSpPr>
            <a:spLocks noGrp="1"/>
          </p:cNvSpPr>
          <p:nvPr>
            <p:ph sz="half" idx="14"/>
          </p:nvPr>
        </p:nvSpPr>
        <p:spPr>
          <a:xfrm>
            <a:off x="4919141" y="1807696"/>
            <a:ext cx="3781584" cy="3015417"/>
          </a:xfrm>
          <a:prstGeom prst="rect">
            <a:avLst/>
          </a:prstGeom>
          <a:noFill/>
          <a:ln w="88900" cap="flat" cmpd="sng">
            <a:solidFill>
              <a:srgbClr val="FFFFFF"/>
            </a:solidFill>
            <a:miter lim="800000"/>
          </a:ln>
          <a:effectLst>
            <a:outerShdw blurRad="114300" sx="103000" sy="103000" algn="ctr" rotWithShape="0">
              <a:prstClr val="black">
                <a:alpha val="8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>
              <a:defRPr lang="en-US" sz="1100" dirty="0" smtClean="0"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9" name="heading"/>
          <p:cNvSpPr>
            <a:spLocks noGrp="1"/>
          </p:cNvSpPr>
          <p:nvPr>
            <p:ph type="body" sz="quarter" idx="15" hasCustomPrompt="1"/>
          </p:nvPr>
        </p:nvSpPr>
        <p:spPr>
          <a:xfrm>
            <a:off x="121334" y="197827"/>
            <a:ext cx="8915400" cy="580804"/>
          </a:xfrm>
          <a:prstGeom prst="rect">
            <a:avLst/>
          </a:prstGeom>
        </p:spPr>
        <p:txBody>
          <a:bodyPr anchor="ctr"/>
          <a:lstStyle>
            <a:lvl1pPr algn="l">
              <a:spcBef>
                <a:spcPts val="0"/>
              </a:spcBef>
              <a:spcAft>
                <a:spcPts val="0"/>
              </a:spcAft>
              <a:defRPr sz="2300" b="0">
                <a:solidFill>
                  <a:schemeClr val="bg1"/>
                </a:solidFill>
                <a:effectLst/>
                <a:latin typeface="+mj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0093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ontent. Left Vide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"/>
          <p:cNvSpPr>
            <a:spLocks noGrp="1"/>
          </p:cNvSpPr>
          <p:nvPr>
            <p:ph idx="1" hasCustomPrompt="1"/>
          </p:nvPr>
        </p:nvSpPr>
        <p:spPr>
          <a:xfrm>
            <a:off x="3824025" y="1359405"/>
            <a:ext cx="4951828" cy="3422844"/>
          </a:xfrm>
          <a:prstGeom prst="rect">
            <a:avLst/>
          </a:prstGeom>
        </p:spPr>
        <p:txBody>
          <a:bodyPr/>
          <a:lstStyle>
            <a:lvl1pPr>
              <a:spcBef>
                <a:spcPts val="900"/>
              </a:spcBef>
              <a:spcAft>
                <a:spcPts val="900"/>
              </a:spcAft>
              <a:defRPr sz="12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</a:lstStyle>
          <a:p>
            <a:pPr lvl="0"/>
            <a:r>
              <a:rPr lang="en-US" dirty="0"/>
              <a:t>Content Here. Video Left</a:t>
            </a:r>
          </a:p>
        </p:txBody>
      </p:sp>
    </p:spTree>
    <p:extLst>
      <p:ext uri="{BB962C8B-B14F-4D97-AF65-F5344CB8AC3E}">
        <p14:creationId xmlns:p14="http://schemas.microsoft.com/office/powerpoint/2010/main" val="3240712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ontent, Right Video.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"/>
          <p:cNvSpPr>
            <a:spLocks noGrp="1"/>
          </p:cNvSpPr>
          <p:nvPr>
            <p:ph idx="1" hasCustomPrompt="1"/>
          </p:nvPr>
        </p:nvSpPr>
        <p:spPr>
          <a:xfrm>
            <a:off x="351443" y="1359404"/>
            <a:ext cx="5176902" cy="3422844"/>
          </a:xfrm>
          <a:prstGeom prst="rect">
            <a:avLst/>
          </a:prstGeom>
        </p:spPr>
        <p:txBody>
          <a:bodyPr/>
          <a:lstStyle>
            <a:lvl1pPr>
              <a:spcBef>
                <a:spcPts val="900"/>
              </a:spcBef>
              <a:spcAft>
                <a:spcPts val="900"/>
              </a:spcAft>
              <a:defRPr sz="12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</a:lstStyle>
          <a:p>
            <a:pPr lvl="0"/>
            <a:r>
              <a:rPr lang="en-US" dirty="0"/>
              <a:t>Content Here. Video Right.</a:t>
            </a:r>
          </a:p>
        </p:txBody>
      </p:sp>
    </p:spTree>
    <p:extLst>
      <p:ext uri="{BB962C8B-B14F-4D97-AF65-F5344CB8AC3E}">
        <p14:creationId xmlns:p14="http://schemas.microsoft.com/office/powerpoint/2010/main" val="10348672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 Examples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 Single Corner Rectangle 2"/>
          <p:cNvSpPr/>
          <p:nvPr userDrawn="1"/>
        </p:nvSpPr>
        <p:spPr>
          <a:xfrm>
            <a:off x="1043382" y="4079832"/>
            <a:ext cx="3494315" cy="587829"/>
          </a:xfrm>
          <a:prstGeom prst="round1Rect">
            <a:avLst>
              <a:gd name="adj" fmla="val 0"/>
            </a:avLst>
          </a:prstGeom>
          <a:solidFill>
            <a:schemeClr val="accent4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5740" rIns="137160" rtlCol="0" anchor="ctr" anchorCtr="0"/>
          <a:lstStyle/>
          <a:p>
            <a:pPr algn="l"/>
            <a:r>
              <a:rPr lang="en-US" sz="105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 screen instructions go here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1395009" y="1967594"/>
            <a:ext cx="2910987" cy="55101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395008" y="3289162"/>
            <a:ext cx="2910987" cy="551682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395009" y="2620978"/>
            <a:ext cx="2917528" cy="555359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5117974" y="2047558"/>
            <a:ext cx="2331720" cy="1650476"/>
          </a:xfrm>
          <a:prstGeom prst="rect">
            <a:avLst/>
          </a:prstGeom>
          <a:solidFill>
            <a:schemeClr val="tx1"/>
          </a:solidFill>
          <a:ln w="44450">
            <a:noFill/>
            <a:miter lim="800000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r>
              <a:rPr lang="en-US" sz="135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for quotes or small pieces of content that aren’t voiced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5117974" y="1250364"/>
            <a:ext cx="2334451" cy="67848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>
              <a:defRPr/>
            </a:pPr>
            <a:r>
              <a:rPr lang="en-US" sz="135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 heading box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5117974" y="3816746"/>
            <a:ext cx="2303215" cy="933239"/>
            <a:chOff x="307826" y="2082548"/>
            <a:chExt cx="3070953" cy="1244319"/>
          </a:xfrm>
        </p:grpSpPr>
        <p:sp>
          <p:nvSpPr>
            <p:cNvPr id="14" name="Rectangle 13"/>
            <p:cNvSpPr/>
            <p:nvPr userDrawn="1"/>
          </p:nvSpPr>
          <p:spPr>
            <a:xfrm>
              <a:off x="307826" y="2082548"/>
              <a:ext cx="3070953" cy="106070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685800" rtlCol="0" anchor="ctr" anchorCtr="0"/>
            <a:lstStyle/>
            <a:p>
              <a:pPr lvl="0"/>
              <a:r>
                <a:rPr lang="en-US" sz="105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Use for quotes or small pieces of content that aren’t voiced</a:t>
              </a:r>
            </a:p>
          </p:txBody>
        </p:sp>
        <p:sp>
          <p:nvSpPr>
            <p:cNvPr id="15" name="Isosceles Triangle 14"/>
            <p:cNvSpPr/>
            <p:nvPr userDrawn="1"/>
          </p:nvSpPr>
          <p:spPr>
            <a:xfrm rot="10800000">
              <a:off x="1554417" y="3046624"/>
              <a:ext cx="578163" cy="28024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1395009" y="1315453"/>
            <a:ext cx="2910987" cy="553452"/>
          </a:xfrm>
          <a:prstGeom prst="rect">
            <a:avLst/>
          </a:prstGeom>
          <a:solidFill>
            <a:schemeClr val="tx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r>
              <a:rPr lang="en-US" sz="1050" dirty="0"/>
              <a:t>Definition: Goes Here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679" y="4021628"/>
            <a:ext cx="385763" cy="3857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52500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 Examples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5977699" y="2291043"/>
            <a:ext cx="1358914" cy="30364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rIns="34290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 tag </a:t>
            </a:r>
          </a:p>
        </p:txBody>
      </p:sp>
      <p:sp>
        <p:nvSpPr>
          <p:cNvPr id="19" name="Rounded Rectangle 12"/>
          <p:cNvSpPr/>
          <p:nvPr userDrawn="1"/>
        </p:nvSpPr>
        <p:spPr>
          <a:xfrm>
            <a:off x="1518553" y="3185199"/>
            <a:ext cx="2209800" cy="4027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ounded Rectangle 54"/>
          <p:cNvSpPr/>
          <p:nvPr userDrawn="1"/>
        </p:nvSpPr>
        <p:spPr>
          <a:xfrm>
            <a:off x="1518553" y="3665811"/>
            <a:ext cx="2209800" cy="4027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ounded Rectangle 57"/>
          <p:cNvSpPr/>
          <p:nvPr userDrawn="1"/>
        </p:nvSpPr>
        <p:spPr>
          <a:xfrm>
            <a:off x="1518553" y="4148166"/>
            <a:ext cx="2209800" cy="402772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3962399" y="3185199"/>
            <a:ext cx="2209800" cy="4027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3962399" y="3656220"/>
            <a:ext cx="2209800" cy="4027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3962399" y="4140063"/>
            <a:ext cx="2209800" cy="4027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 Placeholder 22"/>
          <p:cNvSpPr txBox="1">
            <a:spLocks/>
          </p:cNvSpPr>
          <p:nvPr userDrawn="1"/>
        </p:nvSpPr>
        <p:spPr>
          <a:xfrm>
            <a:off x="6283778" y="3215978"/>
            <a:ext cx="1543050" cy="144310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  <a:defRPr sz="1400" b="0" kern="1200" baseline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 marL="2857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this type of shapes, colors (w/guidance from color palette) and effect to build diagrams, unless content requires something different. </a:t>
            </a:r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1188695" y="1483820"/>
            <a:ext cx="1395625" cy="365943"/>
            <a:chOff x="-4431846" y="-1221721"/>
            <a:chExt cx="2863333" cy="658906"/>
          </a:xfrm>
        </p:grpSpPr>
        <p:sp>
          <p:nvSpPr>
            <p:cNvPr id="27" name="Rectangle 26"/>
            <p:cNvSpPr/>
            <p:nvPr userDrawn="1"/>
          </p:nvSpPr>
          <p:spPr>
            <a:xfrm>
              <a:off x="-4431846" y="-1221721"/>
              <a:ext cx="2863333" cy="40659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91440" rtlCol="0" anchor="ctr" anchorCtr="0">
              <a:normAutofit fontScale="92500" lnSpcReduction="20000"/>
            </a:bodyPr>
            <a:lstStyle/>
            <a:p>
              <a:pPr lvl="0" algn="ctr"/>
              <a:r>
                <a:rPr lang="en-US" sz="105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This is a small callout</a:t>
              </a:r>
            </a:p>
          </p:txBody>
        </p:sp>
        <p:sp>
          <p:nvSpPr>
            <p:cNvPr id="28" name="Isosceles Triangle 43"/>
            <p:cNvSpPr/>
            <p:nvPr userDrawn="1"/>
          </p:nvSpPr>
          <p:spPr>
            <a:xfrm rot="10800000">
              <a:off x="-3231561" y="-787123"/>
              <a:ext cx="462762" cy="224308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9" name="Rectangle 28"/>
          <p:cNvSpPr/>
          <p:nvPr userDrawn="1"/>
        </p:nvSpPr>
        <p:spPr>
          <a:xfrm>
            <a:off x="4449535" y="2293738"/>
            <a:ext cx="1358914" cy="3036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rIns="34290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 tag</a:t>
            </a:r>
          </a:p>
        </p:txBody>
      </p:sp>
      <p:graphicFrame>
        <p:nvGraphicFramePr>
          <p:cNvPr id="30" name="Diagram 29"/>
          <p:cNvGraphicFramePr/>
          <p:nvPr userDrawn="1">
            <p:extLst>
              <p:ext uri="{D42A27DB-BD31-4B8C-83A1-F6EECF244321}">
                <p14:modId xmlns:p14="http://schemas.microsoft.com/office/powerpoint/2010/main" val="493913933"/>
              </p:ext>
            </p:extLst>
          </p:nvPr>
        </p:nvGraphicFramePr>
        <p:xfrm>
          <a:off x="582932" y="2112140"/>
          <a:ext cx="2981596" cy="5769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2" name="Group 1"/>
          <p:cNvGrpSpPr/>
          <p:nvPr userDrawn="1"/>
        </p:nvGrpSpPr>
        <p:grpSpPr>
          <a:xfrm>
            <a:off x="3728353" y="1463413"/>
            <a:ext cx="359549" cy="400110"/>
            <a:chOff x="3728353" y="1463413"/>
            <a:chExt cx="359549" cy="400110"/>
          </a:xfrm>
        </p:grpSpPr>
        <p:sp>
          <p:nvSpPr>
            <p:cNvPr id="32" name="Diamond 31"/>
            <p:cNvSpPr/>
            <p:nvPr/>
          </p:nvSpPr>
          <p:spPr>
            <a:xfrm>
              <a:off x="3728353" y="1483694"/>
              <a:ext cx="359549" cy="359549"/>
            </a:xfrm>
            <a:prstGeom prst="diamon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752955" y="1463413"/>
              <a:ext cx="310343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!</a:t>
              </a:r>
            </a:p>
          </p:txBody>
        </p:sp>
      </p:grpSp>
      <p:sp>
        <p:nvSpPr>
          <p:cNvPr id="34" name="Oval 33"/>
          <p:cNvSpPr/>
          <p:nvPr userDrawn="1"/>
        </p:nvSpPr>
        <p:spPr>
          <a:xfrm>
            <a:off x="4449535" y="1452474"/>
            <a:ext cx="359228" cy="36529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5285015" y="1350966"/>
            <a:ext cx="1997525" cy="195146"/>
            <a:chOff x="5285015" y="1232615"/>
            <a:chExt cx="1997525" cy="195146"/>
          </a:xfrm>
        </p:grpSpPr>
        <p:sp>
          <p:nvSpPr>
            <p:cNvPr id="3" name="Triangle 2"/>
            <p:cNvSpPr/>
            <p:nvPr userDrawn="1"/>
          </p:nvSpPr>
          <p:spPr>
            <a:xfrm rot="5400000">
              <a:off x="7100853" y="1246073"/>
              <a:ext cx="195146" cy="168229"/>
            </a:xfrm>
            <a:prstGeom prst="triangl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 userDrawn="1"/>
          </p:nvCxnSpPr>
          <p:spPr>
            <a:xfrm flipH="1">
              <a:off x="5285015" y="1330189"/>
              <a:ext cx="1829298" cy="11620"/>
            </a:xfrm>
            <a:prstGeom prst="line">
              <a:avLst/>
            </a:prstGeom>
            <a:ln w="6032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 userDrawn="1"/>
        </p:nvGrpSpPr>
        <p:grpSpPr>
          <a:xfrm>
            <a:off x="5285015" y="1719253"/>
            <a:ext cx="1997525" cy="195146"/>
            <a:chOff x="5285015" y="1232615"/>
            <a:chExt cx="1997525" cy="195146"/>
          </a:xfrm>
        </p:grpSpPr>
        <p:sp>
          <p:nvSpPr>
            <p:cNvPr id="36" name="Triangle 35"/>
            <p:cNvSpPr/>
            <p:nvPr userDrawn="1"/>
          </p:nvSpPr>
          <p:spPr>
            <a:xfrm rot="5400000">
              <a:off x="7100853" y="1246073"/>
              <a:ext cx="195146" cy="168229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/>
            <p:nvPr userDrawn="1"/>
          </p:nvCxnSpPr>
          <p:spPr>
            <a:xfrm flipH="1">
              <a:off x="5285015" y="1330189"/>
              <a:ext cx="1829298" cy="11620"/>
            </a:xfrm>
            <a:prstGeom prst="line">
              <a:avLst/>
            </a:prstGeom>
            <a:ln w="6032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52500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: No Subhead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/>
          <p:cNvSpPr txBox="1">
            <a:spLocks/>
          </p:cNvSpPr>
          <p:nvPr userDrawn="1"/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100" b="0" kern="1200" baseline="0">
                <a:solidFill>
                  <a:schemeClr val="tx1"/>
                </a:solidFill>
                <a:effectLst/>
                <a:latin typeface="+mj-lt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Slide Title</a:t>
            </a:r>
            <a:endParaRPr lang="en-US" dirty="0"/>
          </a:p>
        </p:txBody>
      </p:sp>
      <p:sp>
        <p:nvSpPr>
          <p:cNvPr id="6" name="heading"/>
          <p:cNvSpPr>
            <a:spLocks noGrp="1"/>
          </p:cNvSpPr>
          <p:nvPr>
            <p:ph type="body" sz="quarter" idx="12" hasCustomPrompt="1"/>
          </p:nvPr>
        </p:nvSpPr>
        <p:spPr>
          <a:xfrm>
            <a:off x="921634" y="4007684"/>
            <a:ext cx="7300731" cy="1047512"/>
          </a:xfrm>
          <a:prstGeom prst="rect">
            <a:avLst/>
          </a:prstGeom>
        </p:spPr>
        <p:txBody>
          <a:bodyPr wrap="square" tIns="0" bIns="0" anchor="t" anchorCtr="0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itchFamily="34" charset="0"/>
              <a:buNone/>
              <a:tabLst/>
              <a:defRPr sz="2500" b="0" baseline="0">
                <a:solidFill>
                  <a:schemeClr val="bg1"/>
                </a:solidFill>
                <a:effectLst/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Click to Edit Master Heading</a:t>
            </a:r>
          </a:p>
        </p:txBody>
      </p:sp>
    </p:spTree>
    <p:extLst>
      <p:ext uri="{BB962C8B-B14F-4D97-AF65-F5344CB8AC3E}">
        <p14:creationId xmlns:p14="http://schemas.microsoft.com/office/powerpoint/2010/main" val="5031414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ing 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35222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in Title Subheading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"/>
          <p:cNvSpPr>
            <a:spLocks noGrp="1"/>
          </p:cNvSpPr>
          <p:nvPr>
            <p:ph type="body" idx="1" hasCustomPrompt="1"/>
          </p:nvPr>
        </p:nvSpPr>
        <p:spPr>
          <a:xfrm>
            <a:off x="649594" y="2125057"/>
            <a:ext cx="7716644" cy="7396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10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Subheading</a:t>
            </a:r>
          </a:p>
        </p:txBody>
      </p:sp>
      <p:sp>
        <p:nvSpPr>
          <p:cNvPr id="7" name="heading"/>
          <p:cNvSpPr>
            <a:spLocks noGrp="1"/>
          </p:cNvSpPr>
          <p:nvPr>
            <p:ph type="body" sz="quarter" idx="11" hasCustomPrompt="1"/>
          </p:nvPr>
        </p:nvSpPr>
        <p:spPr>
          <a:xfrm>
            <a:off x="713678" y="572947"/>
            <a:ext cx="7716644" cy="1326761"/>
          </a:xfrm>
          <a:prstGeom prst="rect">
            <a:avLst/>
          </a:prstGeom>
        </p:spPr>
        <p:txBody>
          <a:bodyPr wrap="square" tIns="0" bIns="0" anchor="ctr" anchorCtr="0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itchFamily="34" charset="0"/>
              <a:buNone/>
              <a:tabLst/>
              <a:defRPr sz="2500" b="0" baseline="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Click to Edit Master Heading</a:t>
            </a:r>
          </a:p>
        </p:txBody>
      </p:sp>
      <p:sp>
        <p:nvSpPr>
          <p:cNvPr id="5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custDataLst>
      <p:tags r:id="rId1"/>
    </p:custDataLst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556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78302" y="1434904"/>
            <a:ext cx="8173329" cy="342284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7" name="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121334" y="197827"/>
            <a:ext cx="8915400" cy="580804"/>
          </a:xfrm>
          <a:prstGeom prst="rect">
            <a:avLst/>
          </a:prstGeom>
        </p:spPr>
        <p:txBody>
          <a:bodyPr anchor="ctr"/>
          <a:lstStyle>
            <a:lvl1pPr algn="l">
              <a:spcBef>
                <a:spcPts val="0"/>
              </a:spcBef>
              <a:spcAft>
                <a:spcPts val="0"/>
              </a:spcAft>
              <a:defRPr sz="2300" b="0">
                <a:solidFill>
                  <a:schemeClr val="bg1"/>
                </a:solidFill>
                <a:effectLst/>
                <a:latin typeface="+mj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63158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8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in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5" name="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121334" y="197827"/>
            <a:ext cx="8915400" cy="580804"/>
          </a:xfrm>
          <a:prstGeom prst="rect">
            <a:avLst/>
          </a:prstGeom>
        </p:spPr>
        <p:txBody>
          <a:bodyPr anchor="ctr"/>
          <a:lstStyle>
            <a:lvl1pPr algn="l">
              <a:spcBef>
                <a:spcPts val="0"/>
              </a:spcBef>
              <a:spcAft>
                <a:spcPts val="0"/>
              </a:spcAft>
              <a:defRPr sz="2300" b="0">
                <a:solidFill>
                  <a:schemeClr val="bg1"/>
                </a:solidFill>
                <a:effectLst/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79889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8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in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7" name="heading"/>
          <p:cNvSpPr>
            <a:spLocks noGrp="1"/>
          </p:cNvSpPr>
          <p:nvPr>
            <p:ph type="body" sz="quarter" idx="11" hasCustomPrompt="1"/>
          </p:nvPr>
        </p:nvSpPr>
        <p:spPr>
          <a:xfrm rot="16200000">
            <a:off x="-1918471" y="2308637"/>
            <a:ext cx="4761851" cy="580804"/>
          </a:xfrm>
          <a:prstGeom prst="rect">
            <a:avLst/>
          </a:prstGeom>
          <a:effectLst/>
        </p:spPr>
        <p:txBody>
          <a:bodyPr anchor="ctr"/>
          <a:lstStyle>
            <a:lvl1pPr algn="l">
              <a:spcBef>
                <a:spcPts val="0"/>
              </a:spcBef>
              <a:spcAft>
                <a:spcPts val="0"/>
              </a:spcAft>
              <a:defRPr sz="2300" b="0">
                <a:solidFill>
                  <a:schemeClr val="bg1"/>
                </a:solidFill>
                <a:effectLst/>
                <a:latin typeface="+mj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1388909" y="365760"/>
            <a:ext cx="7375264" cy="441725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rgbClr val="080404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Content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441967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8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in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50166" y="365760"/>
            <a:ext cx="7322239" cy="441725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rgbClr val="080404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5" name="heading"/>
          <p:cNvSpPr>
            <a:spLocks noGrp="1"/>
          </p:cNvSpPr>
          <p:nvPr>
            <p:ph type="body" sz="quarter" idx="12" hasCustomPrompt="1"/>
          </p:nvPr>
        </p:nvSpPr>
        <p:spPr>
          <a:xfrm rot="5400000" flipH="1">
            <a:off x="6261894" y="2283984"/>
            <a:ext cx="4761851" cy="580804"/>
          </a:xfrm>
          <a:prstGeom prst="rect">
            <a:avLst/>
          </a:prstGeom>
          <a:effectLst/>
        </p:spPr>
        <p:txBody>
          <a:bodyPr anchor="ctr"/>
          <a:lstStyle>
            <a:lvl1pPr algn="l">
              <a:spcBef>
                <a:spcPts val="0"/>
              </a:spcBef>
              <a:spcAft>
                <a:spcPts val="0"/>
              </a:spcAft>
              <a:defRPr sz="2300" b="0">
                <a:solidFill>
                  <a:schemeClr val="bg1"/>
                </a:solidFill>
                <a:effectLst/>
                <a:latin typeface="+mj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22545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8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ntent Subheading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285226" y="1878037"/>
            <a:ext cx="8556770" cy="3043018"/>
          </a:xfrm>
          <a:prstGeom prst="rect">
            <a:avLst/>
          </a:prstGeom>
        </p:spPr>
        <p:txBody>
          <a:bodyPr/>
          <a:lstStyle>
            <a:lvl1pPr algn="l">
              <a:defRPr sz="1200"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285226" y="1346754"/>
            <a:ext cx="8556770" cy="285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800" b="0" baseline="0" dirty="0" smtClean="0">
                <a:solidFill>
                  <a:srgbClr val="080404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subheading</a:t>
            </a:r>
          </a:p>
        </p:txBody>
      </p:sp>
      <p:sp>
        <p:nvSpPr>
          <p:cNvPr id="8" name="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121334" y="197827"/>
            <a:ext cx="8915400" cy="580804"/>
          </a:xfrm>
          <a:prstGeom prst="rect">
            <a:avLst/>
          </a:prstGeom>
        </p:spPr>
        <p:txBody>
          <a:bodyPr anchor="ctr"/>
          <a:lstStyle>
            <a:lvl1pPr algn="l">
              <a:spcBef>
                <a:spcPts val="0"/>
              </a:spcBef>
              <a:spcAft>
                <a:spcPts val="0"/>
              </a:spcAft>
              <a:defRPr sz="2300" b="0">
                <a:solidFill>
                  <a:schemeClr val="bg1"/>
                </a:solidFill>
                <a:effectLst/>
                <a:latin typeface="+mj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20584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8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"/>
          <p:cNvSpPr>
            <a:spLocks noGrp="1"/>
          </p:cNvSpPr>
          <p:nvPr>
            <p:ph idx="1"/>
          </p:nvPr>
        </p:nvSpPr>
        <p:spPr>
          <a:xfrm>
            <a:off x="337657" y="1344381"/>
            <a:ext cx="4938823" cy="3463034"/>
          </a:xfrm>
          <a:prstGeom prst="rect">
            <a:avLst/>
          </a:prstGeom>
        </p:spPr>
        <p:txBody>
          <a:bodyPr/>
          <a:lstStyle>
            <a:lvl1pPr>
              <a:spcBef>
                <a:spcPts val="900"/>
              </a:spcBef>
              <a:spcAft>
                <a:spcPts val="900"/>
              </a:spcAft>
              <a:defRPr sz="12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2pPr>
            <a:lvl3pPr marL="685800" indent="0">
              <a:buFont typeface="Century Gothic" panose="020B0502020202020204" pitchFamily="34" charset="0"/>
              <a:buNone/>
              <a:defRPr sz="105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5632400" y="1344381"/>
            <a:ext cx="3093118" cy="3463033"/>
          </a:xfrm>
          <a:prstGeom prst="rect">
            <a:avLst/>
          </a:prstGeom>
          <a:noFill/>
          <a:ln w="88900" cap="flat" cmpd="sng">
            <a:noFill/>
            <a:miter lim="800000"/>
          </a:ln>
          <a:effectLst>
            <a:outerShdw blurRad="114300" sx="103000" sy="103000" algn="ctr" rotWithShape="0">
              <a:prstClr val="black">
                <a:alpha val="13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>
              <a:defRPr lang="en-US" sz="1100"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8" name="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121334" y="197827"/>
            <a:ext cx="8915400" cy="580804"/>
          </a:xfrm>
          <a:prstGeom prst="rect">
            <a:avLst/>
          </a:prstGeom>
        </p:spPr>
        <p:txBody>
          <a:bodyPr anchor="ctr"/>
          <a:lstStyle>
            <a:lvl1pPr algn="l">
              <a:spcBef>
                <a:spcPts val="0"/>
              </a:spcBef>
              <a:spcAft>
                <a:spcPts val="0"/>
              </a:spcAft>
              <a:defRPr sz="2300" b="0">
                <a:solidFill>
                  <a:schemeClr val="bg1"/>
                </a:solidFill>
                <a:effectLst/>
                <a:latin typeface="+mj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248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NUL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2"/>
    </p:custDataLst>
    <p:extLst>
      <p:ext uri="{BB962C8B-B14F-4D97-AF65-F5344CB8AC3E}">
        <p14:creationId xmlns:p14="http://schemas.microsoft.com/office/powerpoint/2010/main" val="122461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728" r:id="rId2"/>
    <p:sldLayoutId id="2147483726" r:id="rId3"/>
    <p:sldLayoutId id="2147483708" r:id="rId4"/>
    <p:sldLayoutId id="2147483718" r:id="rId5"/>
    <p:sldLayoutId id="2147483719" r:id="rId6"/>
    <p:sldLayoutId id="2147483720" r:id="rId7"/>
    <p:sldLayoutId id="2147483664" r:id="rId8"/>
    <p:sldLayoutId id="2147483689" r:id="rId9"/>
    <p:sldLayoutId id="2147483709" r:id="rId10"/>
    <p:sldLayoutId id="2147483663" r:id="rId11"/>
    <p:sldLayoutId id="2147483710" r:id="rId12"/>
    <p:sldLayoutId id="2147483699" r:id="rId13"/>
    <p:sldLayoutId id="2147483712" r:id="rId14"/>
    <p:sldLayoutId id="2147483682" r:id="rId15"/>
    <p:sldLayoutId id="2147483722" r:id="rId16"/>
    <p:sldLayoutId id="2147483723" r:id="rId17"/>
    <p:sldLayoutId id="2147483727" r:id="rId18"/>
    <p:sldLayoutId id="2147483725" r:id="rId19"/>
    <p:sldLayoutId id="2147483721" r:id="rId20"/>
  </p:sldLayoutIdLst>
  <p:txStyles>
    <p:titleStyle>
      <a:lvl1pPr algn="ctr" defTabSz="685800" rtl="0" eaLnBrk="1" latinLnBrk="0" hangingPunct="1">
        <a:lnSpc>
          <a:spcPct val="100000"/>
        </a:lnSpc>
        <a:spcBef>
          <a:spcPct val="0"/>
        </a:spcBef>
        <a:buNone/>
        <a:defRPr sz="21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Open Sans" panose="020B0606030504020204" pitchFamily="34" charset="0"/>
          <a:cs typeface="Arial" panose="020B0604020202020204" pitchFamily="34" charset="0"/>
        </a:defRPr>
      </a:lvl1pPr>
    </p:titleStyle>
    <p:bodyStyle>
      <a:lvl1pPr marL="0" indent="0" algn="l" defTabSz="685800" rtl="0" eaLnBrk="1" latinLnBrk="0" hangingPunct="1">
        <a:spcBef>
          <a:spcPts val="900"/>
        </a:spcBef>
        <a:spcAft>
          <a:spcPts val="900"/>
        </a:spcAft>
        <a:buFont typeface="Arial" pitchFamily="34" charset="0"/>
        <a:buNone/>
        <a:defRPr sz="1350" kern="1200">
          <a:solidFill>
            <a:schemeClr val="tx1"/>
          </a:solidFill>
          <a:latin typeface="+mj-lt"/>
          <a:ea typeface="Open Sans" panose="020B0606030504020204" pitchFamily="34" charset="0"/>
          <a:cs typeface="Arial" panose="020B0604020202020204" pitchFamily="34" charset="0"/>
        </a:defRPr>
      </a:lvl1pPr>
      <a:lvl2pPr marL="214313" indent="-214313" algn="l" defTabSz="685800" rtl="0" eaLnBrk="1" latinLnBrk="0" hangingPunct="1">
        <a:spcBef>
          <a:spcPts val="900"/>
        </a:spcBef>
        <a:spcAft>
          <a:spcPts val="900"/>
        </a:spcAft>
        <a:buFont typeface="Wingdings" pitchFamily="2" charset="2"/>
        <a:buChar char="§"/>
        <a:defRPr sz="1350" kern="1200">
          <a:solidFill>
            <a:schemeClr val="tx1"/>
          </a:solidFill>
          <a:latin typeface="+mj-lt"/>
          <a:ea typeface="Open Sans" panose="020B0606030504020204" pitchFamily="34" charset="0"/>
          <a:cs typeface="Arial" panose="020B0604020202020204" pitchFamily="34" charset="0"/>
        </a:defRPr>
      </a:lvl2pPr>
      <a:lvl3pPr marL="685800" indent="0" algn="l" defTabSz="685800" rtl="0" eaLnBrk="1" latinLnBrk="0" hangingPunct="1">
        <a:spcBef>
          <a:spcPct val="20000"/>
        </a:spcBef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060">
          <p15:clr>
            <a:srgbClr val="F26B43"/>
          </p15:clr>
        </p15:guide>
        <p15:guide id="2" pos="2880">
          <p15:clr>
            <a:srgbClr val="F26B43"/>
          </p15:clr>
        </p15:guide>
        <p15:guide id="3" pos="144">
          <p15:clr>
            <a:srgbClr val="F26B43"/>
          </p15:clr>
        </p15:guide>
        <p15:guide id="4" pos="5616">
          <p15:clr>
            <a:srgbClr val="F26B43"/>
          </p15:clr>
        </p15:guide>
        <p15:guide id="5" orient="horz" pos="324">
          <p15:clr>
            <a:srgbClr val="F26B43"/>
          </p15:clr>
        </p15:guide>
        <p15:guide id="6" orient="horz" pos="540">
          <p15:clr>
            <a:srgbClr val="F26B43"/>
          </p15:clr>
        </p15:guide>
        <p15:guide id="7" orient="horz" pos="702">
          <p15:clr>
            <a:srgbClr val="F26B43"/>
          </p15:clr>
        </p15:guide>
        <p15:guide id="8" orient="horz" pos="1620">
          <p15:clr>
            <a:srgbClr val="F26B43"/>
          </p15:clr>
        </p15:guide>
        <p15:guide id="9" orient="horz" pos="216">
          <p15:clr>
            <a:srgbClr val="F26B43"/>
          </p15:clr>
        </p15:guide>
        <p15:guide id="10" orient="horz" pos="396">
          <p15:clr>
            <a:srgbClr val="F26B43"/>
          </p15:clr>
        </p15:guide>
        <p15:guide id="11" orient="horz" pos="46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96782" y="4078939"/>
            <a:ext cx="7300731" cy="72920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w Cen MT" panose="020B0602020104020603" pitchFamily="34" charset="0"/>
              </a:rPr>
              <a:t>Exam 1 Review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506855"/>
            <a:ext cx="9144000" cy="342900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72856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0" y="137715"/>
            <a:ext cx="8915400" cy="580804"/>
          </a:xfrm>
        </p:spPr>
        <p:txBody>
          <a:bodyPr/>
          <a:lstStyle/>
          <a:p>
            <a:r>
              <a:rPr lang="en-US" sz="3200" dirty="0">
                <a:latin typeface="Tw Cen MT" panose="020B0602020104020603" pitchFamily="34" charset="0"/>
              </a:rPr>
              <a:t>Binary Tree Traversal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2406" y="1147675"/>
            <a:ext cx="769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in-order traversal of this tree?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42627" y="1622048"/>
            <a:ext cx="15635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10</a:t>
            </a:r>
          </a:p>
          <a:p>
            <a:r>
              <a:rPr lang="en-US" dirty="0"/>
              <a:t>   /    \</a:t>
            </a:r>
          </a:p>
          <a:p>
            <a:r>
              <a:rPr lang="en-US" dirty="0"/>
              <a:t>  8    15</a:t>
            </a:r>
          </a:p>
          <a:p>
            <a:r>
              <a:rPr lang="en-US" dirty="0"/>
              <a:t> /  \      \</a:t>
            </a:r>
          </a:p>
          <a:p>
            <a:r>
              <a:rPr lang="en-US" dirty="0"/>
              <a:t>1   9    20</a:t>
            </a:r>
          </a:p>
          <a:p>
            <a:r>
              <a:rPr lang="en-US" dirty="0"/>
              <a:t>  \         /</a:t>
            </a:r>
          </a:p>
          <a:p>
            <a:r>
              <a:rPr lang="en-US" dirty="0"/>
              <a:t>  2     18</a:t>
            </a:r>
          </a:p>
        </p:txBody>
      </p:sp>
    </p:spTree>
    <p:extLst>
      <p:ext uri="{BB962C8B-B14F-4D97-AF65-F5344CB8AC3E}">
        <p14:creationId xmlns:p14="http://schemas.microsoft.com/office/powerpoint/2010/main" val="129156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0" y="137715"/>
            <a:ext cx="8915400" cy="580804"/>
          </a:xfrm>
        </p:spPr>
        <p:txBody>
          <a:bodyPr/>
          <a:lstStyle/>
          <a:p>
            <a:r>
              <a:rPr lang="en-US" sz="3200" dirty="0">
                <a:latin typeface="Tw Cen MT" panose="020B0602020104020603" pitchFamily="34" charset="0"/>
              </a:rPr>
              <a:t>Binary Tree Traversal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2406" y="1147675"/>
            <a:ext cx="769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in-order traversal of this tree?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42627" y="1622048"/>
            <a:ext cx="15635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10</a:t>
            </a:r>
          </a:p>
          <a:p>
            <a:r>
              <a:rPr lang="en-US" dirty="0"/>
              <a:t>   /    \</a:t>
            </a:r>
          </a:p>
          <a:p>
            <a:r>
              <a:rPr lang="en-US" dirty="0"/>
              <a:t>  8    15</a:t>
            </a:r>
          </a:p>
          <a:p>
            <a:r>
              <a:rPr lang="en-US" dirty="0"/>
              <a:t> /  \      \</a:t>
            </a:r>
          </a:p>
          <a:p>
            <a:r>
              <a:rPr lang="en-US" dirty="0"/>
              <a:t>1   9    20</a:t>
            </a:r>
          </a:p>
          <a:p>
            <a:r>
              <a:rPr lang="en-US" dirty="0"/>
              <a:t>  \         /</a:t>
            </a:r>
          </a:p>
          <a:p>
            <a:r>
              <a:rPr lang="en-US" dirty="0"/>
              <a:t>  2     18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24045" y="4024516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1, 2, 8, 9, 10, 15, 18, 20</a:t>
            </a:r>
          </a:p>
        </p:txBody>
      </p:sp>
    </p:spTree>
    <p:extLst>
      <p:ext uri="{BB962C8B-B14F-4D97-AF65-F5344CB8AC3E}">
        <p14:creationId xmlns:p14="http://schemas.microsoft.com/office/powerpoint/2010/main" val="3887817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What are all the different possible binary search trees with the values 1, 2 and 3?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Binary Search Tree</a:t>
            </a:r>
          </a:p>
        </p:txBody>
      </p:sp>
    </p:spTree>
    <p:extLst>
      <p:ext uri="{BB962C8B-B14F-4D97-AF65-F5344CB8AC3E}">
        <p14:creationId xmlns:p14="http://schemas.microsoft.com/office/powerpoint/2010/main" val="3877798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41245" y="1233915"/>
            <a:ext cx="5488255" cy="3422845"/>
          </a:xfrm>
        </p:spPr>
        <p:txBody>
          <a:bodyPr/>
          <a:lstStyle/>
          <a:p>
            <a:r>
              <a:rPr lang="en-US" sz="1800" dirty="0"/>
              <a:t>Determine the structure of a binary tree given its pre-order and in-order traversals</a:t>
            </a:r>
          </a:p>
          <a:p>
            <a:r>
              <a:rPr lang="en-US" sz="1800" dirty="0"/>
              <a:t>Pre-order </a:t>
            </a:r>
          </a:p>
          <a:p>
            <a:r>
              <a:rPr lang="en-US" sz="1800" dirty="0"/>
              <a:t>40 10 20 30 50 80 60 70</a:t>
            </a:r>
          </a:p>
          <a:p>
            <a:r>
              <a:rPr lang="en-US" sz="1800" dirty="0"/>
              <a:t>In-order</a:t>
            </a:r>
          </a:p>
          <a:p>
            <a:r>
              <a:rPr lang="en-US" sz="1800" dirty="0"/>
              <a:t>10 20 30 40 50 60 70 80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Binary Tree Traversal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54878" y="1662730"/>
            <a:ext cx="3033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What is the root of the tree?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03717" y="2290196"/>
            <a:ext cx="3777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What nodes are in the left </a:t>
            </a:r>
            <a:r>
              <a:rPr lang="en-US" dirty="0" err="1">
                <a:solidFill>
                  <a:srgbClr val="FF0000"/>
                </a:solidFill>
              </a:rPr>
              <a:t>subtree</a:t>
            </a:r>
            <a:r>
              <a:rPr lang="en-US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73882" y="2954205"/>
            <a:ext cx="377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What is the root of the left </a:t>
            </a:r>
            <a:r>
              <a:rPr lang="en-US" dirty="0" err="1">
                <a:solidFill>
                  <a:srgbClr val="FF0000"/>
                </a:solidFill>
              </a:rPr>
              <a:t>subtree</a:t>
            </a:r>
            <a:r>
              <a:rPr lang="en-US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04956" y="3581671"/>
            <a:ext cx="416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What nodes are in the left-left </a:t>
            </a:r>
            <a:r>
              <a:rPr lang="en-US" dirty="0" err="1">
                <a:solidFill>
                  <a:srgbClr val="FF0000"/>
                </a:solidFill>
              </a:rPr>
              <a:t>subtree</a:t>
            </a:r>
            <a:r>
              <a:rPr lang="en-US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1400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41245" y="1233915"/>
            <a:ext cx="5488255" cy="3422845"/>
          </a:xfrm>
        </p:spPr>
        <p:txBody>
          <a:bodyPr/>
          <a:lstStyle/>
          <a:p>
            <a:r>
              <a:rPr lang="en-US" sz="1800" dirty="0"/>
              <a:t>Determine the structure of a binary tree given its pre-order and in-order traversals</a:t>
            </a:r>
          </a:p>
          <a:p>
            <a:r>
              <a:rPr lang="en-US" sz="1800" dirty="0"/>
              <a:t>Pre-order </a:t>
            </a:r>
          </a:p>
          <a:p>
            <a:r>
              <a:rPr lang="en-US" sz="1800" dirty="0"/>
              <a:t>50 30 20 10 40 80 70 60</a:t>
            </a:r>
          </a:p>
          <a:p>
            <a:r>
              <a:rPr lang="en-US" sz="1800" dirty="0"/>
              <a:t>In-order</a:t>
            </a:r>
          </a:p>
          <a:p>
            <a:r>
              <a:rPr lang="en-US" sz="1800" dirty="0"/>
              <a:t>10 20 30 40 50 60 70 80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Binary Tree Traversal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54878" y="1662730"/>
            <a:ext cx="3033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What is the root of the tree?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03717" y="2290196"/>
            <a:ext cx="3777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What nodes are in the left </a:t>
            </a:r>
            <a:r>
              <a:rPr lang="en-US" dirty="0" err="1">
                <a:solidFill>
                  <a:srgbClr val="FF0000"/>
                </a:solidFill>
              </a:rPr>
              <a:t>subtree</a:t>
            </a:r>
            <a:r>
              <a:rPr lang="en-US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73882" y="2954205"/>
            <a:ext cx="377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What is the root of the left </a:t>
            </a:r>
            <a:r>
              <a:rPr lang="en-US" dirty="0" err="1">
                <a:solidFill>
                  <a:srgbClr val="FF0000"/>
                </a:solidFill>
              </a:rPr>
              <a:t>subtree</a:t>
            </a:r>
            <a:r>
              <a:rPr lang="en-US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04956" y="3581671"/>
            <a:ext cx="416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What nodes are in the left-left </a:t>
            </a:r>
            <a:r>
              <a:rPr lang="en-US" dirty="0" err="1">
                <a:solidFill>
                  <a:srgbClr val="FF0000"/>
                </a:solidFill>
              </a:rPr>
              <a:t>subtree</a:t>
            </a:r>
            <a:r>
              <a:rPr lang="en-US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9117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77793" y="1288730"/>
            <a:ext cx="8173329" cy="3422845"/>
          </a:xfrm>
        </p:spPr>
        <p:txBody>
          <a:bodyPr/>
          <a:lstStyle/>
          <a:p>
            <a:r>
              <a:rPr lang="en-US" dirty="0"/>
              <a:t>Write an algorithm that performs a post order traversal of a binary tree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Binary Tree Traversal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36A7BD-61AE-8E45-9C6F-7C21BF52E754}"/>
              </a:ext>
            </a:extLst>
          </p:cNvPr>
          <p:cNvSpPr txBox="1"/>
          <p:nvPr/>
        </p:nvSpPr>
        <p:spPr>
          <a:xfrm>
            <a:off x="377793" y="1793631"/>
            <a:ext cx="334578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void </a:t>
            </a:r>
            <a:r>
              <a:rPr lang="en-US" dirty="0" err="1"/>
              <a:t>postOrder</a:t>
            </a:r>
            <a:r>
              <a:rPr lang="en-US" dirty="0"/>
              <a:t>(Node* root)</a:t>
            </a:r>
          </a:p>
          <a:p>
            <a:r>
              <a:rPr lang="en-US" dirty="0"/>
              <a:t>{	</a:t>
            </a:r>
          </a:p>
          <a:p>
            <a:r>
              <a:rPr lang="en-US" dirty="0"/>
              <a:t>	if (root==null)</a:t>
            </a:r>
          </a:p>
          <a:p>
            <a:r>
              <a:rPr lang="en-US" dirty="0"/>
              <a:t>		return;</a:t>
            </a:r>
          </a:p>
          <a:p>
            <a:r>
              <a:rPr lang="en-US" dirty="0"/>
              <a:t>	</a:t>
            </a:r>
            <a:r>
              <a:rPr lang="en-US" dirty="0" err="1"/>
              <a:t>postOrder</a:t>
            </a:r>
            <a:r>
              <a:rPr lang="en-US" dirty="0"/>
              <a:t>(root-&gt;left)</a:t>
            </a:r>
          </a:p>
          <a:p>
            <a:r>
              <a:rPr lang="en-US" dirty="0"/>
              <a:t>	</a:t>
            </a:r>
            <a:r>
              <a:rPr lang="en-US" dirty="0" err="1"/>
              <a:t>postOrder</a:t>
            </a:r>
            <a:r>
              <a:rPr lang="en-US" dirty="0"/>
              <a:t>(root-&gt;right)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root-&gt;value;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9489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77793" y="1288730"/>
            <a:ext cx="8173329" cy="3422845"/>
          </a:xfrm>
        </p:spPr>
        <p:txBody>
          <a:bodyPr/>
          <a:lstStyle/>
          <a:p>
            <a:r>
              <a:rPr lang="en-US" dirty="0"/>
              <a:t>Write an algorithm that takes as input the root of a binary tree prints every root to leaf path.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Example 		a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                          /    \ 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	            b      c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                      /.  \    /   \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                    d    e  f    g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                  /        \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                 h         I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 b d h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 b e I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 c f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 d g  </a:t>
            </a:r>
          </a:p>
          <a:p>
            <a:r>
              <a:rPr lang="en-US" dirty="0"/>
              <a:t>                        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Binary Tree Traversal</a:t>
            </a:r>
          </a:p>
        </p:txBody>
      </p:sp>
    </p:spTree>
    <p:extLst>
      <p:ext uri="{BB962C8B-B14F-4D97-AF65-F5344CB8AC3E}">
        <p14:creationId xmlns:p14="http://schemas.microsoft.com/office/powerpoint/2010/main" val="4288990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77793" y="1288730"/>
            <a:ext cx="8173329" cy="3422845"/>
          </a:xfrm>
        </p:spPr>
        <p:txBody>
          <a:bodyPr/>
          <a:lstStyle/>
          <a:p>
            <a:r>
              <a:rPr lang="en-US" dirty="0"/>
              <a:t>Write an algorithm that takes as input the root of a binary tree prints every root to leaf path.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void </a:t>
            </a:r>
            <a:r>
              <a:rPr lang="en-US" dirty="0" err="1"/>
              <a:t>printPaths</a:t>
            </a:r>
            <a:r>
              <a:rPr lang="en-US" dirty="0"/>
              <a:t>(Node* root, String path)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{	if (root==null)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		return;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	if (root-&gt;left == null) &amp;&amp; (root-&gt;right == null)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	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 &lt;&lt; path &lt;&lt; “ “ &lt;&lt; node-&gt;value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		return;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	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	if (path == “”)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		path = root-&gt;value;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	else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		path += “ ”+root-&gt;value;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	</a:t>
            </a:r>
            <a:r>
              <a:rPr lang="en-US" dirty="0" err="1"/>
              <a:t>printPaths</a:t>
            </a:r>
            <a:r>
              <a:rPr lang="en-US" dirty="0"/>
              <a:t>(root-&gt;left, path);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	</a:t>
            </a:r>
            <a:r>
              <a:rPr lang="en-US" dirty="0" err="1"/>
              <a:t>printPaths</a:t>
            </a:r>
            <a:r>
              <a:rPr lang="en-US" dirty="0"/>
              <a:t>(root-&gt;right, path);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	return;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		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Binary Tree Traversal</a:t>
            </a:r>
          </a:p>
        </p:txBody>
      </p:sp>
    </p:spTree>
    <p:extLst>
      <p:ext uri="{BB962C8B-B14F-4D97-AF65-F5344CB8AC3E}">
        <p14:creationId xmlns:p14="http://schemas.microsoft.com/office/powerpoint/2010/main" val="758023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4718050" y="3219221"/>
            <a:ext cx="2743200" cy="172319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Tw Cen MT" panose="020B0602020104020603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Tw Cen MT" panose="020B0602020104020603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Tw Cen MT" panose="020B0602020104020603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w Cen MT" panose="020B0602020104020603" pitchFamily="34" charset="0"/>
              </a:rPr>
              <a:t>parent balance is +2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Tw Cen MT" panose="020B0602020104020603" pitchFamily="34" charset="0"/>
              </a:rPr>
              <a:t>right</a:t>
            </a:r>
            <a:r>
              <a:rPr lang="en-US" sz="1600" dirty="0">
                <a:latin typeface="Tw Cen MT" panose="020B0602020104020603" pitchFamily="34" charset="0"/>
              </a:rPr>
              <a:t> child balance is -1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w Cen MT" panose="020B0602020104020603" pitchFamily="34" charset="0"/>
              </a:rPr>
              <a:t>perform 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Tw Cen MT" panose="020B0602020104020603" pitchFamily="34" charset="0"/>
              </a:rPr>
              <a:t>right </a:t>
            </a:r>
            <a:r>
              <a:rPr lang="en-US" sz="1600" b="1" dirty="0">
                <a:solidFill>
                  <a:schemeClr val="accent6"/>
                </a:solidFill>
                <a:latin typeface="Tw Cen MT" panose="020B0602020104020603" pitchFamily="34" charset="0"/>
              </a:rPr>
              <a:t>left rotation</a:t>
            </a:r>
            <a:endParaRPr lang="en-US" sz="1600" dirty="0">
              <a:latin typeface="Tw Cen MT" panose="020B0602020104020603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Tw Cen MT" panose="020B0602020104020603" pitchFamily="34" charset="0"/>
            </a:endParaRPr>
          </a:p>
        </p:txBody>
      </p:sp>
      <p:sp>
        <p:nvSpPr>
          <p:cNvPr id="13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1443994" y="1345970"/>
            <a:ext cx="2743200" cy="173378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Tw Cen MT" panose="020B0602020104020603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Tw Cen MT" panose="020B0602020104020603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Tw Cen MT" panose="020B0602020104020603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w Cen MT" panose="020B0602020104020603" pitchFamily="34" charset="0"/>
              </a:rPr>
              <a:t>parent balance is -2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chemeClr val="accent6"/>
                </a:solidFill>
                <a:latin typeface="Tw Cen MT" panose="020B0602020104020603" pitchFamily="34" charset="0"/>
              </a:rPr>
              <a:t>left</a:t>
            </a:r>
            <a:r>
              <a:rPr lang="en-US" sz="1600" dirty="0">
                <a:latin typeface="Tw Cen MT" panose="020B0602020104020603" pitchFamily="34" charset="0"/>
              </a:rPr>
              <a:t> child balance is -1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w Cen MT" panose="020B0602020104020603" pitchFamily="34" charset="0"/>
              </a:rPr>
              <a:t>perform 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Tw Cen MT" panose="020B0602020104020603" pitchFamily="34" charset="0"/>
              </a:rPr>
              <a:t>right rotation</a:t>
            </a:r>
            <a:endParaRPr lang="en-US" sz="1600" dirty="0">
              <a:latin typeface="Tw Cen MT" panose="020B0602020104020603" pitchFamily="34" charset="0"/>
            </a:endParaRPr>
          </a:p>
        </p:txBody>
      </p:sp>
      <p:sp>
        <p:nvSpPr>
          <p:cNvPr id="14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1443992" y="3221874"/>
            <a:ext cx="2743200" cy="16993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Tw Cen MT" panose="020B0602020104020603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Tw Cen MT" panose="020B0602020104020603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Tw Cen MT" panose="020B0602020104020603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w Cen MT" panose="020B0602020104020603" pitchFamily="34" charset="0"/>
              </a:rPr>
              <a:t>parent balance is -2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chemeClr val="accent6"/>
                </a:solidFill>
                <a:latin typeface="Tw Cen MT" panose="020B0602020104020603" pitchFamily="34" charset="0"/>
              </a:rPr>
              <a:t>left</a:t>
            </a:r>
            <a:r>
              <a:rPr lang="en-US" sz="1600" dirty="0">
                <a:latin typeface="Tw Cen MT" panose="020B0602020104020603" pitchFamily="34" charset="0"/>
              </a:rPr>
              <a:t> child balance is +1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w Cen MT" panose="020B0602020104020603" pitchFamily="34" charset="0"/>
              </a:rPr>
              <a:t>perform </a:t>
            </a:r>
            <a:r>
              <a:rPr lang="en-US" sz="1600" b="1" dirty="0">
                <a:solidFill>
                  <a:schemeClr val="accent6"/>
                </a:solidFill>
                <a:latin typeface="Tw Cen MT" panose="020B0602020104020603" pitchFamily="34" charset="0"/>
              </a:rPr>
              <a:t>left 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Tw Cen MT" panose="020B0602020104020603" pitchFamily="34" charset="0"/>
              </a:rPr>
              <a:t>right rotation</a:t>
            </a:r>
            <a:endParaRPr lang="en-US" sz="1600" dirty="0">
              <a:latin typeface="Tw Cen MT" panose="020B0602020104020603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w Cen MT" panose="020B0602020104020603" pitchFamily="34" charset="0"/>
              </a:rPr>
              <a:t> </a:t>
            </a:r>
          </a:p>
        </p:txBody>
      </p:sp>
      <p:sp>
        <p:nvSpPr>
          <p:cNvPr id="1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4731593" y="1348624"/>
            <a:ext cx="2743200" cy="17311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Tw Cen MT" panose="020B0602020104020603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Tw Cen MT" panose="020B0602020104020603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Tw Cen MT" panose="020B0602020104020603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w Cen MT" panose="020B0602020104020603" pitchFamily="34" charset="0"/>
              </a:rPr>
              <a:t>parent balance is +2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Tw Cen MT" panose="020B0602020104020603" pitchFamily="34" charset="0"/>
              </a:rPr>
              <a:t>right</a:t>
            </a:r>
            <a:r>
              <a:rPr lang="en-US" sz="1600" dirty="0">
                <a:latin typeface="Tw Cen MT" panose="020B0602020104020603" pitchFamily="34" charset="0"/>
              </a:rPr>
              <a:t> child balance is +1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w Cen MT" panose="020B0602020104020603" pitchFamily="34" charset="0"/>
              </a:rPr>
              <a:t>Perform </a:t>
            </a:r>
            <a:r>
              <a:rPr lang="en-US" sz="1600" b="1" dirty="0">
                <a:solidFill>
                  <a:schemeClr val="accent6"/>
                </a:solidFill>
                <a:latin typeface="Tw Cen MT" panose="020B0602020104020603" pitchFamily="34" charset="0"/>
              </a:rPr>
              <a:t>left rotation</a:t>
            </a:r>
            <a:endParaRPr lang="en-US" sz="1600" dirty="0">
              <a:latin typeface="Tw Cen MT" panose="020B0602020104020603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13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3200" dirty="0">
                <a:latin typeface="Tw Cen MT" panose="020B0602020104020603" pitchFamily="34" charset="0"/>
              </a:rPr>
              <a:t>Four Kinds of Unbalanced Trees</a:t>
            </a:r>
          </a:p>
        </p:txBody>
      </p:sp>
      <p:sp>
        <p:nvSpPr>
          <p:cNvPr id="2" name="Right Arrow 1"/>
          <p:cNvSpPr/>
          <p:nvPr/>
        </p:nvSpPr>
        <p:spPr>
          <a:xfrm>
            <a:off x="5013537" y="1449070"/>
            <a:ext cx="960120" cy="883920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w Cen MT" panose="020B0602020104020603" pitchFamily="34" charset="0"/>
              </a:rPr>
              <a:t>Right</a:t>
            </a:r>
          </a:p>
        </p:txBody>
      </p:sp>
      <p:sp>
        <p:nvSpPr>
          <p:cNvPr id="6" name="Right Arrow 5"/>
          <p:cNvSpPr/>
          <p:nvPr/>
        </p:nvSpPr>
        <p:spPr>
          <a:xfrm>
            <a:off x="6110817" y="1449070"/>
            <a:ext cx="960120" cy="883920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w Cen MT" panose="020B0602020104020603" pitchFamily="34" charset="0"/>
              </a:rPr>
              <a:t>Right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773680" y="3322320"/>
            <a:ext cx="960120" cy="883920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w Cen MT" panose="020B0602020104020603" pitchFamily="34" charset="0"/>
              </a:rPr>
              <a:t>Right</a:t>
            </a:r>
          </a:p>
        </p:txBody>
      </p:sp>
      <p:sp>
        <p:nvSpPr>
          <p:cNvPr id="8" name="Right Arrow 7"/>
          <p:cNvSpPr/>
          <p:nvPr/>
        </p:nvSpPr>
        <p:spPr>
          <a:xfrm>
            <a:off x="4999994" y="3304426"/>
            <a:ext cx="960120" cy="883920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w Cen MT" panose="020B0602020104020603" pitchFamily="34" charset="0"/>
              </a:rPr>
              <a:t>Right</a:t>
            </a:r>
          </a:p>
        </p:txBody>
      </p:sp>
      <p:sp>
        <p:nvSpPr>
          <p:cNvPr id="9" name="Right Arrow 8"/>
          <p:cNvSpPr/>
          <p:nvPr/>
        </p:nvSpPr>
        <p:spPr>
          <a:xfrm flipH="1">
            <a:off x="2773680" y="1431175"/>
            <a:ext cx="960120" cy="883920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w Cen MT" panose="020B0602020104020603" pitchFamily="34" charset="0"/>
              </a:rPr>
              <a:t>Left</a:t>
            </a:r>
          </a:p>
        </p:txBody>
      </p:sp>
      <p:sp>
        <p:nvSpPr>
          <p:cNvPr id="10" name="Right Arrow 9"/>
          <p:cNvSpPr/>
          <p:nvPr/>
        </p:nvSpPr>
        <p:spPr>
          <a:xfrm flipH="1">
            <a:off x="1676400" y="1431175"/>
            <a:ext cx="960120" cy="883920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w Cen MT" panose="020B0602020104020603" pitchFamily="34" charset="0"/>
              </a:rPr>
              <a:t>Left</a:t>
            </a:r>
          </a:p>
        </p:txBody>
      </p:sp>
      <p:sp>
        <p:nvSpPr>
          <p:cNvPr id="11" name="Right Arrow 10"/>
          <p:cNvSpPr/>
          <p:nvPr/>
        </p:nvSpPr>
        <p:spPr>
          <a:xfrm flipH="1">
            <a:off x="1676400" y="3322320"/>
            <a:ext cx="960120" cy="883920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w Cen MT" panose="020B0602020104020603" pitchFamily="34" charset="0"/>
              </a:rPr>
              <a:t>Left</a:t>
            </a:r>
          </a:p>
        </p:txBody>
      </p:sp>
      <p:sp>
        <p:nvSpPr>
          <p:cNvPr id="12" name="Right Arrow 11"/>
          <p:cNvSpPr/>
          <p:nvPr/>
        </p:nvSpPr>
        <p:spPr>
          <a:xfrm flipH="1">
            <a:off x="6097274" y="3304426"/>
            <a:ext cx="960120" cy="883920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w Cen MT" panose="020B0602020104020603" pitchFamily="34" charset="0"/>
              </a:rPr>
              <a:t>Left</a:t>
            </a:r>
          </a:p>
        </p:txBody>
      </p:sp>
      <p:sp>
        <p:nvSpPr>
          <p:cNvPr id="5" name="Oval 4"/>
          <p:cNvSpPr/>
          <p:nvPr/>
        </p:nvSpPr>
        <p:spPr>
          <a:xfrm>
            <a:off x="8023461" y="1449267"/>
            <a:ext cx="201083" cy="21166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227484" y="1909233"/>
            <a:ext cx="201083" cy="21166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489174" y="2350187"/>
            <a:ext cx="201083" cy="21166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8175658" y="1642895"/>
            <a:ext cx="126630" cy="2778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7" idx="5"/>
            <a:endCxn id="18" idx="1"/>
          </p:cNvCxnSpPr>
          <p:nvPr/>
        </p:nvCxnSpPr>
        <p:spPr>
          <a:xfrm>
            <a:off x="8399119" y="2089901"/>
            <a:ext cx="119503" cy="2912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 flipV="1">
            <a:off x="491337" y="1582227"/>
            <a:ext cx="666796" cy="1112586"/>
            <a:chOff x="7761182" y="2586627"/>
            <a:chExt cx="666796" cy="1112586"/>
          </a:xfrm>
        </p:grpSpPr>
        <p:sp>
          <p:nvSpPr>
            <p:cNvPr id="27" name="Oval 26"/>
            <p:cNvSpPr/>
            <p:nvPr/>
          </p:nvSpPr>
          <p:spPr>
            <a:xfrm>
              <a:off x="7761182" y="2586627"/>
              <a:ext cx="201083" cy="21166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7965205" y="3046593"/>
              <a:ext cx="201083" cy="21166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8226895" y="3487547"/>
              <a:ext cx="201083" cy="21166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7913379" y="2780255"/>
              <a:ext cx="126630" cy="27789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8" idx="5"/>
              <a:endCxn id="29" idx="1"/>
            </p:cNvCxnSpPr>
            <p:nvPr/>
          </p:nvCxnSpPr>
          <p:spPr>
            <a:xfrm>
              <a:off x="8136840" y="3227261"/>
              <a:ext cx="119503" cy="29128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 flipH="1">
            <a:off x="413584" y="3435507"/>
            <a:ext cx="573570" cy="1112586"/>
            <a:chOff x="7994438" y="3506787"/>
            <a:chExt cx="573570" cy="1112586"/>
          </a:xfrm>
        </p:grpSpPr>
        <p:sp>
          <p:nvSpPr>
            <p:cNvPr id="33" name="Oval 32"/>
            <p:cNvSpPr/>
            <p:nvPr/>
          </p:nvSpPr>
          <p:spPr>
            <a:xfrm>
              <a:off x="7994438" y="3506787"/>
              <a:ext cx="201083" cy="21166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8366925" y="3934353"/>
              <a:ext cx="201083" cy="21166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8077869" y="4407707"/>
              <a:ext cx="201083" cy="21166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8163996" y="3700080"/>
              <a:ext cx="277733" cy="24583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34" idx="3"/>
              <a:endCxn id="35" idx="7"/>
            </p:cNvCxnSpPr>
            <p:nvPr/>
          </p:nvCxnSpPr>
          <p:spPr>
            <a:xfrm flipH="1">
              <a:off x="8249504" y="4115021"/>
              <a:ext cx="146869" cy="32368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8114441" y="3348147"/>
            <a:ext cx="573570" cy="1112586"/>
            <a:chOff x="7994438" y="3506787"/>
            <a:chExt cx="573570" cy="1112586"/>
          </a:xfrm>
        </p:grpSpPr>
        <p:sp>
          <p:nvSpPr>
            <p:cNvPr id="46" name="Oval 45"/>
            <p:cNvSpPr/>
            <p:nvPr/>
          </p:nvSpPr>
          <p:spPr>
            <a:xfrm>
              <a:off x="7994438" y="3506787"/>
              <a:ext cx="201083" cy="21166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8366925" y="3934353"/>
              <a:ext cx="201083" cy="21166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8077869" y="4407707"/>
              <a:ext cx="201083" cy="21166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8163996" y="3700080"/>
              <a:ext cx="277733" cy="24583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7" idx="3"/>
              <a:endCxn id="48" idx="7"/>
            </p:cNvCxnSpPr>
            <p:nvPr/>
          </p:nvCxnSpPr>
          <p:spPr>
            <a:xfrm flipH="1">
              <a:off x="8249504" y="4115021"/>
              <a:ext cx="146869" cy="32368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0659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239644" y="1660317"/>
            <a:ext cx="3125445" cy="2310901"/>
            <a:chOff x="1113897" y="2958259"/>
            <a:chExt cx="1377762" cy="2360428"/>
          </a:xfrm>
        </p:grpSpPr>
        <p:sp>
          <p:nvSpPr>
            <p:cNvPr id="6" name="Oval 5"/>
            <p:cNvSpPr/>
            <p:nvPr/>
          </p:nvSpPr>
          <p:spPr>
            <a:xfrm>
              <a:off x="1919759" y="2958259"/>
              <a:ext cx="201083" cy="28222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8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2290576" y="3501362"/>
              <a:ext cx="201083" cy="28222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9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1344663" y="4322291"/>
              <a:ext cx="201083" cy="28222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2087647" y="3188998"/>
              <a:ext cx="277733" cy="327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494403" y="3902844"/>
              <a:ext cx="146869" cy="43157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1584643" y="3620336"/>
              <a:ext cx="201083" cy="28222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cxnSp>
          <p:nvCxnSpPr>
            <p:cNvPr id="12" name="Straight Connector 11"/>
            <p:cNvCxnSpPr>
              <a:stCxn id="11" idx="0"/>
              <a:endCxn id="6" idx="3"/>
            </p:cNvCxnSpPr>
            <p:nvPr/>
          </p:nvCxnSpPr>
          <p:spPr>
            <a:xfrm flipV="1">
              <a:off x="1685185" y="3199149"/>
              <a:ext cx="264022" cy="4211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1113897" y="5036466"/>
              <a:ext cx="201083" cy="28222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cxnSp>
          <p:nvCxnSpPr>
            <p:cNvPr id="14" name="Straight Connector 13"/>
            <p:cNvCxnSpPr>
              <a:endCxn id="13" idx="0"/>
            </p:cNvCxnSpPr>
            <p:nvPr/>
          </p:nvCxnSpPr>
          <p:spPr>
            <a:xfrm flipH="1">
              <a:off x="1214439" y="4587822"/>
              <a:ext cx="196067" cy="44864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890311" y="4378310"/>
              <a:ext cx="201083" cy="28222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cxnSp>
          <p:nvCxnSpPr>
            <p:cNvPr id="16" name="Straight Connector 15"/>
            <p:cNvCxnSpPr>
              <a:stCxn id="15" idx="1"/>
              <a:endCxn id="11" idx="5"/>
            </p:cNvCxnSpPr>
            <p:nvPr/>
          </p:nvCxnSpPr>
          <p:spPr>
            <a:xfrm flipH="1" flipV="1">
              <a:off x="1756278" y="3861227"/>
              <a:ext cx="163481" cy="55841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1149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0" y="137715"/>
            <a:ext cx="8915400" cy="580804"/>
          </a:xfrm>
        </p:spPr>
        <p:txBody>
          <a:bodyPr/>
          <a:lstStyle/>
          <a:p>
            <a:r>
              <a:rPr lang="en-US" sz="3200" dirty="0">
                <a:latin typeface="Tw Cen MT" panose="020B0602020104020603" pitchFamily="34" charset="0"/>
              </a:rPr>
              <a:t>Binary Search Trees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2406" y="1147675"/>
            <a:ext cx="7696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binary search tree results when the following values are inserted into an initially empty tree?</a:t>
            </a:r>
          </a:p>
          <a:p>
            <a:r>
              <a:rPr lang="en-US" dirty="0"/>
              <a:t>10, 15, 20, 18, 5, 1, 2, 8, 9</a:t>
            </a:r>
          </a:p>
        </p:txBody>
      </p:sp>
    </p:spTree>
    <p:extLst>
      <p:ext uri="{BB962C8B-B14F-4D97-AF65-F5344CB8AC3E}">
        <p14:creationId xmlns:p14="http://schemas.microsoft.com/office/powerpoint/2010/main" val="31669757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239644" y="1660317"/>
            <a:ext cx="3125445" cy="2310901"/>
            <a:chOff x="1113897" y="2958259"/>
            <a:chExt cx="1377762" cy="2360428"/>
          </a:xfrm>
        </p:grpSpPr>
        <p:sp>
          <p:nvSpPr>
            <p:cNvPr id="6" name="Oval 5"/>
            <p:cNvSpPr/>
            <p:nvPr/>
          </p:nvSpPr>
          <p:spPr>
            <a:xfrm>
              <a:off x="1919759" y="2958259"/>
              <a:ext cx="201083" cy="28222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8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2290576" y="3501362"/>
              <a:ext cx="201083" cy="28222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9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1344663" y="4322291"/>
              <a:ext cx="201083" cy="28222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2087647" y="3188998"/>
              <a:ext cx="277733" cy="327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494403" y="3902844"/>
              <a:ext cx="146869" cy="43157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1584643" y="3620336"/>
              <a:ext cx="201083" cy="28222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cxnSp>
          <p:nvCxnSpPr>
            <p:cNvPr id="12" name="Straight Connector 11"/>
            <p:cNvCxnSpPr>
              <a:stCxn id="11" idx="0"/>
              <a:endCxn id="6" idx="3"/>
            </p:cNvCxnSpPr>
            <p:nvPr/>
          </p:nvCxnSpPr>
          <p:spPr>
            <a:xfrm flipV="1">
              <a:off x="1685185" y="3199149"/>
              <a:ext cx="264022" cy="4211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1113897" y="5036466"/>
              <a:ext cx="201083" cy="28222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cxnSp>
          <p:nvCxnSpPr>
            <p:cNvPr id="14" name="Straight Connector 13"/>
            <p:cNvCxnSpPr>
              <a:endCxn id="13" idx="0"/>
            </p:cNvCxnSpPr>
            <p:nvPr/>
          </p:nvCxnSpPr>
          <p:spPr>
            <a:xfrm flipH="1">
              <a:off x="1214439" y="4587822"/>
              <a:ext cx="196067" cy="44864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890311" y="4378310"/>
              <a:ext cx="201083" cy="28222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cxnSp>
          <p:nvCxnSpPr>
            <p:cNvPr id="16" name="Straight Connector 15"/>
            <p:cNvCxnSpPr>
              <a:stCxn id="15" idx="1"/>
              <a:endCxn id="11" idx="5"/>
            </p:cNvCxnSpPr>
            <p:nvPr/>
          </p:nvCxnSpPr>
          <p:spPr>
            <a:xfrm flipH="1" flipV="1">
              <a:off x="1756278" y="3861227"/>
              <a:ext cx="163481" cy="55841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8F977EC-B467-3440-AF08-CAF983618A80}"/>
              </a:ext>
            </a:extLst>
          </p:cNvPr>
          <p:cNvSpPr txBox="1"/>
          <p:nvPr/>
        </p:nvSpPr>
        <p:spPr>
          <a:xfrm>
            <a:off x="6559062" y="1784838"/>
            <a:ext cx="2005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left-left unbalance</a:t>
            </a:r>
          </a:p>
          <a:p>
            <a:r>
              <a:rPr lang="en-US" dirty="0" err="1"/>
              <a:t>rotateRight</a:t>
            </a:r>
            <a:r>
              <a:rPr lang="en-US" dirty="0"/>
              <a:t>(8)</a:t>
            </a:r>
          </a:p>
        </p:txBody>
      </p:sp>
    </p:spTree>
    <p:extLst>
      <p:ext uri="{BB962C8B-B14F-4D97-AF65-F5344CB8AC3E}">
        <p14:creationId xmlns:p14="http://schemas.microsoft.com/office/powerpoint/2010/main" val="26756835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584644" y="1554604"/>
            <a:ext cx="2430593" cy="2259221"/>
            <a:chOff x="1584643" y="2931274"/>
            <a:chExt cx="1218345" cy="2153826"/>
          </a:xfrm>
        </p:grpSpPr>
        <p:sp>
          <p:nvSpPr>
            <p:cNvPr id="18" name="Oval 17"/>
            <p:cNvSpPr/>
            <p:nvPr/>
          </p:nvSpPr>
          <p:spPr>
            <a:xfrm>
              <a:off x="1918089" y="2931274"/>
              <a:ext cx="201083" cy="28222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2290576" y="3501362"/>
              <a:ext cx="201083" cy="28222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2023415" y="4147100"/>
              <a:ext cx="201083" cy="28222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2087647" y="3188998"/>
              <a:ext cx="277733" cy="327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2173156" y="3756852"/>
              <a:ext cx="146869" cy="43157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1584643" y="3620336"/>
              <a:ext cx="201083" cy="28222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cxnSp>
          <p:nvCxnSpPr>
            <p:cNvPr id="24" name="Straight Connector 23"/>
            <p:cNvCxnSpPr>
              <a:stCxn id="23" idx="0"/>
              <a:endCxn id="18" idx="3"/>
            </p:cNvCxnSpPr>
            <p:nvPr/>
          </p:nvCxnSpPr>
          <p:spPr>
            <a:xfrm flipV="1">
              <a:off x="1685184" y="3172165"/>
              <a:ext cx="262352" cy="44817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2241500" y="4802879"/>
              <a:ext cx="201083" cy="28222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cxnSp>
          <p:nvCxnSpPr>
            <p:cNvPr id="26" name="Straight Connector 25"/>
            <p:cNvCxnSpPr>
              <a:endCxn id="25" idx="1"/>
            </p:cNvCxnSpPr>
            <p:nvPr/>
          </p:nvCxnSpPr>
          <p:spPr>
            <a:xfrm>
              <a:off x="2154944" y="4456428"/>
              <a:ext cx="116004" cy="38778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2601905" y="4217719"/>
              <a:ext cx="201083" cy="28222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cxnSp>
          <p:nvCxnSpPr>
            <p:cNvPr id="28" name="Straight Connector 27"/>
            <p:cNvCxnSpPr>
              <a:endCxn id="27" idx="0"/>
            </p:cNvCxnSpPr>
            <p:nvPr/>
          </p:nvCxnSpPr>
          <p:spPr>
            <a:xfrm>
              <a:off x="2474162" y="3766608"/>
              <a:ext cx="228284" cy="45111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8638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584644" y="1554604"/>
            <a:ext cx="2430593" cy="2259221"/>
            <a:chOff x="1584643" y="2931274"/>
            <a:chExt cx="1218345" cy="2153826"/>
          </a:xfrm>
        </p:grpSpPr>
        <p:sp>
          <p:nvSpPr>
            <p:cNvPr id="18" name="Oval 17"/>
            <p:cNvSpPr/>
            <p:nvPr/>
          </p:nvSpPr>
          <p:spPr>
            <a:xfrm>
              <a:off x="1918089" y="2931274"/>
              <a:ext cx="201083" cy="28222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2290576" y="3501362"/>
              <a:ext cx="201083" cy="28222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2023415" y="4147100"/>
              <a:ext cx="201083" cy="28222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2087647" y="3188998"/>
              <a:ext cx="277733" cy="327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2173156" y="3756852"/>
              <a:ext cx="146869" cy="43157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1584643" y="3620336"/>
              <a:ext cx="201083" cy="28222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cxnSp>
          <p:nvCxnSpPr>
            <p:cNvPr id="24" name="Straight Connector 23"/>
            <p:cNvCxnSpPr>
              <a:stCxn id="23" idx="0"/>
              <a:endCxn id="18" idx="3"/>
            </p:cNvCxnSpPr>
            <p:nvPr/>
          </p:nvCxnSpPr>
          <p:spPr>
            <a:xfrm flipV="1">
              <a:off x="1685184" y="3172165"/>
              <a:ext cx="262352" cy="44817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2241500" y="4802879"/>
              <a:ext cx="201083" cy="28222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cxnSp>
          <p:nvCxnSpPr>
            <p:cNvPr id="26" name="Straight Connector 25"/>
            <p:cNvCxnSpPr>
              <a:endCxn id="25" idx="1"/>
            </p:cNvCxnSpPr>
            <p:nvPr/>
          </p:nvCxnSpPr>
          <p:spPr>
            <a:xfrm>
              <a:off x="2154944" y="4456428"/>
              <a:ext cx="116004" cy="38778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2601905" y="4217719"/>
              <a:ext cx="201083" cy="28222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cxnSp>
          <p:nvCxnSpPr>
            <p:cNvPr id="28" name="Straight Connector 27"/>
            <p:cNvCxnSpPr>
              <a:endCxn id="27" idx="0"/>
            </p:cNvCxnSpPr>
            <p:nvPr/>
          </p:nvCxnSpPr>
          <p:spPr>
            <a:xfrm>
              <a:off x="2474162" y="3766608"/>
              <a:ext cx="228284" cy="45111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3E0A133-8E71-1A49-AEDF-5F4A8C2DDFE3}"/>
              </a:ext>
            </a:extLst>
          </p:cNvPr>
          <p:cNvSpPr txBox="1"/>
          <p:nvPr/>
        </p:nvSpPr>
        <p:spPr>
          <a:xfrm>
            <a:off x="5354515" y="1824939"/>
            <a:ext cx="29161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right-left rotations</a:t>
            </a:r>
          </a:p>
          <a:p>
            <a:endParaRPr lang="en-US" dirty="0"/>
          </a:p>
          <a:p>
            <a:r>
              <a:rPr lang="en-US" dirty="0" err="1"/>
              <a:t>rotateRight</a:t>
            </a:r>
            <a:r>
              <a:rPr lang="en-US" dirty="0"/>
              <a:t>(5) </a:t>
            </a:r>
            <a:r>
              <a:rPr lang="en-US" dirty="0" err="1"/>
              <a:t>rotateLeft</a:t>
            </a:r>
            <a:r>
              <a:rPr lang="en-US" dirty="0"/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15701136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584643" y="1666648"/>
            <a:ext cx="2393242" cy="2147177"/>
            <a:chOff x="1584643" y="2931274"/>
            <a:chExt cx="907016" cy="2153826"/>
          </a:xfrm>
        </p:grpSpPr>
        <p:sp>
          <p:nvSpPr>
            <p:cNvPr id="16" name="Oval 15"/>
            <p:cNvSpPr/>
            <p:nvPr/>
          </p:nvSpPr>
          <p:spPr>
            <a:xfrm>
              <a:off x="1918089" y="2931274"/>
              <a:ext cx="201083" cy="28222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2290576" y="3501362"/>
              <a:ext cx="201083" cy="28222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30" name="Oval 29"/>
            <p:cNvSpPr/>
            <p:nvPr/>
          </p:nvSpPr>
          <p:spPr>
            <a:xfrm>
              <a:off x="2023415" y="4147100"/>
              <a:ext cx="201083" cy="28222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2087647" y="3188998"/>
              <a:ext cx="277733" cy="327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2173156" y="3756852"/>
              <a:ext cx="146869" cy="43157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1584643" y="3620336"/>
              <a:ext cx="201083" cy="28222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cxnSp>
          <p:nvCxnSpPr>
            <p:cNvPr id="34" name="Straight Connector 33"/>
            <p:cNvCxnSpPr>
              <a:stCxn id="33" idx="0"/>
              <a:endCxn id="16" idx="3"/>
            </p:cNvCxnSpPr>
            <p:nvPr/>
          </p:nvCxnSpPr>
          <p:spPr>
            <a:xfrm flipV="1">
              <a:off x="1685184" y="3172165"/>
              <a:ext cx="262352" cy="44817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2241500" y="4802879"/>
              <a:ext cx="201083" cy="28222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cxnSp>
          <p:nvCxnSpPr>
            <p:cNvPr id="36" name="Straight Connector 35"/>
            <p:cNvCxnSpPr>
              <a:endCxn id="35" idx="1"/>
            </p:cNvCxnSpPr>
            <p:nvPr/>
          </p:nvCxnSpPr>
          <p:spPr>
            <a:xfrm>
              <a:off x="2154944" y="4456428"/>
              <a:ext cx="116004" cy="38778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07625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584643" y="1666648"/>
            <a:ext cx="2393242" cy="2147177"/>
            <a:chOff x="1584643" y="2931274"/>
            <a:chExt cx="907016" cy="2153826"/>
          </a:xfrm>
        </p:grpSpPr>
        <p:sp>
          <p:nvSpPr>
            <p:cNvPr id="16" name="Oval 15"/>
            <p:cNvSpPr/>
            <p:nvPr/>
          </p:nvSpPr>
          <p:spPr>
            <a:xfrm>
              <a:off x="1918089" y="2931274"/>
              <a:ext cx="201083" cy="28222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2290576" y="3501362"/>
              <a:ext cx="201083" cy="28222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30" name="Oval 29"/>
            <p:cNvSpPr/>
            <p:nvPr/>
          </p:nvSpPr>
          <p:spPr>
            <a:xfrm>
              <a:off x="2023415" y="4147100"/>
              <a:ext cx="201083" cy="28222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2087647" y="3188998"/>
              <a:ext cx="277733" cy="327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2173156" y="3756852"/>
              <a:ext cx="146869" cy="43157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1584643" y="3620336"/>
              <a:ext cx="201083" cy="28222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cxnSp>
          <p:nvCxnSpPr>
            <p:cNvPr id="34" name="Straight Connector 33"/>
            <p:cNvCxnSpPr>
              <a:stCxn id="33" idx="0"/>
              <a:endCxn id="16" idx="3"/>
            </p:cNvCxnSpPr>
            <p:nvPr/>
          </p:nvCxnSpPr>
          <p:spPr>
            <a:xfrm flipV="1">
              <a:off x="1685184" y="3172165"/>
              <a:ext cx="262352" cy="44817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2241500" y="4802879"/>
              <a:ext cx="201083" cy="28222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cxnSp>
          <p:nvCxnSpPr>
            <p:cNvPr id="36" name="Straight Connector 35"/>
            <p:cNvCxnSpPr>
              <a:endCxn id="35" idx="1"/>
            </p:cNvCxnSpPr>
            <p:nvPr/>
          </p:nvCxnSpPr>
          <p:spPr>
            <a:xfrm>
              <a:off x="2154944" y="4456428"/>
              <a:ext cx="116004" cy="38778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125352D-2FA4-E04E-973F-3D85FB0DF4F7}"/>
              </a:ext>
            </a:extLst>
          </p:cNvPr>
          <p:cNvSpPr txBox="1"/>
          <p:nvPr/>
        </p:nvSpPr>
        <p:spPr>
          <a:xfrm>
            <a:off x="5460023" y="1906795"/>
            <a:ext cx="2916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left-right imbalance</a:t>
            </a:r>
          </a:p>
          <a:p>
            <a:r>
              <a:rPr lang="en-US" dirty="0" err="1"/>
              <a:t>rotateLeft</a:t>
            </a:r>
            <a:r>
              <a:rPr lang="en-US" dirty="0"/>
              <a:t>(3) </a:t>
            </a:r>
            <a:r>
              <a:rPr lang="en-US" dirty="0" err="1"/>
              <a:t>rotateRight</a:t>
            </a:r>
            <a:r>
              <a:rPr lang="en-US" dirty="0"/>
              <a:t>(5)</a:t>
            </a:r>
          </a:p>
        </p:txBody>
      </p:sp>
    </p:spTree>
    <p:extLst>
      <p:ext uri="{BB962C8B-B14F-4D97-AF65-F5344CB8AC3E}">
        <p14:creationId xmlns:p14="http://schemas.microsoft.com/office/powerpoint/2010/main" val="18085545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584643" y="1568610"/>
            <a:ext cx="2374567" cy="2234265"/>
            <a:chOff x="1584643" y="2931274"/>
            <a:chExt cx="907016" cy="2139226"/>
          </a:xfrm>
        </p:grpSpPr>
        <p:sp>
          <p:nvSpPr>
            <p:cNvPr id="14" name="Oval 13"/>
            <p:cNvSpPr/>
            <p:nvPr/>
          </p:nvSpPr>
          <p:spPr>
            <a:xfrm>
              <a:off x="1918089" y="2931274"/>
              <a:ext cx="201083" cy="28222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2290576" y="3501362"/>
              <a:ext cx="201083" cy="28222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2023415" y="4147100"/>
              <a:ext cx="201083" cy="28222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2087647" y="3188998"/>
              <a:ext cx="277733" cy="327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2173156" y="3756852"/>
              <a:ext cx="146869" cy="43157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1584643" y="3620336"/>
              <a:ext cx="201083" cy="28222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cxnSp>
          <p:nvCxnSpPr>
            <p:cNvPr id="22" name="Straight Connector 21"/>
            <p:cNvCxnSpPr>
              <a:stCxn id="21" idx="0"/>
              <a:endCxn id="14" idx="3"/>
            </p:cNvCxnSpPr>
            <p:nvPr/>
          </p:nvCxnSpPr>
          <p:spPr>
            <a:xfrm flipV="1">
              <a:off x="1685184" y="3172165"/>
              <a:ext cx="262352" cy="44817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1737911" y="4788279"/>
              <a:ext cx="201083" cy="28222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>
              <a:off x="1871296" y="4398031"/>
              <a:ext cx="196067" cy="44864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54727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584643" y="1568610"/>
            <a:ext cx="2374567" cy="2234265"/>
            <a:chOff x="1584643" y="2931274"/>
            <a:chExt cx="907016" cy="2139226"/>
          </a:xfrm>
        </p:grpSpPr>
        <p:sp>
          <p:nvSpPr>
            <p:cNvPr id="14" name="Oval 13"/>
            <p:cNvSpPr/>
            <p:nvPr/>
          </p:nvSpPr>
          <p:spPr>
            <a:xfrm>
              <a:off x="1918089" y="2931274"/>
              <a:ext cx="201083" cy="28222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2290576" y="3501362"/>
              <a:ext cx="201083" cy="28222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2023415" y="4147100"/>
              <a:ext cx="201083" cy="28222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2087647" y="3188998"/>
              <a:ext cx="277733" cy="327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2173156" y="3756852"/>
              <a:ext cx="146869" cy="43157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1584643" y="3620336"/>
              <a:ext cx="201083" cy="28222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cxnSp>
          <p:nvCxnSpPr>
            <p:cNvPr id="22" name="Straight Connector 21"/>
            <p:cNvCxnSpPr>
              <a:stCxn id="21" idx="0"/>
              <a:endCxn id="14" idx="3"/>
            </p:cNvCxnSpPr>
            <p:nvPr/>
          </p:nvCxnSpPr>
          <p:spPr>
            <a:xfrm flipV="1">
              <a:off x="1685184" y="3172165"/>
              <a:ext cx="262352" cy="44817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1737911" y="4788279"/>
              <a:ext cx="201083" cy="28222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>
              <a:off x="1871296" y="4398031"/>
              <a:ext cx="196067" cy="44864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C4199FE-2588-1846-80E5-660B07588EC7}"/>
              </a:ext>
            </a:extLst>
          </p:cNvPr>
          <p:cNvSpPr txBox="1"/>
          <p:nvPr/>
        </p:nvSpPr>
        <p:spPr>
          <a:xfrm>
            <a:off x="5372100" y="1837784"/>
            <a:ext cx="1992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left-left imbalance</a:t>
            </a:r>
          </a:p>
          <a:p>
            <a:r>
              <a:rPr lang="en-US" dirty="0" err="1"/>
              <a:t>rotateRight</a:t>
            </a:r>
            <a:r>
              <a:rPr lang="en-US" dirty="0"/>
              <a:t>(5)</a:t>
            </a:r>
          </a:p>
        </p:txBody>
      </p:sp>
    </p:spTree>
    <p:extLst>
      <p:ext uri="{BB962C8B-B14F-4D97-AF65-F5344CB8AC3E}">
        <p14:creationId xmlns:p14="http://schemas.microsoft.com/office/powerpoint/2010/main" val="42091204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Red Black Tree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886" y="1259633"/>
            <a:ext cx="8969122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Which of these are red-black rules?</a:t>
            </a:r>
          </a:p>
          <a:p>
            <a:endParaRPr lang="en-US" dirty="0"/>
          </a:p>
          <a:p>
            <a:pPr marL="342900" indent="-342900">
              <a:buAutoNum type="alphaLcParenR"/>
            </a:pPr>
            <a:r>
              <a:rPr lang="en-US" dirty="0"/>
              <a:t>The root must be black</a:t>
            </a:r>
          </a:p>
          <a:p>
            <a:pPr marL="342900" indent="-342900">
              <a:buAutoNum type="alphaLcParenR"/>
            </a:pPr>
            <a:r>
              <a:rPr lang="en-US" dirty="0"/>
              <a:t>A black child must have a black parent</a:t>
            </a:r>
          </a:p>
          <a:p>
            <a:pPr marL="342900" indent="-342900">
              <a:buAutoNum type="alphaLcParenR"/>
            </a:pPr>
            <a:r>
              <a:rPr lang="en-US" dirty="0"/>
              <a:t>A red child must have a red parent</a:t>
            </a:r>
          </a:p>
          <a:p>
            <a:pPr marL="342900" indent="-342900">
              <a:buAutoNum type="alphaLcParenR"/>
            </a:pPr>
            <a:r>
              <a:rPr lang="en-US" dirty="0"/>
              <a:t>There must be the same number of black nodes on the from root path to every leaf</a:t>
            </a:r>
          </a:p>
          <a:p>
            <a:pPr marL="342900" indent="-342900">
              <a:buAutoNum type="alphaLcParenR"/>
            </a:pPr>
            <a:r>
              <a:rPr lang="en-US" dirty="0"/>
              <a:t>All of the above</a:t>
            </a:r>
          </a:p>
          <a:p>
            <a:pPr marL="342900" indent="-342900">
              <a:buAutoNum type="alphaLcParenR"/>
            </a:pPr>
            <a:r>
              <a:rPr lang="en-US" dirty="0"/>
              <a:t>A, B, D</a:t>
            </a:r>
          </a:p>
          <a:p>
            <a:pPr marL="342900" indent="-342900">
              <a:buAutoNum type="alphaLcParenR"/>
            </a:pPr>
            <a:r>
              <a:rPr lang="en-US" dirty="0"/>
              <a:t>A, D</a:t>
            </a:r>
          </a:p>
          <a:p>
            <a:pPr marL="342900" indent="-342900">
              <a:buAutoNum type="alphaL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0588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Red Black Tree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886" y="1259633"/>
            <a:ext cx="8969122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Which of these are red-black rules?</a:t>
            </a:r>
          </a:p>
          <a:p>
            <a:endParaRPr lang="en-US" dirty="0"/>
          </a:p>
          <a:p>
            <a:pPr marL="342900" indent="-342900">
              <a:buAutoNum type="alphaLcParenR"/>
            </a:pPr>
            <a:r>
              <a:rPr lang="en-US" dirty="0"/>
              <a:t>The root must be black</a:t>
            </a:r>
          </a:p>
          <a:p>
            <a:pPr marL="342900" indent="-342900">
              <a:buAutoNum type="alphaLcParenR"/>
            </a:pPr>
            <a:r>
              <a:rPr lang="en-US" dirty="0"/>
              <a:t>A black child must have a black parent</a:t>
            </a:r>
          </a:p>
          <a:p>
            <a:pPr marL="342900" indent="-342900">
              <a:buAutoNum type="alphaLcParenR"/>
            </a:pPr>
            <a:r>
              <a:rPr lang="en-US" dirty="0"/>
              <a:t>A red child must have a red parent</a:t>
            </a:r>
          </a:p>
          <a:p>
            <a:pPr marL="342900" indent="-342900">
              <a:buAutoNum type="alphaLcParenR"/>
            </a:pPr>
            <a:r>
              <a:rPr lang="en-US" dirty="0"/>
              <a:t>There must be the same number of black nodes on the from root path to every leaf</a:t>
            </a:r>
          </a:p>
          <a:p>
            <a:pPr marL="342900" indent="-342900">
              <a:buAutoNum type="alphaLcParenR"/>
            </a:pPr>
            <a:r>
              <a:rPr lang="en-US" dirty="0"/>
              <a:t>All of the above</a:t>
            </a:r>
          </a:p>
          <a:p>
            <a:pPr marL="342900" indent="-342900">
              <a:buAutoNum type="alphaLcParenR"/>
            </a:pPr>
            <a:r>
              <a:rPr lang="en-US" dirty="0"/>
              <a:t>A, B, D</a:t>
            </a:r>
          </a:p>
          <a:p>
            <a:pPr marL="342900" indent="-342900">
              <a:buAutoNum type="alphaLcParenR"/>
            </a:pPr>
            <a:r>
              <a:rPr lang="en-US" dirty="0">
                <a:solidFill>
                  <a:srgbClr val="FF0000"/>
                </a:solidFill>
              </a:rPr>
              <a:t>A, D</a:t>
            </a:r>
          </a:p>
          <a:p>
            <a:pPr marL="342900" indent="-342900">
              <a:buAutoNum type="alphaL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638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Red Black Tree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886" y="1259633"/>
            <a:ext cx="55451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the child of a red-black tree itself a red-black tree?</a:t>
            </a:r>
          </a:p>
          <a:p>
            <a:endParaRPr lang="en-US" dirty="0"/>
          </a:p>
          <a:p>
            <a:endParaRPr lang="en-US" dirty="0"/>
          </a:p>
          <a:p>
            <a:pPr marL="342900" indent="-342900">
              <a:buAutoNum type="alphaL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058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0" y="137715"/>
            <a:ext cx="8915400" cy="580804"/>
          </a:xfrm>
        </p:spPr>
        <p:txBody>
          <a:bodyPr/>
          <a:lstStyle/>
          <a:p>
            <a:r>
              <a:rPr lang="en-US" sz="3200" dirty="0">
                <a:latin typeface="Tw Cen MT" panose="020B0602020104020603" pitchFamily="34" charset="0"/>
              </a:rPr>
              <a:t>Binary Search Trees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2406" y="1147675"/>
            <a:ext cx="7696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binary search tree results when the following values are inserted into an initially empty tree?</a:t>
            </a:r>
          </a:p>
          <a:p>
            <a:r>
              <a:rPr lang="en-US" dirty="0"/>
              <a:t>10, 15, 20, 18, 5, 1, 2, 8, 9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12026" y="2540189"/>
            <a:ext cx="15635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10</a:t>
            </a:r>
          </a:p>
          <a:p>
            <a:r>
              <a:rPr lang="en-US" dirty="0"/>
              <a:t>   /    \</a:t>
            </a:r>
          </a:p>
          <a:p>
            <a:r>
              <a:rPr lang="en-US" dirty="0"/>
              <a:t>  5    15</a:t>
            </a:r>
          </a:p>
          <a:p>
            <a:r>
              <a:rPr lang="en-US" dirty="0"/>
              <a:t> /  \      \</a:t>
            </a:r>
          </a:p>
          <a:p>
            <a:r>
              <a:rPr lang="en-US" dirty="0"/>
              <a:t>1   8    20</a:t>
            </a:r>
          </a:p>
          <a:p>
            <a:r>
              <a:rPr lang="en-US" dirty="0"/>
              <a:t>  \   \     /</a:t>
            </a:r>
          </a:p>
          <a:p>
            <a:r>
              <a:rPr lang="en-US" dirty="0"/>
              <a:t>  2   9 18</a:t>
            </a:r>
          </a:p>
        </p:txBody>
      </p:sp>
    </p:spTree>
    <p:extLst>
      <p:ext uri="{BB962C8B-B14F-4D97-AF65-F5344CB8AC3E}">
        <p14:creationId xmlns:p14="http://schemas.microsoft.com/office/powerpoint/2010/main" val="19021271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Red Black Tree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886" y="1259633"/>
            <a:ext cx="84861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the child of a red-black tree itself a red-black tree?</a:t>
            </a:r>
          </a:p>
          <a:p>
            <a:endParaRPr lang="en-US" dirty="0"/>
          </a:p>
          <a:p>
            <a:r>
              <a:rPr lang="en-US" dirty="0"/>
              <a:t>Not necessarily.  The child could be red, and a red-black tree can’t have a red root</a:t>
            </a:r>
          </a:p>
          <a:p>
            <a:pPr marL="342900" indent="-342900">
              <a:buAutoNum type="alphaL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6049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802078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0" y="137715"/>
            <a:ext cx="8915400" cy="580804"/>
          </a:xfrm>
        </p:spPr>
        <p:txBody>
          <a:bodyPr/>
          <a:lstStyle/>
          <a:p>
            <a:r>
              <a:rPr lang="en-US" sz="3200" dirty="0">
                <a:latin typeface="Tw Cen MT" panose="020B0602020104020603" pitchFamily="34" charset="0"/>
              </a:rPr>
              <a:t>Binary Search Trees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2406" y="1147675"/>
            <a:ext cx="769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binary search tree results when 5 is removed from this tree?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12026" y="2540189"/>
            <a:ext cx="15635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10</a:t>
            </a:r>
          </a:p>
          <a:p>
            <a:r>
              <a:rPr lang="en-US" dirty="0"/>
              <a:t>   /    \</a:t>
            </a:r>
          </a:p>
          <a:p>
            <a:r>
              <a:rPr lang="en-US" dirty="0"/>
              <a:t>  5    15</a:t>
            </a:r>
          </a:p>
          <a:p>
            <a:r>
              <a:rPr lang="en-US" dirty="0"/>
              <a:t> /  \      \</a:t>
            </a:r>
          </a:p>
          <a:p>
            <a:r>
              <a:rPr lang="en-US" dirty="0"/>
              <a:t>1   8    20</a:t>
            </a:r>
          </a:p>
          <a:p>
            <a:r>
              <a:rPr lang="en-US" dirty="0"/>
              <a:t>  \   \     /</a:t>
            </a:r>
          </a:p>
          <a:p>
            <a:r>
              <a:rPr lang="en-US" dirty="0"/>
              <a:t>  </a:t>
            </a:r>
            <a:r>
              <a:rPr lang="en-US"/>
              <a:t>2   9 </a:t>
            </a:r>
            <a:r>
              <a:rPr lang="en-US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1473233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0" y="137715"/>
            <a:ext cx="8915400" cy="580804"/>
          </a:xfrm>
        </p:spPr>
        <p:txBody>
          <a:bodyPr/>
          <a:lstStyle/>
          <a:p>
            <a:r>
              <a:rPr lang="en-US" sz="3200" dirty="0">
                <a:latin typeface="Tw Cen MT" panose="020B0602020104020603" pitchFamily="34" charset="0"/>
              </a:rPr>
              <a:t>Binary Search Trees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2406" y="1147675"/>
            <a:ext cx="769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binary search tree results when 5 is removed from </a:t>
            </a:r>
            <a:r>
              <a:rPr lang="en-US"/>
              <a:t>this tree?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412026" y="2540189"/>
            <a:ext cx="15635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10</a:t>
            </a:r>
          </a:p>
          <a:p>
            <a:r>
              <a:rPr lang="en-US" dirty="0"/>
              <a:t>   /    \</a:t>
            </a:r>
          </a:p>
          <a:p>
            <a:r>
              <a:rPr lang="en-US" dirty="0"/>
              <a:t>  8    15</a:t>
            </a:r>
          </a:p>
          <a:p>
            <a:r>
              <a:rPr lang="en-US" dirty="0"/>
              <a:t> /  \      \</a:t>
            </a:r>
          </a:p>
          <a:p>
            <a:r>
              <a:rPr lang="en-US" dirty="0"/>
              <a:t>1   9    20</a:t>
            </a:r>
          </a:p>
          <a:p>
            <a:r>
              <a:rPr lang="en-US" dirty="0"/>
              <a:t>  \         /</a:t>
            </a:r>
          </a:p>
          <a:p>
            <a:r>
              <a:rPr lang="en-US" dirty="0"/>
              <a:t>  2     18</a:t>
            </a:r>
          </a:p>
        </p:txBody>
      </p:sp>
    </p:spTree>
    <p:extLst>
      <p:ext uri="{BB962C8B-B14F-4D97-AF65-F5344CB8AC3E}">
        <p14:creationId xmlns:p14="http://schemas.microsoft.com/office/powerpoint/2010/main" val="2716411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0" y="137715"/>
            <a:ext cx="8915400" cy="580804"/>
          </a:xfrm>
        </p:spPr>
        <p:txBody>
          <a:bodyPr/>
          <a:lstStyle/>
          <a:p>
            <a:r>
              <a:rPr lang="en-US" sz="3200" dirty="0">
                <a:latin typeface="Tw Cen MT" panose="020B0602020104020603" pitchFamily="34" charset="0"/>
              </a:rPr>
              <a:t>Binary Tree Traversal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2406" y="1147675"/>
            <a:ext cx="769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pre-order traversal of this tree?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42627" y="1622048"/>
            <a:ext cx="15635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10</a:t>
            </a:r>
          </a:p>
          <a:p>
            <a:r>
              <a:rPr lang="en-US" dirty="0"/>
              <a:t>   /    \</a:t>
            </a:r>
          </a:p>
          <a:p>
            <a:r>
              <a:rPr lang="en-US" dirty="0"/>
              <a:t>  8    15</a:t>
            </a:r>
          </a:p>
          <a:p>
            <a:r>
              <a:rPr lang="en-US" dirty="0"/>
              <a:t> /  \      \</a:t>
            </a:r>
          </a:p>
          <a:p>
            <a:r>
              <a:rPr lang="en-US" dirty="0"/>
              <a:t>1   9    20</a:t>
            </a:r>
          </a:p>
          <a:p>
            <a:r>
              <a:rPr lang="en-US" dirty="0"/>
              <a:t>  \         /</a:t>
            </a:r>
          </a:p>
          <a:p>
            <a:r>
              <a:rPr lang="en-US" dirty="0"/>
              <a:t>  2     18</a:t>
            </a:r>
          </a:p>
        </p:txBody>
      </p:sp>
    </p:spTree>
    <p:extLst>
      <p:ext uri="{BB962C8B-B14F-4D97-AF65-F5344CB8AC3E}">
        <p14:creationId xmlns:p14="http://schemas.microsoft.com/office/powerpoint/2010/main" val="2440447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0" y="137715"/>
            <a:ext cx="8915400" cy="580804"/>
          </a:xfrm>
        </p:spPr>
        <p:txBody>
          <a:bodyPr/>
          <a:lstStyle/>
          <a:p>
            <a:r>
              <a:rPr lang="en-US" sz="3200" dirty="0">
                <a:latin typeface="Tw Cen MT" panose="020B0602020104020603" pitchFamily="34" charset="0"/>
              </a:rPr>
              <a:t>Binary Tree Traversal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2406" y="1147675"/>
            <a:ext cx="769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pre-order traversal of </a:t>
            </a:r>
            <a:r>
              <a:rPr lang="en-US"/>
              <a:t>this tree?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442627" y="1622048"/>
            <a:ext cx="15635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10</a:t>
            </a:r>
          </a:p>
          <a:p>
            <a:r>
              <a:rPr lang="en-US" dirty="0"/>
              <a:t>   /    \</a:t>
            </a:r>
          </a:p>
          <a:p>
            <a:r>
              <a:rPr lang="en-US" dirty="0"/>
              <a:t>  8    15</a:t>
            </a:r>
          </a:p>
          <a:p>
            <a:r>
              <a:rPr lang="en-US" dirty="0"/>
              <a:t> /  \      \</a:t>
            </a:r>
          </a:p>
          <a:p>
            <a:r>
              <a:rPr lang="en-US" dirty="0"/>
              <a:t>1   9    20</a:t>
            </a:r>
          </a:p>
          <a:p>
            <a:r>
              <a:rPr lang="en-US" dirty="0"/>
              <a:t>  \         /</a:t>
            </a:r>
          </a:p>
          <a:p>
            <a:r>
              <a:rPr lang="en-US" dirty="0"/>
              <a:t>  2     18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24045" y="4024516"/>
            <a:ext cx="2558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10, 8, 1, 2, 9 15, 20, 18</a:t>
            </a:r>
          </a:p>
        </p:txBody>
      </p:sp>
    </p:spTree>
    <p:extLst>
      <p:ext uri="{BB962C8B-B14F-4D97-AF65-F5344CB8AC3E}">
        <p14:creationId xmlns:p14="http://schemas.microsoft.com/office/powerpoint/2010/main" val="1951515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0" y="137715"/>
            <a:ext cx="8915400" cy="580804"/>
          </a:xfrm>
        </p:spPr>
        <p:txBody>
          <a:bodyPr/>
          <a:lstStyle/>
          <a:p>
            <a:r>
              <a:rPr lang="en-US" sz="3200" dirty="0">
                <a:latin typeface="Tw Cen MT" panose="020B0602020104020603" pitchFamily="34" charset="0"/>
              </a:rPr>
              <a:t>Binary Tree Traversal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2406" y="1147675"/>
            <a:ext cx="769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post-order traversal of this tree?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42627" y="1622048"/>
            <a:ext cx="15635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10</a:t>
            </a:r>
          </a:p>
          <a:p>
            <a:r>
              <a:rPr lang="en-US" dirty="0"/>
              <a:t>   /    \</a:t>
            </a:r>
          </a:p>
          <a:p>
            <a:r>
              <a:rPr lang="en-US" dirty="0"/>
              <a:t>  8    15</a:t>
            </a:r>
          </a:p>
          <a:p>
            <a:r>
              <a:rPr lang="en-US" dirty="0"/>
              <a:t> /  \      \</a:t>
            </a:r>
          </a:p>
          <a:p>
            <a:r>
              <a:rPr lang="en-US" dirty="0"/>
              <a:t>1   9    20</a:t>
            </a:r>
          </a:p>
          <a:p>
            <a:r>
              <a:rPr lang="en-US" dirty="0"/>
              <a:t>  \         /</a:t>
            </a:r>
          </a:p>
          <a:p>
            <a:r>
              <a:rPr lang="en-US" dirty="0"/>
              <a:t>  2     18</a:t>
            </a:r>
          </a:p>
        </p:txBody>
      </p:sp>
    </p:spTree>
    <p:extLst>
      <p:ext uri="{BB962C8B-B14F-4D97-AF65-F5344CB8AC3E}">
        <p14:creationId xmlns:p14="http://schemas.microsoft.com/office/powerpoint/2010/main" val="3608790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0" y="137715"/>
            <a:ext cx="8915400" cy="580804"/>
          </a:xfrm>
        </p:spPr>
        <p:txBody>
          <a:bodyPr/>
          <a:lstStyle/>
          <a:p>
            <a:r>
              <a:rPr lang="en-US" sz="3200" dirty="0">
                <a:latin typeface="Tw Cen MT" panose="020B0602020104020603" pitchFamily="34" charset="0"/>
              </a:rPr>
              <a:t>Binary Tree Traversal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2406" y="1147675"/>
            <a:ext cx="769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post-order traversal of this tree?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42627" y="1622048"/>
            <a:ext cx="15635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10</a:t>
            </a:r>
          </a:p>
          <a:p>
            <a:r>
              <a:rPr lang="en-US" dirty="0"/>
              <a:t>   /    \</a:t>
            </a:r>
          </a:p>
          <a:p>
            <a:r>
              <a:rPr lang="en-US" dirty="0"/>
              <a:t>  8    15</a:t>
            </a:r>
          </a:p>
          <a:p>
            <a:r>
              <a:rPr lang="en-US" dirty="0"/>
              <a:t> /  \      \</a:t>
            </a:r>
          </a:p>
          <a:p>
            <a:r>
              <a:rPr lang="en-US" dirty="0"/>
              <a:t>1   9    20</a:t>
            </a:r>
          </a:p>
          <a:p>
            <a:r>
              <a:rPr lang="en-US" dirty="0"/>
              <a:t>  \         /</a:t>
            </a:r>
          </a:p>
          <a:p>
            <a:r>
              <a:rPr lang="en-US" dirty="0"/>
              <a:t>  2     18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32605" y="4042804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2, 1, 9, 8, 18, 20, 15, 10</a:t>
            </a:r>
          </a:p>
        </p:txBody>
      </p:sp>
    </p:spTree>
    <p:extLst>
      <p:ext uri="{BB962C8B-B14F-4D97-AF65-F5344CB8AC3E}">
        <p14:creationId xmlns:p14="http://schemas.microsoft.com/office/powerpoint/2010/main" val="1314978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AYERLOGOHEIGHT" val="140"/>
  <p:tag name="PLAYERLOGOWIDTH" val="233"/>
  <p:tag name="LMS_PUBLISH" val="No"/>
  <p:tag name="ARTICULATE_TEMPLATE" val="eLearning"/>
  <p:tag name="ARTICULATE_TEMPLATE_GUID" val="a1fdf926-7bdf-43cc-8381-83bd9cb77f11"/>
  <p:tag name="ARTICULATE_LOGO" val="(None selected)"/>
  <p:tag name="ARTICULATE_PRESENTER" val="(None selected)"/>
  <p:tag name="ARTICULATE_PRESENTER_GUID" val="9869030842"/>
  <p:tag name="PRESENTER_PREVIEW_MODE_REFRESH" val="0"/>
  <p:tag name="PRESENTER_PREVIEW_MODE" val="0"/>
  <p:tag name="ARTICULATE_PROJECT_CHECK" val="0"/>
  <p:tag name="ARTICULATE_REFERENCE_COUNT" val="0"/>
  <p:tag name="ARTICULATE_PLAYER_GLOSSARY_XML" val="&lt;?xml version=&quot;1.0&quot; encoding=&quot;utf-16&quot;?&gt;&lt;glossary xmlns:xsi=&quot;http://www.w3.org/2001/XMLSchema-instance&quot; xmlns:xsd=&quot;http://www.w3.org/2001/XMLSchema&quot;&gt;&lt;terms /&gt;&lt;/glossary&gt;"/>
  <p:tag name="TAG_BACKING_FORM_KEY" val="459592-\\vmware-host\shared folders\mediainnovationteam on my mac\_courses\ined\inedpilot\usf_branded_templates\usf-biology\presentation_layouts\biology_template.potx"/>
  <p:tag name="ARTICULATE_PRESENTER_VERSION" val="7"/>
  <p:tag name="ARTICULATE_USED_PAGE_ORIENTATION" val="1"/>
  <p:tag name="ARTICULATE_USED_PAGE_SIZE" val="1"/>
  <p:tag name="ARTICULATE_SLIDE_COUNT" val="6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COP3530_template">
  <a:themeElements>
    <a:clrScheme name="Custom 26">
      <a:dk1>
        <a:srgbClr val="000124"/>
      </a:dk1>
      <a:lt1>
        <a:srgbClr val="FFFFFF"/>
      </a:lt1>
      <a:dk2>
        <a:srgbClr val="3C69B3"/>
      </a:dk2>
      <a:lt2>
        <a:srgbClr val="FFFFFF"/>
      </a:lt2>
      <a:accent1>
        <a:srgbClr val="342F88"/>
      </a:accent1>
      <a:accent2>
        <a:srgbClr val="656DB1"/>
      </a:accent2>
      <a:accent3>
        <a:srgbClr val="2F6D80"/>
      </a:accent3>
      <a:accent4>
        <a:srgbClr val="79CDFE"/>
      </a:accent4>
      <a:accent5>
        <a:srgbClr val="8EB52C"/>
      </a:accent5>
      <a:accent6>
        <a:srgbClr val="830326"/>
      </a:accent6>
      <a:hlink>
        <a:srgbClr val="CC1717"/>
      </a:hlink>
      <a:folHlink>
        <a:srgbClr val="002B5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p3530 ppt" id="{6453366F-52C0-6C40-A0C3-B3ABC681DB18}" vid="{B69C2FE1-8895-FE48-8FBB-9F265B55DA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COP3530_template.potx</Template>
  <TotalTime>8458</TotalTime>
  <Words>1257</Words>
  <Application>Microsoft Macintosh PowerPoint</Application>
  <PresentationFormat>On-screen Show (16:9)</PresentationFormat>
  <Paragraphs>309</Paragraphs>
  <Slides>31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Century Gothic</vt:lpstr>
      <vt:lpstr>Open Sans</vt:lpstr>
      <vt:lpstr>Tw Cen MT</vt:lpstr>
      <vt:lpstr>Wingdings</vt:lpstr>
      <vt:lpstr>COP3530_template</vt:lpstr>
      <vt:lpstr>1</vt:lpstr>
      <vt:lpstr>2</vt:lpstr>
      <vt:lpstr>2</vt:lpstr>
      <vt:lpstr>2</vt:lpstr>
      <vt:lpstr>2</vt:lpstr>
      <vt:lpstr>2</vt:lpstr>
      <vt:lpstr>2</vt:lpstr>
      <vt:lpstr>2</vt:lpstr>
      <vt:lpstr>2</vt:lpstr>
      <vt:lpstr>2</vt:lpstr>
      <vt:lpstr>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20</vt:lpstr>
    </vt:vector>
  </TitlesOfParts>
  <Company>University of Florida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Dow,Rebecca</dc:creator>
  <cp:lastModifiedBy>Resch,Cheryl</cp:lastModifiedBy>
  <cp:revision>158</cp:revision>
  <dcterms:created xsi:type="dcterms:W3CDTF">2017-11-13T16:48:10Z</dcterms:created>
  <dcterms:modified xsi:type="dcterms:W3CDTF">2020-02-03T18:25:18Z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e-learning_blank_template</vt:lpwstr>
  </property>
  <property fmtid="{D5CDD505-2E9C-101B-9397-08002B2CF9AE}" pid="4" name="ArticulateProjectVersion">
    <vt:lpwstr>7</vt:lpwstr>
  </property>
  <property fmtid="{D5CDD505-2E9C-101B-9397-08002B2CF9AE}" pid="5" name="ArticulateGUID">
    <vt:lpwstr>B7D8FA9A-88B8-4F5A-9A5D-7E4C1614F0B8</vt:lpwstr>
  </property>
  <property fmtid="{D5CDD505-2E9C-101B-9397-08002B2CF9AE}" pid="6" name="ArticulateProjectFull">
    <vt:lpwstr>\\vmware-host\Shared Folders\mediainnovationteam On My Mac\_courses\InEd\InEdPilot\usf_branded_templates\USF-Biology\presentation_layouts\biology_template.ppta</vt:lpwstr>
  </property>
</Properties>
</file>