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277" r:id="rId3"/>
    <p:sldId id="284" r:id="rId4"/>
    <p:sldId id="285" r:id="rId5"/>
    <p:sldId id="286" r:id="rId6"/>
    <p:sldId id="287" r:id="rId7"/>
    <p:sldId id="288" r:id="rId8"/>
    <p:sldId id="289" r:id="rId9"/>
    <p:sldId id="267" r:id="rId10"/>
    <p:sldId id="268" r:id="rId11"/>
    <p:sldId id="269" r:id="rId12"/>
    <p:sldId id="270" r:id="rId13"/>
    <p:sldId id="273" r:id="rId14"/>
    <p:sldId id="290" r:id="rId15"/>
    <p:sldId id="295" r:id="rId16"/>
    <p:sldId id="296" r:id="rId17"/>
    <p:sldId id="291" r:id="rId18"/>
    <p:sldId id="292" r:id="rId19"/>
    <p:sldId id="293" r:id="rId20"/>
    <p:sldId id="294" r:id="rId21"/>
    <p:sldId id="262" r:id="rId22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411"/>
    <a:srgbClr val="182825"/>
    <a:srgbClr val="67D3F8"/>
    <a:srgbClr val="E2F4FE"/>
    <a:srgbClr val="BF245E"/>
    <a:srgbClr val="232062"/>
    <a:srgbClr val="DEDEDE"/>
    <a:srgbClr val="517791"/>
    <a:srgbClr val="656DB1"/>
    <a:srgbClr val="0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721" autoAdjust="0"/>
  </p:normalViewPr>
  <p:slideViewPr>
    <p:cSldViewPr snapToGrid="0">
      <p:cViewPr varScale="1">
        <p:scale>
          <a:sx n="145" d="100"/>
          <a:sy n="145" d="100"/>
        </p:scale>
        <p:origin x="90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baseline="0" dirty="0"/>
              <a:t> (n 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baseline="0" dirty="0"/>
              <a:t> ( 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baseline="0" dirty="0"/>
              <a:t> ( n 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782" y="4078939"/>
            <a:ext cx="7300731" cy="7292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Exam 1 Review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24" y="1055862"/>
            <a:ext cx="51033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Swap two adjacent elements of a doubly linked list by adjusting the links (not the data).</a:t>
            </a:r>
          </a:p>
          <a:p>
            <a:r>
              <a:rPr lang="en-US" sz="1000" dirty="0"/>
              <a:t>Void swap(node* one, node* two)</a:t>
            </a:r>
          </a:p>
          <a:p>
            <a:r>
              <a:rPr lang="en-US" sz="1000" dirty="0"/>
              <a:t>{</a:t>
            </a:r>
          </a:p>
          <a:p>
            <a:endParaRPr lang="en-US" sz="1000" dirty="0"/>
          </a:p>
          <a:p>
            <a:r>
              <a:rPr lang="en-US" sz="1000" dirty="0"/>
              <a:t>If (one==null) || (two == null)</a:t>
            </a:r>
          </a:p>
          <a:p>
            <a:r>
              <a:rPr lang="en-US" sz="1000" dirty="0"/>
              <a:t>	return;</a:t>
            </a:r>
          </a:p>
          <a:p>
            <a:r>
              <a:rPr lang="en-US" sz="1000" dirty="0"/>
              <a:t>node *zero, *three;</a:t>
            </a:r>
          </a:p>
          <a:p>
            <a:r>
              <a:rPr lang="en-US" sz="1000" dirty="0"/>
              <a:t>zero = one-&gt;previous;</a:t>
            </a:r>
          </a:p>
          <a:p>
            <a:r>
              <a:rPr lang="en-US" sz="1000" dirty="0"/>
              <a:t>three = two-&gt;next;</a:t>
            </a:r>
          </a:p>
          <a:p>
            <a:endParaRPr lang="en-US" sz="1000" dirty="0"/>
          </a:p>
          <a:p>
            <a:r>
              <a:rPr lang="en-US" sz="1000" dirty="0"/>
              <a:t>//swap so that it is zero, two, one, three</a:t>
            </a:r>
          </a:p>
          <a:p>
            <a:r>
              <a:rPr lang="en-US" sz="1000" dirty="0"/>
              <a:t>If (three!=null)</a:t>
            </a:r>
          </a:p>
          <a:p>
            <a:r>
              <a:rPr lang="en-US" sz="1000" dirty="0"/>
              <a:t> 	three-&gt;previous = one;</a:t>
            </a:r>
          </a:p>
          <a:p>
            <a:r>
              <a:rPr lang="en-US" sz="1000" dirty="0"/>
              <a:t>one-&gt;next = three;</a:t>
            </a:r>
          </a:p>
          <a:p>
            <a:r>
              <a:rPr lang="en-US" sz="1000" dirty="0"/>
              <a:t>two-&gt;next = one;</a:t>
            </a:r>
          </a:p>
          <a:p>
            <a:r>
              <a:rPr lang="en-US" sz="1000" dirty="0"/>
              <a:t>one-&gt;previous = two;</a:t>
            </a:r>
          </a:p>
          <a:p>
            <a:r>
              <a:rPr lang="en-US" sz="1000" dirty="0"/>
              <a:t>If (zero!=null)</a:t>
            </a:r>
          </a:p>
          <a:p>
            <a:r>
              <a:rPr lang="en-US" sz="1000" dirty="0"/>
              <a:t>	zero-&gt;next = two;</a:t>
            </a:r>
          </a:p>
          <a:p>
            <a:r>
              <a:rPr lang="en-US" sz="1000" dirty="0"/>
              <a:t>two-&gt;previous = zero;</a:t>
            </a:r>
          </a:p>
          <a:p>
            <a:r>
              <a:rPr lang="en-US" sz="1000" dirty="0"/>
              <a:t>if (head == one)</a:t>
            </a:r>
          </a:p>
          <a:p>
            <a:r>
              <a:rPr lang="en-US" sz="1000" dirty="0"/>
              <a:t>	head = two;</a:t>
            </a:r>
          </a:p>
          <a:p>
            <a:r>
              <a:rPr lang="en-US" sz="1000" dirty="0"/>
              <a:t>if (tail == two)</a:t>
            </a:r>
          </a:p>
          <a:p>
            <a:r>
              <a:rPr lang="en-US" sz="1000" dirty="0"/>
              <a:t>	tail – one;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91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Stacks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711" y="867999"/>
            <a:ext cx="8247005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400" dirty="0" err="1"/>
              <a:t>bool</a:t>
            </a:r>
            <a:r>
              <a:rPr lang="mr-IN" sz="1400" dirty="0"/>
              <a:t> </a:t>
            </a:r>
            <a:r>
              <a:rPr lang="en-US" sz="1400" dirty="0" err="1"/>
              <a:t>mysteryAlgorithm</a:t>
            </a:r>
            <a:r>
              <a:rPr lang="mr-IN" sz="1400" dirty="0"/>
              <a:t>(queue&lt;char&gt; q)</a:t>
            </a:r>
          </a:p>
          <a:p>
            <a:r>
              <a:rPr lang="mr-IN" sz="1400" dirty="0"/>
              <a:t>{ std::stack&lt;char&gt; s;</a:t>
            </a:r>
          </a:p>
          <a:p>
            <a:r>
              <a:rPr lang="mr-IN" sz="1400" dirty="0"/>
              <a:t>    std::queue&lt;char&gt; q2;</a:t>
            </a:r>
          </a:p>
          <a:p>
            <a:r>
              <a:rPr lang="mr-IN" sz="1400" dirty="0"/>
              <a:t>    char theChar</a:t>
            </a:r>
            <a:r>
              <a:rPr lang="en-US" sz="1400" dirty="0"/>
              <a:t>;</a:t>
            </a:r>
            <a:r>
              <a:rPr lang="mr-IN" sz="1400" dirty="0"/>
              <a:t>  </a:t>
            </a:r>
          </a:p>
          <a:p>
            <a:r>
              <a:rPr lang="mr-IN" sz="1400" dirty="0"/>
              <a:t>    while (!q.empty())</a:t>
            </a:r>
          </a:p>
          <a:p>
            <a:r>
              <a:rPr lang="mr-IN" sz="1400" dirty="0"/>
              <a:t>    {</a:t>
            </a:r>
          </a:p>
          <a:p>
            <a:r>
              <a:rPr lang="mr-IN" sz="1400" dirty="0"/>
              <a:t>        theChar = q.front();</a:t>
            </a:r>
          </a:p>
          <a:p>
            <a:r>
              <a:rPr lang="mr-IN" sz="1400" dirty="0"/>
              <a:t>        s.push(theChar);</a:t>
            </a:r>
          </a:p>
          <a:p>
            <a:r>
              <a:rPr lang="mr-IN" sz="1400" dirty="0"/>
              <a:t>        q2.push(theChar);    </a:t>
            </a:r>
          </a:p>
          <a:p>
            <a:r>
              <a:rPr lang="mr-IN" sz="1400" dirty="0"/>
              <a:t>        q.pop();</a:t>
            </a:r>
          </a:p>
          <a:p>
            <a:r>
              <a:rPr lang="mr-IN" sz="1400" dirty="0"/>
              <a:t>    }</a:t>
            </a:r>
          </a:p>
          <a:p>
            <a:r>
              <a:rPr lang="mr-IN" sz="1400" dirty="0"/>
              <a:t>    while (!s.empty())</a:t>
            </a:r>
          </a:p>
          <a:p>
            <a:r>
              <a:rPr lang="mr-IN" sz="1400" dirty="0"/>
              <a:t>    {</a:t>
            </a:r>
          </a:p>
          <a:p>
            <a:r>
              <a:rPr lang="mr-IN" sz="1400" dirty="0"/>
              <a:t>        if (s.top() != q2.front())</a:t>
            </a:r>
          </a:p>
          <a:p>
            <a:r>
              <a:rPr lang="mr-IN" sz="1400" dirty="0"/>
              <a:t>            return false;</a:t>
            </a:r>
          </a:p>
          <a:p>
            <a:r>
              <a:rPr lang="mr-IN" sz="1400" dirty="0"/>
              <a:t>        s.pop();</a:t>
            </a:r>
          </a:p>
          <a:p>
            <a:r>
              <a:rPr lang="mr-IN" sz="1400" dirty="0"/>
              <a:t>        q2.pop();</a:t>
            </a:r>
          </a:p>
          <a:p>
            <a:r>
              <a:rPr lang="mr-IN" sz="1400" dirty="0"/>
              <a:t>    } </a:t>
            </a:r>
          </a:p>
          <a:p>
            <a:r>
              <a:rPr lang="mr-IN" sz="1400" dirty="0"/>
              <a:t>    return true;</a:t>
            </a:r>
          </a:p>
          <a:p>
            <a:r>
              <a:rPr lang="mr-IN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036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612" y="1239490"/>
            <a:ext cx="597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method to find the intersection of two sorted lists.</a:t>
            </a:r>
          </a:p>
        </p:txBody>
      </p:sp>
    </p:spTree>
    <p:extLst>
      <p:ext uri="{BB962C8B-B14F-4D97-AF65-F5344CB8AC3E}">
        <p14:creationId xmlns:p14="http://schemas.microsoft.com/office/powerpoint/2010/main" val="252727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1334" y="-122076"/>
            <a:ext cx="8915400" cy="580804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5" y="428466"/>
            <a:ext cx="597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 a method to find the intersection of two sorted lists.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104" y="902844"/>
            <a:ext cx="4875766" cy="5262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list  Intersection(list L1, list L2)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list L3;</a:t>
            </a:r>
          </a:p>
          <a:p>
            <a:r>
              <a:rPr lang="en-US" sz="1400" dirty="0"/>
              <a:t>     current1 = L1-&gt;head;</a:t>
            </a:r>
          </a:p>
          <a:p>
            <a:r>
              <a:rPr lang="en-US" sz="1400" dirty="0"/>
              <a:t>     current2 = L2-&gt;head;</a:t>
            </a:r>
          </a:p>
          <a:p>
            <a:endParaRPr lang="en-US" sz="1400" dirty="0"/>
          </a:p>
          <a:p>
            <a:r>
              <a:rPr lang="en-US" sz="1400" dirty="0"/>
              <a:t>    while (current1!=NULL &amp;&amp; current2!=NULL)</a:t>
            </a:r>
          </a:p>
          <a:p>
            <a:r>
              <a:rPr lang="en-US" sz="1400" dirty="0"/>
              <a:t>    { </a:t>
            </a:r>
          </a:p>
          <a:p>
            <a:r>
              <a:rPr lang="en-US" sz="1400" dirty="0"/>
              <a:t>    	if (current1-&gt;data == current2-&gt;data)</a:t>
            </a:r>
          </a:p>
          <a:p>
            <a:r>
              <a:rPr lang="en-US" sz="1400" dirty="0"/>
              <a:t>	{	L3-&gt;add(new node(current1-&gt;data);</a:t>
            </a:r>
          </a:p>
          <a:p>
            <a:r>
              <a:rPr lang="en-US" sz="1400" dirty="0"/>
              <a:t>		current1=current2-&gt;next;</a:t>
            </a:r>
          </a:p>
          <a:p>
            <a:r>
              <a:rPr lang="en-US" sz="1400" dirty="0"/>
              <a:t>		current2=current2-&gt;next;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              else if (current1-&gt;data &lt; current2-&gt;data)</a:t>
            </a:r>
          </a:p>
          <a:p>
            <a:r>
              <a:rPr lang="en-US" sz="1400" dirty="0"/>
              <a:t>	current1=current1-&gt;next;</a:t>
            </a:r>
          </a:p>
          <a:p>
            <a:r>
              <a:rPr lang="en-US" sz="1400" dirty="0"/>
              <a:t>             else </a:t>
            </a:r>
          </a:p>
          <a:p>
            <a:r>
              <a:rPr lang="en-US" sz="1400" dirty="0"/>
              <a:t>	current2=current2-&gt;next;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	</a:t>
            </a:r>
          </a:p>
          <a:p>
            <a:endParaRPr lang="en-US" sz="1400" dirty="0"/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    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177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Linked Lists </a:t>
            </a:r>
            <a:r>
              <a:rPr lang="mr-IN" dirty="0"/>
              <a:t>–</a:t>
            </a:r>
            <a:r>
              <a:rPr lang="en-US" dirty="0"/>
              <a:t> tracing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512" y="1082851"/>
            <a:ext cx="5462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 double linked list with a head and tail reference, explain the effect of each statement in the following fragment, and the resulting affect on the list.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Node *</a:t>
            </a:r>
            <a:r>
              <a:rPr lang="en-US" dirty="0" err="1"/>
              <a:t>nodeRef</a:t>
            </a:r>
            <a:r>
              <a:rPr lang="en-US" dirty="0"/>
              <a:t> = tail-&gt;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nodereRef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-&gt;next = tail;</a:t>
            </a:r>
          </a:p>
          <a:p>
            <a:endParaRPr lang="en-US" dirty="0"/>
          </a:p>
          <a:p>
            <a:r>
              <a:rPr lang="en-US" dirty="0"/>
              <a:t>tail-&gt;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nodeRef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337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/>
              <a:t>What are the necessary ingredients to a recursive algorithm?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7891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/>
              <a:t>How do we determine the computational complexity of a recursive algorithm?</a:t>
            </a:r>
          </a:p>
          <a:p>
            <a:endParaRPr lang="en-US" sz="1600" dirty="0"/>
          </a:p>
          <a:p>
            <a:r>
              <a:rPr lang="en-US" sz="1600" dirty="0"/>
              <a:t>What is the computational complexity of determining if a string is a palindrome?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What is the computational complexity of binary search?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18250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49053" y="1070345"/>
            <a:ext cx="8173329" cy="3422845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/>
              <a:t>recursive</a:t>
            </a:r>
            <a:r>
              <a:rPr lang="en-US" dirty="0"/>
              <a:t> algorithm that takes as input a linked list whose nodes contain numbers and returns the sum of the numbers in the list.</a:t>
            </a:r>
          </a:p>
          <a:p>
            <a:r>
              <a:rPr lang="en-US" dirty="0"/>
              <a:t>If the list</a:t>
            </a:r>
          </a:p>
          <a:p>
            <a:r>
              <a:rPr lang="en-US" dirty="0"/>
              <a:t>3-&gt;2-&gt;5-&gt;6-&gt;2 is passed in, the algorithm should return 18.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recSum</a:t>
            </a:r>
            <a:r>
              <a:rPr lang="en-US" dirty="0"/>
              <a:t>(Node* node)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//base case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if (node ==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return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if (node-&gt;next ==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return node-&gt;value;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//recursive case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return node-&gt;value + </a:t>
            </a:r>
            <a:r>
              <a:rPr lang="en-US" dirty="0" err="1"/>
              <a:t>recSum</a:t>
            </a:r>
            <a:r>
              <a:rPr lang="en-US" dirty="0"/>
              <a:t>(node-&gt;next);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Recursive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336149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Recursive Algorithms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532" y="878920"/>
            <a:ext cx="876024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Write a recursive algorithm that takes as input two parameters: 1) a linked list whose nodes contain number, and 2) an integer.  The algorithm should return the number of nodes in the list whose data is divisible by the integer.</a:t>
            </a:r>
          </a:p>
          <a:p>
            <a:endParaRPr lang="en-US" sz="1100" dirty="0"/>
          </a:p>
          <a:p>
            <a:r>
              <a:rPr lang="en-US" sz="1100" dirty="0"/>
              <a:t>If the list</a:t>
            </a:r>
          </a:p>
          <a:p>
            <a:endParaRPr lang="en-US" sz="1100" dirty="0"/>
          </a:p>
          <a:p>
            <a:r>
              <a:rPr lang="en-US" sz="1100" dirty="0"/>
              <a:t>10-&gt;22-&gt;25-&gt;30-&gt;32-&gt;41 </a:t>
            </a:r>
          </a:p>
          <a:p>
            <a:endParaRPr lang="en-US" sz="1100" dirty="0"/>
          </a:p>
          <a:p>
            <a:r>
              <a:rPr lang="en-US" sz="1100" dirty="0"/>
              <a:t>and the integer</a:t>
            </a:r>
          </a:p>
          <a:p>
            <a:endParaRPr lang="en-US" sz="1100" dirty="0"/>
          </a:p>
          <a:p>
            <a:r>
              <a:rPr lang="en-US" sz="1100" dirty="0"/>
              <a:t>5</a:t>
            </a:r>
          </a:p>
          <a:p>
            <a:endParaRPr lang="en-US" sz="1100" dirty="0"/>
          </a:p>
          <a:p>
            <a:r>
              <a:rPr lang="en-US" sz="1100" dirty="0"/>
              <a:t>are passed in, the algorithm should return 3 because the data in three of the nodes is divisible by 5.</a:t>
            </a:r>
          </a:p>
          <a:p>
            <a:endParaRPr lang="en-US" sz="1100" dirty="0"/>
          </a:p>
          <a:p>
            <a:r>
              <a:rPr lang="en-US" sz="1100" dirty="0" err="1"/>
              <a:t>int</a:t>
            </a:r>
            <a:r>
              <a:rPr lang="en-US" sz="1100" dirty="0"/>
              <a:t> mod(Node* node,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)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	//base case</a:t>
            </a:r>
          </a:p>
          <a:p>
            <a:r>
              <a:rPr lang="en-US" sz="1100" dirty="0"/>
              <a:t>	if (node == null)</a:t>
            </a:r>
          </a:p>
          <a:p>
            <a:r>
              <a:rPr lang="en-US" sz="1100" dirty="0"/>
              <a:t>		return 0;</a:t>
            </a:r>
          </a:p>
          <a:p>
            <a:r>
              <a:rPr lang="en-US" sz="1100" dirty="0"/>
              <a:t>	//recursive case</a:t>
            </a:r>
          </a:p>
          <a:p>
            <a:r>
              <a:rPr lang="en-US" sz="1100" dirty="0"/>
              <a:t>	if ((node-&gt;value % </a:t>
            </a:r>
            <a:r>
              <a:rPr lang="en-US" sz="1100" dirty="0" err="1"/>
              <a:t>i</a:t>
            </a:r>
            <a:r>
              <a:rPr lang="en-US" sz="1100" dirty="0"/>
              <a:t>) == 0)</a:t>
            </a:r>
          </a:p>
          <a:p>
            <a:r>
              <a:rPr lang="en-US" sz="1100" dirty="0"/>
              <a:t>		return 1+mod(node-&gt;next);</a:t>
            </a:r>
          </a:p>
          <a:p>
            <a:r>
              <a:rPr lang="en-US" sz="1100" dirty="0"/>
              <a:t>	else</a:t>
            </a:r>
          </a:p>
          <a:p>
            <a:r>
              <a:rPr lang="en-US" sz="1100" dirty="0"/>
              <a:t>		return mod(node-&gt;next);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951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Recursive Algorithms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0818" y="982357"/>
            <a:ext cx="6931097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Write a recursive algorithm that takes as input a linked list whose nodes contain positive numbers and returns the maximum value in the list.</a:t>
            </a:r>
          </a:p>
          <a:p>
            <a:endParaRPr lang="en-US" sz="1200" dirty="0"/>
          </a:p>
          <a:p>
            <a:r>
              <a:rPr lang="en-US" sz="1200" dirty="0"/>
              <a:t>If this list </a:t>
            </a:r>
          </a:p>
          <a:p>
            <a:endParaRPr lang="en-US" sz="1200" dirty="0"/>
          </a:p>
          <a:p>
            <a:r>
              <a:rPr lang="en-US" sz="1200" dirty="0"/>
              <a:t>3-&gt;2-&gt;5-&gt;6-&gt;2 </a:t>
            </a:r>
          </a:p>
          <a:p>
            <a:endParaRPr lang="en-US" sz="1200" dirty="0"/>
          </a:p>
          <a:p>
            <a:r>
              <a:rPr lang="en-US" sz="1200" dirty="0"/>
              <a:t>is passed in, the algorithm should return 6.</a:t>
            </a:r>
          </a:p>
          <a:p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recMax</a:t>
            </a:r>
            <a:r>
              <a:rPr lang="en-US" sz="1200" dirty="0"/>
              <a:t>(Node* node)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if (node==null)</a:t>
            </a:r>
          </a:p>
          <a:p>
            <a:r>
              <a:rPr lang="en-US" sz="1200" dirty="0"/>
              <a:t>		return 0;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max = </a:t>
            </a:r>
            <a:r>
              <a:rPr lang="en-US" sz="1200" dirty="0" err="1"/>
              <a:t>recMax</a:t>
            </a:r>
            <a:r>
              <a:rPr lang="en-US" sz="1200" dirty="0"/>
              <a:t>(node-&gt;next);  </a:t>
            </a:r>
          </a:p>
          <a:p>
            <a:r>
              <a:rPr lang="en-US" sz="1200" dirty="0"/>
              <a:t>	if (node-&gt;value &gt;max)</a:t>
            </a:r>
          </a:p>
          <a:p>
            <a:r>
              <a:rPr lang="en-US" sz="1200" dirty="0"/>
              <a:t>		return node-&gt;value;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	return max;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21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Study Guide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2" y="1011061"/>
            <a:ext cx="6391493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900" dirty="0"/>
              <a:t>Computational complexity of code snippets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Lists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Array based </a:t>
            </a:r>
          </a:p>
          <a:p>
            <a:pPr marL="1200150" lvl="2" indent="-285750">
              <a:buFont typeface="Arial"/>
              <a:buChar char="•"/>
            </a:pPr>
            <a:r>
              <a:rPr lang="en-US" sz="900" dirty="0"/>
              <a:t>Advantage over reference based (access)</a:t>
            </a:r>
          </a:p>
          <a:p>
            <a:pPr marL="1200150" lvl="2" indent="-285750">
              <a:buFont typeface="Arial"/>
              <a:buChar char="•"/>
            </a:pPr>
            <a:r>
              <a:rPr lang="en-US" sz="900" dirty="0"/>
              <a:t>Computational complexity of operations 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Linked lists</a:t>
            </a:r>
          </a:p>
          <a:p>
            <a:pPr marL="1200150" lvl="2" indent="-285750">
              <a:buFont typeface="Arial"/>
              <a:buChar char="•"/>
            </a:pPr>
            <a:r>
              <a:rPr lang="en-US" sz="900" dirty="0"/>
              <a:t>Advantage over array based (grow as needed)</a:t>
            </a:r>
          </a:p>
          <a:p>
            <a:pPr marL="1200150" lvl="2" indent="-285750">
              <a:buFont typeface="Arial"/>
              <a:buChar char="•"/>
            </a:pPr>
            <a:r>
              <a:rPr lang="en-US" sz="900" dirty="0"/>
              <a:t>Computational complexity</a:t>
            </a:r>
          </a:p>
          <a:p>
            <a:pPr marL="1200150" lvl="2" indent="-285750">
              <a:buFont typeface="Arial"/>
              <a:buChar char="•"/>
            </a:pPr>
            <a:r>
              <a:rPr lang="en-US" sz="900" dirty="0"/>
              <a:t>Be able to manipulate nodes in a linked list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Stacks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Computational complexity of operations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Solve problems using stacks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Queues 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Computational complexity of operations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Recursion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Properties of recursive solution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Write recursive code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Computational complexity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Binary trees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Properties of binary trees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Tree traversals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Binary search trees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Insertion and  deletion</a:t>
            </a:r>
          </a:p>
          <a:p>
            <a:pPr marL="742950" lvl="1" indent="-285750">
              <a:buFont typeface="Arial"/>
              <a:buChar char="•"/>
            </a:pPr>
            <a:r>
              <a:rPr lang="en-US" sz="900" dirty="0"/>
              <a:t>Computational complexity of operations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AVL trees </a:t>
            </a:r>
            <a:r>
              <a:rPr lang="mr-IN" sz="900" dirty="0"/>
              <a:t>–</a:t>
            </a:r>
            <a:r>
              <a:rPr lang="en-US" sz="900" dirty="0"/>
              <a:t> rotations required, how rotations work, computational complexity, advantages and disadvantages vs RB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Red black trees – rules, advantages and disadvantages vs RB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Splay trees </a:t>
            </a:r>
            <a:r>
              <a:rPr lang="mr-IN" sz="900" dirty="0"/>
              <a:t>–</a:t>
            </a:r>
            <a:r>
              <a:rPr lang="en-US" sz="900" dirty="0"/>
              <a:t> properties, operations, when is it used</a:t>
            </a:r>
          </a:p>
          <a:p>
            <a:pPr marL="285750" indent="-285750">
              <a:buFont typeface="Arial"/>
              <a:buChar char="•"/>
            </a:pPr>
            <a:r>
              <a:rPr lang="en-US" sz="900" dirty="0"/>
              <a:t>B+ trees – properties, when used, how to calculate an appropriate value of L, </a:t>
            </a:r>
          </a:p>
          <a:p>
            <a:pPr marL="742950" lvl="1" indent="-285750">
              <a:buFont typeface="Arial"/>
              <a:buChar char="•"/>
            </a:pPr>
            <a:endParaRPr lang="en-US" sz="900" dirty="0"/>
          </a:p>
          <a:p>
            <a:pPr marL="742950" lvl="1" indent="-285750">
              <a:buFont typeface="Arial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99726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Recursive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761" y="907780"/>
            <a:ext cx="8360490" cy="461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Write a recursive algorithm that takes as input a linked list whose nodes contain numbers that returns true if the nodes are in ascending order and false if they are not in ascending order.</a:t>
            </a:r>
          </a:p>
          <a:p>
            <a:endParaRPr lang="en-US" sz="1050" dirty="0"/>
          </a:p>
          <a:p>
            <a:r>
              <a:rPr lang="en-US" sz="1050" dirty="0"/>
              <a:t>If the list</a:t>
            </a:r>
          </a:p>
          <a:p>
            <a:endParaRPr lang="en-US" sz="1050" dirty="0"/>
          </a:p>
          <a:p>
            <a:r>
              <a:rPr lang="en-US" sz="1050" dirty="0"/>
              <a:t>1-&gt;3-&gt;5-&gt;6-&gt;10</a:t>
            </a:r>
          </a:p>
          <a:p>
            <a:endParaRPr lang="en-US" sz="1050" dirty="0"/>
          </a:p>
          <a:p>
            <a:r>
              <a:rPr lang="en-US" sz="1050" dirty="0"/>
              <a:t>is passed in, the algorithm should return true.</a:t>
            </a:r>
          </a:p>
          <a:p>
            <a:endParaRPr lang="en-US" sz="1050" dirty="0"/>
          </a:p>
          <a:p>
            <a:r>
              <a:rPr lang="en-US" sz="1050" dirty="0"/>
              <a:t>If the list</a:t>
            </a:r>
          </a:p>
          <a:p>
            <a:endParaRPr lang="en-US" sz="1050" dirty="0"/>
          </a:p>
          <a:p>
            <a:r>
              <a:rPr lang="en-US" sz="1050" dirty="0"/>
              <a:t>1-&gt;3-&gt;6-&gt;5-&gt;10</a:t>
            </a:r>
          </a:p>
          <a:p>
            <a:endParaRPr lang="en-US" sz="1050" dirty="0"/>
          </a:p>
          <a:p>
            <a:r>
              <a:rPr lang="en-US" sz="1050" dirty="0"/>
              <a:t>is passed in, the algorithm should return false.</a:t>
            </a:r>
          </a:p>
          <a:p>
            <a:endParaRPr lang="en-US" sz="1050" dirty="0"/>
          </a:p>
          <a:p>
            <a:r>
              <a:rPr lang="en-US" sz="1050" dirty="0" err="1"/>
              <a:t>bool</a:t>
            </a:r>
            <a:r>
              <a:rPr lang="en-US" sz="1050" dirty="0"/>
              <a:t> </a:t>
            </a:r>
            <a:r>
              <a:rPr lang="en-US" sz="1050" dirty="0" err="1"/>
              <a:t>asc</a:t>
            </a:r>
            <a:r>
              <a:rPr lang="en-US" sz="1050" dirty="0"/>
              <a:t>(Node* node)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	if (node==null)</a:t>
            </a:r>
          </a:p>
          <a:p>
            <a:r>
              <a:rPr lang="en-US" sz="1050" dirty="0"/>
              <a:t>		return true;</a:t>
            </a:r>
          </a:p>
          <a:p>
            <a:r>
              <a:rPr lang="en-US" sz="1050" dirty="0"/>
              <a:t>	if (node-&gt;next == null)</a:t>
            </a:r>
          </a:p>
          <a:p>
            <a:r>
              <a:rPr lang="en-US" sz="1050" dirty="0"/>
              <a:t>		return true;</a:t>
            </a:r>
          </a:p>
          <a:p>
            <a:r>
              <a:rPr lang="en-US" sz="1050" dirty="0"/>
              <a:t>	if (node-&gt;value &gt; node-&gt;next-&gt;value)</a:t>
            </a:r>
          </a:p>
          <a:p>
            <a:r>
              <a:rPr lang="en-US" sz="1050" dirty="0"/>
              <a:t>		return false;</a:t>
            </a:r>
          </a:p>
          <a:p>
            <a:r>
              <a:rPr lang="en-US" sz="1050" dirty="0"/>
              <a:t>	else</a:t>
            </a:r>
          </a:p>
          <a:p>
            <a:r>
              <a:rPr lang="en-US" sz="1050" dirty="0"/>
              <a:t>		return </a:t>
            </a:r>
            <a:r>
              <a:rPr lang="en-US" sz="1050" dirty="0" err="1"/>
              <a:t>asc</a:t>
            </a:r>
            <a:r>
              <a:rPr lang="en-US" sz="1050" dirty="0"/>
              <a:t>(node-&gt;next);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32857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86466"/>
            <a:ext cx="71006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computational complexity of the following code snippet?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k;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j=n; j&gt;1; j=j/2)</a:t>
            </a:r>
          </a:p>
          <a:p>
            <a:r>
              <a:rPr lang="en-US" dirty="0"/>
              <a:t>		k = </a:t>
            </a:r>
            <a:r>
              <a:rPr lang="en-US" dirty="0" err="1"/>
              <a:t>i</a:t>
            </a:r>
            <a:r>
              <a:rPr lang="en-US" dirty="0"/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14092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86466"/>
            <a:ext cx="71006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computational complexity of the following code snippet?</a:t>
            </a:r>
          </a:p>
          <a:p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treesearch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 array,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BinarySearchTree</a:t>
            </a:r>
            <a:r>
              <a:rPr lang="en-US" dirty="0"/>
              <a:t> </a:t>
            </a:r>
            <a:r>
              <a:rPr lang="en-US" dirty="0" err="1"/>
              <a:t>bst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</a:t>
            </a:r>
            <a:r>
              <a:rPr lang="en-US" dirty="0" err="1"/>
              <a:t>bst</a:t>
            </a:r>
            <a:r>
              <a:rPr lang="en-US" dirty="0"/>
              <a:t>-&gt;search(array[</a:t>
            </a:r>
            <a:r>
              <a:rPr lang="en-US" dirty="0" err="1"/>
              <a:t>i</a:t>
            </a:r>
            <a:r>
              <a:rPr lang="en-US" dirty="0"/>
              <a:t>]) == NULL)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613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86466"/>
            <a:ext cx="71006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computational complexity of the following code snippet?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arraytreesearch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 array,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arraySize</a:t>
            </a:r>
            <a:r>
              <a:rPr lang="en-US" dirty="0"/>
              <a:t>, </a:t>
            </a:r>
            <a:r>
              <a:rPr lang="en-US" dirty="0" err="1"/>
              <a:t>BinarySearchTree</a:t>
            </a:r>
            <a:r>
              <a:rPr lang="en-US" dirty="0"/>
              <a:t> </a:t>
            </a:r>
            <a:r>
              <a:rPr lang="en-US" dirty="0" err="1"/>
              <a:t>bst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counter=0;</a:t>
            </a:r>
          </a:p>
          <a:p>
            <a:endParaRPr lang="en-US" dirty="0"/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arraySize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if (</a:t>
            </a:r>
            <a:r>
              <a:rPr lang="en-US" dirty="0" err="1"/>
              <a:t>bst</a:t>
            </a:r>
            <a:r>
              <a:rPr lang="en-US" dirty="0"/>
              <a:t>-&gt;search(array[</a:t>
            </a:r>
            <a:r>
              <a:rPr lang="en-US" dirty="0" err="1"/>
              <a:t>i</a:t>
            </a:r>
            <a:r>
              <a:rPr lang="en-US" dirty="0"/>
              <a:t>])!=NULL)</a:t>
            </a:r>
          </a:p>
          <a:p>
            <a:r>
              <a:rPr lang="en-US" dirty="0"/>
              <a:t>			counter++;</a:t>
            </a:r>
          </a:p>
          <a:p>
            <a:r>
              <a:rPr lang="en-US" dirty="0"/>
              <a:t>	return counter;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70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8302" y="961696"/>
            <a:ext cx="8173329" cy="3422845"/>
          </a:xfrm>
        </p:spPr>
        <p:txBody>
          <a:bodyPr/>
          <a:lstStyle/>
          <a:p>
            <a:r>
              <a:rPr lang="en-US" dirty="0"/>
              <a:t>What is the computational complexity of </a:t>
            </a:r>
            <a:r>
              <a:rPr lang="en-US" dirty="0" err="1"/>
              <a:t>methodC</a:t>
            </a:r>
            <a:r>
              <a:rPr lang="en-US" dirty="0"/>
              <a:t>?</a:t>
            </a:r>
          </a:p>
          <a:p>
            <a:r>
              <a:rPr lang="en-US" dirty="0" err="1"/>
              <a:t>methodA</a:t>
            </a:r>
            <a:r>
              <a:rPr lang="en-US" dirty="0"/>
              <a:t> is O(n), </a:t>
            </a:r>
            <a:r>
              <a:rPr lang="en-US" dirty="0" err="1"/>
              <a:t>methodB</a:t>
            </a:r>
            <a:r>
              <a:rPr lang="en-US" dirty="0"/>
              <a:t> is O(n)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methodC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k;</a:t>
            </a:r>
          </a:p>
          <a:p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methodA</a:t>
            </a:r>
            <a:r>
              <a:rPr lang="en-US" dirty="0"/>
              <a:t>(n);</a:t>
            </a:r>
          </a:p>
          <a:p>
            <a:r>
              <a:rPr lang="en-US" dirty="0"/>
              <a:t>   j = </a:t>
            </a:r>
            <a:r>
              <a:rPr lang="en-US" dirty="0" err="1"/>
              <a:t>methodB</a:t>
            </a:r>
            <a:r>
              <a:rPr lang="en-US" dirty="0"/>
              <a:t>(n);</a:t>
            </a:r>
          </a:p>
          <a:p>
            <a:r>
              <a:rPr lang="en-US" dirty="0"/>
              <a:t>  k = </a:t>
            </a:r>
            <a:r>
              <a:rPr lang="en-US" dirty="0" err="1"/>
              <a:t>i+j</a:t>
            </a:r>
            <a:r>
              <a:rPr lang="en-US" dirty="0"/>
              <a:t>;</a:t>
            </a:r>
          </a:p>
          <a:p>
            <a:r>
              <a:rPr lang="en-US" dirty="0"/>
              <a:t>  return k;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11242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8302" y="1243048"/>
            <a:ext cx="8173329" cy="3422845"/>
          </a:xfrm>
        </p:spPr>
        <p:txBody>
          <a:bodyPr/>
          <a:lstStyle/>
          <a:p>
            <a:r>
              <a:rPr lang="en-US" dirty="0"/>
              <a:t>What is the computational complexity of </a:t>
            </a:r>
            <a:r>
              <a:rPr lang="en-US" dirty="0" err="1"/>
              <a:t>methodC</a:t>
            </a:r>
            <a:r>
              <a:rPr lang="en-US" dirty="0"/>
              <a:t>?</a:t>
            </a:r>
          </a:p>
          <a:p>
            <a:r>
              <a:rPr lang="en-US" dirty="0" err="1"/>
              <a:t>methodA</a:t>
            </a:r>
            <a:r>
              <a:rPr lang="en-US" dirty="0"/>
              <a:t> is O(n), </a:t>
            </a:r>
            <a:r>
              <a:rPr lang="en-US" dirty="0" err="1"/>
              <a:t>methodB</a:t>
            </a:r>
            <a:r>
              <a:rPr lang="en-US" dirty="0"/>
              <a:t>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methodC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k;</a:t>
            </a:r>
          </a:p>
          <a:p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methodA</a:t>
            </a:r>
            <a:r>
              <a:rPr lang="en-US" dirty="0"/>
              <a:t>(n);</a:t>
            </a:r>
          </a:p>
          <a:p>
            <a:r>
              <a:rPr lang="en-US" dirty="0"/>
              <a:t>   j = </a:t>
            </a:r>
            <a:r>
              <a:rPr lang="en-US" dirty="0" err="1"/>
              <a:t>methodB</a:t>
            </a:r>
            <a:r>
              <a:rPr lang="en-US" dirty="0"/>
              <a:t>(n);</a:t>
            </a:r>
          </a:p>
          <a:p>
            <a:r>
              <a:rPr lang="en-US" dirty="0"/>
              <a:t>  k = </a:t>
            </a:r>
            <a:r>
              <a:rPr lang="en-US" dirty="0" err="1"/>
              <a:t>i+j</a:t>
            </a:r>
            <a:r>
              <a:rPr lang="en-US" dirty="0"/>
              <a:t>;</a:t>
            </a:r>
          </a:p>
          <a:p>
            <a:r>
              <a:rPr lang="en-US" dirty="0"/>
              <a:t>  return k;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55263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3324" y="1133417"/>
            <a:ext cx="8173329" cy="342284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is the computational complexity of </a:t>
            </a:r>
            <a:r>
              <a:rPr lang="en-US" dirty="0" err="1"/>
              <a:t>methodC</a:t>
            </a:r>
            <a:r>
              <a:rPr lang="en-US" dirty="0"/>
              <a:t>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methodA</a:t>
            </a:r>
            <a:r>
              <a:rPr lang="en-US" dirty="0"/>
              <a:t> is O(n), </a:t>
            </a:r>
            <a:r>
              <a:rPr lang="en-US" dirty="0" err="1"/>
              <a:t>methodB</a:t>
            </a:r>
            <a:r>
              <a:rPr lang="en-US" dirty="0"/>
              <a:t>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methodC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	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	for (</a:t>
            </a:r>
            <a:r>
              <a:rPr lang="en-US" dirty="0" err="1"/>
              <a:t>int</a:t>
            </a:r>
            <a:r>
              <a:rPr lang="en-US" dirty="0"/>
              <a:t> z = 0, z&lt;n; z++)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		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methodA</a:t>
            </a:r>
            <a:r>
              <a:rPr lang="en-US" dirty="0"/>
              <a:t>(n);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		j = </a:t>
            </a:r>
            <a:r>
              <a:rPr lang="en-US" dirty="0" err="1"/>
              <a:t>methodB</a:t>
            </a:r>
            <a:r>
              <a:rPr lang="en-US" dirty="0"/>
              <a:t>(n);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		k += </a:t>
            </a:r>
            <a:r>
              <a:rPr lang="en-US" dirty="0" err="1"/>
              <a:t>i+j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	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return k;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235684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64094" y="1174764"/>
            <a:ext cx="8173329" cy="3422845"/>
          </a:xfrm>
        </p:spPr>
        <p:txBody>
          <a:bodyPr/>
          <a:lstStyle/>
          <a:p>
            <a:r>
              <a:rPr lang="en-US" sz="1800" dirty="0"/>
              <a:t>Swap two adjacent elements of a doubly linked list by adjusting the links (not the data).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2053312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P3530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COP3530_template.potx</Template>
  <TotalTime>7734</TotalTime>
  <Words>1065</Words>
  <Application>Microsoft Macintosh PowerPoint</Application>
  <PresentationFormat>On-screen Show (16:9)</PresentationFormat>
  <Paragraphs>286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Mangal</vt:lpstr>
      <vt:lpstr>Open Sans</vt:lpstr>
      <vt:lpstr>Tw Cen MT</vt:lpstr>
      <vt:lpstr>Wingdings</vt:lpstr>
      <vt:lpstr>COP3530_template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Dow,Rebecca</dc:creator>
  <cp:lastModifiedBy>Microsoft Office User</cp:lastModifiedBy>
  <cp:revision>143</cp:revision>
  <dcterms:created xsi:type="dcterms:W3CDTF">2017-11-13T16:48:10Z</dcterms:created>
  <dcterms:modified xsi:type="dcterms:W3CDTF">2019-06-07T14:11:24Z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