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3" r:id="rId2"/>
    <p:sldId id="278" r:id="rId3"/>
    <p:sldId id="279" r:id="rId4"/>
    <p:sldId id="280" r:id="rId5"/>
    <p:sldId id="281" r:id="rId6"/>
    <p:sldId id="282" r:id="rId7"/>
    <p:sldId id="283" r:id="rId8"/>
    <p:sldId id="284" r:id="rId9"/>
    <p:sldId id="285" r:id="rId10"/>
    <p:sldId id="286" r:id="rId11"/>
    <p:sldId id="287" r:id="rId12"/>
    <p:sldId id="315" r:id="rId13"/>
    <p:sldId id="316" r:id="rId14"/>
    <p:sldId id="317" r:id="rId15"/>
  </p:sldIdLst>
  <p:sldSz cx="9144000" cy="5143500" type="screen16x9"/>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w,Rebecca"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3CA"/>
    <a:srgbClr val="F9F118"/>
    <a:srgbClr val="FFFF99"/>
    <a:srgbClr val="F0EA06"/>
    <a:srgbClr val="B4D943"/>
    <a:srgbClr val="A240A5"/>
    <a:srgbClr val="EC617A"/>
    <a:srgbClr val="080404"/>
    <a:srgbClr val="009999"/>
    <a:srgbClr val="182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05" autoAdjust="0"/>
    <p:restoredTop sz="55505" autoAdjust="0"/>
  </p:normalViewPr>
  <p:slideViewPr>
    <p:cSldViewPr snapToGrid="0">
      <p:cViewPr varScale="1">
        <p:scale>
          <a:sx n="80" d="100"/>
          <a:sy n="80" d="100"/>
        </p:scale>
        <p:origin x="3008"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61" d="100"/>
          <a:sy n="161" d="100"/>
        </p:scale>
        <p:origin x="208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26A57-6CBF-41F1-9253-97CA9D49420B}" type="doc">
      <dgm:prSet loTypeId="urn:microsoft.com/office/officeart/2005/8/layout/hChevron3" loCatId="process" qsTypeId="urn:microsoft.com/office/officeart/2005/8/quickstyle/simple1" qsCatId="simple" csTypeId="urn:microsoft.com/office/officeart/2005/8/colors/accent1_3" csCatId="accent1" phldr="1"/>
      <dgm:spPr/>
    </dgm:pt>
    <dgm:pt modelId="{9D78A0F0-B6E6-480C-8208-BFA841F88B95}">
      <dgm:prSet phldrT="[Text]" custT="1"/>
      <dgm:spPr>
        <a:solidFill>
          <a:schemeClr val="tx2"/>
        </a:solidFill>
      </dgm:spPr>
      <dgm:t>
        <a:bodyPr/>
        <a:lstStyle/>
        <a:p>
          <a:r>
            <a:rPr lang="en-US" sz="1400" dirty="0">
              <a:solidFill>
                <a:schemeClr val="bg1"/>
              </a:solidFill>
              <a:latin typeface="+mj-lt"/>
            </a:rPr>
            <a:t>Item 1</a:t>
          </a:r>
        </a:p>
      </dgm:t>
    </dgm:pt>
    <dgm:pt modelId="{07D480E4-2FEE-466D-AC64-40AD5957DBD1}" type="parTrans" cxnId="{3C9CA7D2-9A98-4C90-8A32-639EEEDA3DA9}">
      <dgm:prSet/>
      <dgm:spPr/>
      <dgm:t>
        <a:bodyPr/>
        <a:lstStyle/>
        <a:p>
          <a:endParaRPr lang="en-US" sz="1400"/>
        </a:p>
      </dgm:t>
    </dgm:pt>
    <dgm:pt modelId="{3061502D-3E10-4B39-8FEA-72F51BF9031A}" type="sibTrans" cxnId="{3C9CA7D2-9A98-4C90-8A32-639EEEDA3DA9}">
      <dgm:prSet/>
      <dgm:spPr/>
      <dgm:t>
        <a:bodyPr/>
        <a:lstStyle/>
        <a:p>
          <a:endParaRPr lang="en-US" sz="1400"/>
        </a:p>
      </dgm:t>
    </dgm:pt>
    <dgm:pt modelId="{1DB084FC-B620-44A5-9449-FC7ADEF84C44}">
      <dgm:prSet phldrT="[Text]" custT="1"/>
      <dgm:spPr>
        <a:solidFill>
          <a:schemeClr val="accent1"/>
        </a:solidFill>
      </dgm:spPr>
      <dgm:t>
        <a:bodyPr/>
        <a:lstStyle/>
        <a:p>
          <a:r>
            <a:rPr lang="en-US" sz="1400" dirty="0">
              <a:solidFill>
                <a:schemeClr val="bg1"/>
              </a:solidFill>
              <a:latin typeface="+mj-lt"/>
            </a:rPr>
            <a:t>Item 2</a:t>
          </a:r>
        </a:p>
      </dgm:t>
    </dgm:pt>
    <dgm:pt modelId="{67CE9F8A-0833-4230-88AF-99812BBF50F7}" type="parTrans" cxnId="{6FF9323B-8D06-4342-932A-A72887D5AE91}">
      <dgm:prSet/>
      <dgm:spPr/>
      <dgm:t>
        <a:bodyPr/>
        <a:lstStyle/>
        <a:p>
          <a:endParaRPr lang="en-US" sz="1400"/>
        </a:p>
      </dgm:t>
    </dgm:pt>
    <dgm:pt modelId="{05F3FF0D-AFC0-4A10-B717-3558E955C32A}" type="sibTrans" cxnId="{6FF9323B-8D06-4342-932A-A72887D5AE91}">
      <dgm:prSet/>
      <dgm:spPr/>
      <dgm:t>
        <a:bodyPr/>
        <a:lstStyle/>
        <a:p>
          <a:endParaRPr lang="en-US" sz="1400"/>
        </a:p>
      </dgm:t>
    </dgm:pt>
    <dgm:pt modelId="{1A553D6E-151B-4344-8707-4577421FF24B}">
      <dgm:prSet phldrT="[Text]" custT="1"/>
      <dgm:spPr>
        <a:solidFill>
          <a:schemeClr val="accent3"/>
        </a:solidFill>
      </dgm:spPr>
      <dgm:t>
        <a:bodyPr/>
        <a:lstStyle/>
        <a:p>
          <a:r>
            <a:rPr lang="en-US" sz="1400" dirty="0">
              <a:solidFill>
                <a:schemeClr val="bg1"/>
              </a:solidFill>
              <a:latin typeface="+mj-lt"/>
            </a:rPr>
            <a:t>Item 3</a:t>
          </a:r>
        </a:p>
      </dgm:t>
    </dgm:pt>
    <dgm:pt modelId="{16AB1387-E8A9-4556-ACF1-55DABE95168F}" type="parTrans" cxnId="{017132C9-CDAD-475C-A2F1-AFFEB26F01FA}">
      <dgm:prSet/>
      <dgm:spPr/>
      <dgm:t>
        <a:bodyPr/>
        <a:lstStyle/>
        <a:p>
          <a:endParaRPr lang="en-US" sz="1400"/>
        </a:p>
      </dgm:t>
    </dgm:pt>
    <dgm:pt modelId="{27988870-26D5-496A-AA0B-E010F14FF276}" type="sibTrans" cxnId="{017132C9-CDAD-475C-A2F1-AFFEB26F01FA}">
      <dgm:prSet/>
      <dgm:spPr/>
      <dgm:t>
        <a:bodyPr/>
        <a:lstStyle/>
        <a:p>
          <a:endParaRPr lang="en-US" sz="1400"/>
        </a:p>
      </dgm:t>
    </dgm:pt>
    <dgm:pt modelId="{6A028EF4-764D-4180-854F-C0C5784A6008}" type="pres">
      <dgm:prSet presAssocID="{81D26A57-6CBF-41F1-9253-97CA9D49420B}" presName="Name0" presStyleCnt="0">
        <dgm:presLayoutVars>
          <dgm:dir/>
          <dgm:resizeHandles val="exact"/>
        </dgm:presLayoutVars>
      </dgm:prSet>
      <dgm:spPr/>
    </dgm:pt>
    <dgm:pt modelId="{E48134AD-F4AC-45A0-BB10-AB287AAC8B5F}" type="pres">
      <dgm:prSet presAssocID="{9D78A0F0-B6E6-480C-8208-BFA841F88B95}" presName="parTxOnly" presStyleLbl="node1" presStyleIdx="0" presStyleCnt="3" custLinFactNeighborX="1347" custLinFactNeighborY="162">
        <dgm:presLayoutVars>
          <dgm:bulletEnabled val="1"/>
        </dgm:presLayoutVars>
      </dgm:prSet>
      <dgm:spPr/>
    </dgm:pt>
    <dgm:pt modelId="{1369AEE9-F399-4434-BB93-10320B227B8A}" type="pres">
      <dgm:prSet presAssocID="{3061502D-3E10-4B39-8FEA-72F51BF9031A}" presName="parSpace" presStyleCnt="0"/>
      <dgm:spPr/>
    </dgm:pt>
    <dgm:pt modelId="{2787B2F7-9514-4C60-AB87-7FB4CB85AD2A}" type="pres">
      <dgm:prSet presAssocID="{1DB084FC-B620-44A5-9449-FC7ADEF84C44}" presName="parTxOnly" presStyleLbl="node1" presStyleIdx="1" presStyleCnt="3" custLinFactNeighborX="1825" custLinFactNeighborY="-29">
        <dgm:presLayoutVars>
          <dgm:bulletEnabled val="1"/>
        </dgm:presLayoutVars>
      </dgm:prSet>
      <dgm:spPr/>
    </dgm:pt>
    <dgm:pt modelId="{4CF6C161-EE17-4595-84CE-38A98E231A24}" type="pres">
      <dgm:prSet presAssocID="{05F3FF0D-AFC0-4A10-B717-3558E955C32A}" presName="parSpace" presStyleCnt="0"/>
      <dgm:spPr/>
    </dgm:pt>
    <dgm:pt modelId="{54C6ED88-B489-49BC-BED4-1EAC56441FDC}" type="pres">
      <dgm:prSet presAssocID="{1A553D6E-151B-4344-8707-4577421FF24B}" presName="parTxOnly" presStyleLbl="node1" presStyleIdx="2" presStyleCnt="3">
        <dgm:presLayoutVars>
          <dgm:bulletEnabled val="1"/>
        </dgm:presLayoutVars>
      </dgm:prSet>
      <dgm:spPr/>
    </dgm:pt>
  </dgm:ptLst>
  <dgm:cxnLst>
    <dgm:cxn modelId="{38EB022D-260C-0F4B-8BDE-2CE28811F4E1}" type="presOf" srcId="{1A553D6E-151B-4344-8707-4577421FF24B}" destId="{54C6ED88-B489-49BC-BED4-1EAC56441FDC}" srcOrd="0" destOrd="0" presId="urn:microsoft.com/office/officeart/2005/8/layout/hChevron3"/>
    <dgm:cxn modelId="{556EF430-704F-B542-B19D-E511D3C9C7B8}" type="presOf" srcId="{9D78A0F0-B6E6-480C-8208-BFA841F88B95}" destId="{E48134AD-F4AC-45A0-BB10-AB287AAC8B5F}" srcOrd="0" destOrd="0" presId="urn:microsoft.com/office/officeart/2005/8/layout/hChevron3"/>
    <dgm:cxn modelId="{6FF9323B-8D06-4342-932A-A72887D5AE91}" srcId="{81D26A57-6CBF-41F1-9253-97CA9D49420B}" destId="{1DB084FC-B620-44A5-9449-FC7ADEF84C44}" srcOrd="1" destOrd="0" parTransId="{67CE9F8A-0833-4230-88AF-99812BBF50F7}" sibTransId="{05F3FF0D-AFC0-4A10-B717-3558E955C32A}"/>
    <dgm:cxn modelId="{91FE3A3D-845B-3749-A9CF-1B50A6D13BDD}" type="presOf" srcId="{81D26A57-6CBF-41F1-9253-97CA9D49420B}" destId="{6A028EF4-764D-4180-854F-C0C5784A6008}" srcOrd="0" destOrd="0" presId="urn:microsoft.com/office/officeart/2005/8/layout/hChevron3"/>
    <dgm:cxn modelId="{8F4404A7-2BB5-F34D-9E80-F8ADA1CE438F}" type="presOf" srcId="{1DB084FC-B620-44A5-9449-FC7ADEF84C44}" destId="{2787B2F7-9514-4C60-AB87-7FB4CB85AD2A}" srcOrd="0" destOrd="0" presId="urn:microsoft.com/office/officeart/2005/8/layout/hChevron3"/>
    <dgm:cxn modelId="{017132C9-CDAD-475C-A2F1-AFFEB26F01FA}" srcId="{81D26A57-6CBF-41F1-9253-97CA9D49420B}" destId="{1A553D6E-151B-4344-8707-4577421FF24B}" srcOrd="2" destOrd="0" parTransId="{16AB1387-E8A9-4556-ACF1-55DABE95168F}" sibTransId="{27988870-26D5-496A-AA0B-E010F14FF276}"/>
    <dgm:cxn modelId="{3C9CA7D2-9A98-4C90-8A32-639EEEDA3DA9}" srcId="{81D26A57-6CBF-41F1-9253-97CA9D49420B}" destId="{9D78A0F0-B6E6-480C-8208-BFA841F88B95}" srcOrd="0" destOrd="0" parTransId="{07D480E4-2FEE-466D-AC64-40AD5957DBD1}" sibTransId="{3061502D-3E10-4B39-8FEA-72F51BF9031A}"/>
    <dgm:cxn modelId="{DA1151EB-1EAF-9649-82B4-DF4B4D9ECF61}" type="presParOf" srcId="{6A028EF4-764D-4180-854F-C0C5784A6008}" destId="{E48134AD-F4AC-45A0-BB10-AB287AAC8B5F}" srcOrd="0" destOrd="0" presId="urn:microsoft.com/office/officeart/2005/8/layout/hChevron3"/>
    <dgm:cxn modelId="{A3DEDE68-71EC-A445-A888-48A9ED4AFE31}" type="presParOf" srcId="{6A028EF4-764D-4180-854F-C0C5784A6008}" destId="{1369AEE9-F399-4434-BB93-10320B227B8A}" srcOrd="1" destOrd="0" presId="urn:microsoft.com/office/officeart/2005/8/layout/hChevron3"/>
    <dgm:cxn modelId="{1B2A5EBC-1CE0-0E43-97CA-F426EBEB0742}" type="presParOf" srcId="{6A028EF4-764D-4180-854F-C0C5784A6008}" destId="{2787B2F7-9514-4C60-AB87-7FB4CB85AD2A}" srcOrd="2" destOrd="0" presId="urn:microsoft.com/office/officeart/2005/8/layout/hChevron3"/>
    <dgm:cxn modelId="{D50546D0-7303-D34A-82F3-C2F6472CC7E3}" type="presParOf" srcId="{6A028EF4-764D-4180-854F-C0C5784A6008}" destId="{4CF6C161-EE17-4595-84CE-38A98E231A24}" srcOrd="3" destOrd="0" presId="urn:microsoft.com/office/officeart/2005/8/layout/hChevron3"/>
    <dgm:cxn modelId="{6D8EAA42-2D5B-B443-8148-E3459663D551}" type="presParOf" srcId="{6A028EF4-764D-4180-854F-C0C5784A6008}" destId="{54C6ED88-B489-49BC-BED4-1EAC56441FDC}"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134AD-F4AC-45A0-BB10-AB287AAC8B5F}">
      <dsp:nvSpPr>
        <dsp:cNvPr id="0" name=""/>
        <dsp:cNvSpPr/>
      </dsp:nvSpPr>
      <dsp:spPr>
        <a:xfrm>
          <a:off x="4396" y="60061"/>
          <a:ext cx="1145759" cy="458303"/>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1</a:t>
          </a:r>
        </a:p>
      </dsp:txBody>
      <dsp:txXfrm>
        <a:off x="4396" y="60061"/>
        <a:ext cx="1031183" cy="458303"/>
      </dsp:txXfrm>
    </dsp:sp>
    <dsp:sp modelId="{2787B2F7-9514-4C60-AB87-7FB4CB85AD2A}">
      <dsp:nvSpPr>
        <dsp:cNvPr id="0" name=""/>
        <dsp:cNvSpPr/>
      </dsp:nvSpPr>
      <dsp:spPr>
        <a:xfrm>
          <a:off x="922100" y="59186"/>
          <a:ext cx="1145759" cy="458303"/>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2</a:t>
          </a:r>
        </a:p>
      </dsp:txBody>
      <dsp:txXfrm>
        <a:off x="1151252" y="59186"/>
        <a:ext cx="687456" cy="458303"/>
      </dsp:txXfrm>
    </dsp:sp>
    <dsp:sp modelId="{54C6ED88-B489-49BC-BED4-1EAC56441FDC}">
      <dsp:nvSpPr>
        <dsp:cNvPr id="0" name=""/>
        <dsp:cNvSpPr/>
      </dsp:nvSpPr>
      <dsp:spPr>
        <a:xfrm>
          <a:off x="1834525" y="59319"/>
          <a:ext cx="1145759" cy="458303"/>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3</a:t>
          </a:r>
        </a:p>
      </dsp:txBody>
      <dsp:txXfrm>
        <a:off x="2063677" y="59319"/>
        <a:ext cx="687456" cy="45830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7F719B-F475-480E-B538-5B8C43560A82}" type="datetimeFigureOut">
              <a:rPr lang="en-US" smtClean="0"/>
              <a:t>8/22/19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B42A14-DC5F-4CFD-B1CC-C39BFA668166}" type="slidenum">
              <a:rPr lang="en-US" smtClean="0"/>
              <a:t>‹#›</a:t>
            </a:fld>
            <a:endParaRPr lang="en-US"/>
          </a:p>
        </p:txBody>
      </p:sp>
    </p:spTree>
    <p:extLst>
      <p:ext uri="{BB962C8B-B14F-4D97-AF65-F5344CB8AC3E}">
        <p14:creationId xmlns:p14="http://schemas.microsoft.com/office/powerpoint/2010/main" val="356801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105A7-C230-4FBB-8DCE-F34BFD16411D}" type="datetimeFigureOut">
              <a:rPr lang="en-US" smtClean="0"/>
              <a:t>8/22/19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6DC9D-B8F8-4B1B-8451-EEF99A8DF844}" type="slidenum">
              <a:rPr lang="en-US" smtClean="0"/>
              <a:t>‹#›</a:t>
            </a:fld>
            <a:endParaRPr lang="en-US"/>
          </a:p>
        </p:txBody>
      </p:sp>
    </p:spTree>
    <p:extLst>
      <p:ext uri="{BB962C8B-B14F-4D97-AF65-F5344CB8AC3E}">
        <p14:creationId xmlns:p14="http://schemas.microsoft.com/office/powerpoint/2010/main" val="171815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a:t>
            </a:fld>
            <a:endParaRPr lang="en-US"/>
          </a:p>
        </p:txBody>
      </p:sp>
    </p:spTree>
    <p:extLst>
      <p:ext uri="{BB962C8B-B14F-4D97-AF65-F5344CB8AC3E}">
        <p14:creationId xmlns:p14="http://schemas.microsoft.com/office/powerpoint/2010/main" val="2955509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w Cen MT" panose="020B0602020104020603" pitchFamily="34" charset="0"/>
              </a:rPr>
              <a:t>Production Notes: </a:t>
            </a:r>
            <a:r>
              <a:rPr lang="en-US" baseline="0" dirty="0"/>
              <a:t>Cheryl off screen, use pointer and pen to complement script.</a:t>
            </a:r>
          </a:p>
          <a:p>
            <a:pPr lvl="0" rtl="0"/>
            <a:endParaRPr lang="en-US" sz="1200" dirty="0">
              <a:latin typeface="Tw Cen MT" panose="020B0602020104020603" pitchFamily="34" charset="0"/>
            </a:endParaRPr>
          </a:p>
          <a:p>
            <a:pPr lvl="0" rtl="0"/>
            <a:r>
              <a:rPr lang="en-US" sz="1200" dirty="0">
                <a:latin typeface="Tw Cen MT" panose="020B0602020104020603" pitchFamily="34" charset="0"/>
              </a:rPr>
              <a:t>Cheryl Notes:</a:t>
            </a:r>
          </a:p>
          <a:p>
            <a:pPr lvl="0" rtl="0"/>
            <a:r>
              <a:rPr lang="en-US" sz="1200" dirty="0">
                <a:latin typeface="Tw Cen MT" panose="020B0602020104020603" pitchFamily="34" charset="0"/>
              </a:rPr>
              <a:t>When an item is removed, the items that follow it must be moved forward to close the gap.</a:t>
            </a:r>
          </a:p>
          <a:p>
            <a:pPr lvl="0" rtl="0"/>
            <a:endParaRPr lang="en-US" sz="1200" dirty="0">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w Cen MT" panose="020B0602020104020603" pitchFamily="34" charset="0"/>
              </a:rPr>
              <a:t>Begin with the item closest to the removed element and proceed in the indicated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w Cen MT" panose="020B0602020104020603" pitchFamily="34" charset="0"/>
              </a:rPr>
              <a:t>(Draw</a:t>
            </a:r>
            <a:r>
              <a:rPr lang="en-US" sz="1200" baseline="0" dirty="0">
                <a:latin typeface="Tw Cen MT" panose="020B0602020104020603" pitchFamily="34" charset="0"/>
              </a:rPr>
              <a:t> on screen, remove “chips”)</a:t>
            </a:r>
            <a:endParaRPr lang="en-US" sz="1200" dirty="0">
              <a:latin typeface="Tw Cen MT" panose="020B0602020104020603" pitchFamily="34" charset="0"/>
            </a:endParaRPr>
          </a:p>
          <a:p>
            <a:pPr lvl="0" rtl="0"/>
            <a:endParaRPr lang="en-US" sz="1200" dirty="0">
              <a:latin typeface="Tw Cen MT" panose="020B0602020104020603" pitchFamily="34" charset="0"/>
            </a:endParaRPr>
          </a:p>
        </p:txBody>
      </p:sp>
      <p:sp>
        <p:nvSpPr>
          <p:cNvPr id="4" name="Slide Number Placeholder 3"/>
          <p:cNvSpPr>
            <a:spLocks noGrp="1"/>
          </p:cNvSpPr>
          <p:nvPr>
            <p:ph type="sldNum" sz="quarter" idx="10"/>
          </p:nvPr>
        </p:nvSpPr>
        <p:spPr/>
        <p:txBody>
          <a:bodyPr/>
          <a:lstStyle/>
          <a:p>
            <a:fld id="{F7C6DC9D-B8F8-4B1B-8451-EEF99A8DF844}" type="slidenum">
              <a:rPr lang="en-US" smtClean="0"/>
              <a:t>10</a:t>
            </a:fld>
            <a:endParaRPr lang="en-US"/>
          </a:p>
        </p:txBody>
      </p:sp>
    </p:spTree>
    <p:extLst>
      <p:ext uri="{BB962C8B-B14F-4D97-AF65-F5344CB8AC3E}">
        <p14:creationId xmlns:p14="http://schemas.microsoft.com/office/powerpoint/2010/main" val="244456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Production Notes: transition to this link. https://</a:t>
            </a:r>
            <a:r>
              <a:rPr lang="en-US" dirty="0" err="1"/>
              <a:t>opendsa-server.cs.vt.edu</a:t>
            </a:r>
            <a:r>
              <a:rPr lang="en-US" dirty="0"/>
              <a:t>/ODSA/Books/Everything/html/</a:t>
            </a:r>
            <a:r>
              <a:rPr lang="en-US" dirty="0" err="1"/>
              <a:t>ListArray.html</a:t>
            </a:r>
            <a:endParaRPr lang="en-US" dirty="0"/>
          </a:p>
          <a:p>
            <a:endParaRPr lang="en-US" baseline="0" dirty="0"/>
          </a:p>
          <a:p>
            <a:r>
              <a:rPr lang="en-US" baseline="0" dirty="0"/>
              <a:t>The Open Data Structures and Algorithms website gives code for implementing an array base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Cheryl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class there are data members: the array with the items in it, the size of the list, the capacity of the list, and position of the “current”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look at insert, and it places a new item at the “current” position.  It moves the items after current forward one place, then places the new item in the current 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is a method called </a:t>
            </a:r>
            <a:r>
              <a:rPr lang="en-US" baseline="0" dirty="0" err="1"/>
              <a:t>moveToPos</a:t>
            </a:r>
            <a:r>
              <a:rPr lang="en-US" baseline="0" dirty="0"/>
              <a:t> to change the “current” position.  So if you want to insert in a particular position, you move “current” to that position then insert.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delete method deletes rom the current position and moves all the items after current backward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11</a:t>
            </a:fld>
            <a:endParaRPr lang="en-US"/>
          </a:p>
        </p:txBody>
      </p:sp>
    </p:spTree>
    <p:extLst>
      <p:ext uri="{BB962C8B-B14F-4D97-AF65-F5344CB8AC3E}">
        <p14:creationId xmlns:p14="http://schemas.microsoft.com/office/powerpoint/2010/main" val="169458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12</a:t>
            </a:fld>
            <a:endParaRPr lang="en-US"/>
          </a:p>
        </p:txBody>
      </p:sp>
    </p:spTree>
    <p:extLst>
      <p:ext uri="{BB962C8B-B14F-4D97-AF65-F5344CB8AC3E}">
        <p14:creationId xmlns:p14="http://schemas.microsoft.com/office/powerpoint/2010/main" val="169458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13</a:t>
            </a:fld>
            <a:endParaRPr lang="en-US"/>
          </a:p>
        </p:txBody>
      </p:sp>
    </p:spTree>
    <p:extLst>
      <p:ext uri="{BB962C8B-B14F-4D97-AF65-F5344CB8AC3E}">
        <p14:creationId xmlns:p14="http://schemas.microsoft.com/office/powerpoint/2010/main" val="169458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Professor Notes: How would you like this presented on screen?  Add</a:t>
            </a:r>
            <a:r>
              <a:rPr lang="en-US" baseline="0" dirty="0"/>
              <a:t> one at a time</a:t>
            </a:r>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2</a:t>
            </a:fld>
            <a:endParaRPr lang="en-US"/>
          </a:p>
        </p:txBody>
      </p:sp>
    </p:spTree>
    <p:extLst>
      <p:ext uri="{BB962C8B-B14F-4D97-AF65-F5344CB8AC3E}">
        <p14:creationId xmlns:p14="http://schemas.microsoft.com/office/powerpoint/2010/main" val="86004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Professor</a:t>
            </a:r>
            <a:r>
              <a:rPr lang="en-US" baseline="0" dirty="0"/>
              <a:t> Notes: How would you like this presented on screen?  Add one at a time</a:t>
            </a:r>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3</a:t>
            </a:fld>
            <a:endParaRPr lang="en-US"/>
          </a:p>
        </p:txBody>
      </p:sp>
    </p:spTree>
    <p:extLst>
      <p:ext uri="{BB962C8B-B14F-4D97-AF65-F5344CB8AC3E}">
        <p14:creationId xmlns:p14="http://schemas.microsoft.com/office/powerpoint/2010/main" val="140858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Professor Notes: How would you like this presented on screen? Add one at a time</a:t>
            </a:r>
          </a:p>
        </p:txBody>
      </p:sp>
      <p:sp>
        <p:nvSpPr>
          <p:cNvPr id="4" name="Slide Number Placeholder 3"/>
          <p:cNvSpPr>
            <a:spLocks noGrp="1"/>
          </p:cNvSpPr>
          <p:nvPr>
            <p:ph type="sldNum" sz="quarter" idx="10"/>
          </p:nvPr>
        </p:nvSpPr>
        <p:spPr/>
        <p:txBody>
          <a:bodyPr/>
          <a:lstStyle/>
          <a:p>
            <a:fld id="{F7C6DC9D-B8F8-4B1B-8451-EEF99A8DF844}" type="slidenum">
              <a:rPr lang="en-US" smtClean="0"/>
              <a:t>4</a:t>
            </a:fld>
            <a:endParaRPr lang="en-US"/>
          </a:p>
        </p:txBody>
      </p:sp>
    </p:spTree>
    <p:extLst>
      <p:ext uri="{BB962C8B-B14F-4D97-AF65-F5344CB8AC3E}">
        <p14:creationId xmlns:p14="http://schemas.microsoft.com/office/powerpoint/2010/main" val="191339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Professor Notes:</a:t>
            </a:r>
            <a:r>
              <a:rPr lang="en-US" baseline="0" dirty="0"/>
              <a:t> How would you like this presented on screen?  I’ll remind them that Abstract Data Types describe Data (show maroon Data box) and Operations (show maroon Operations box).  Then all the green boxes can appear and I’ll talk about it.</a:t>
            </a:r>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5</a:t>
            </a:fld>
            <a:endParaRPr lang="en-US"/>
          </a:p>
        </p:txBody>
      </p:sp>
    </p:spTree>
    <p:extLst>
      <p:ext uri="{BB962C8B-B14F-4D97-AF65-F5344CB8AC3E}">
        <p14:creationId xmlns:p14="http://schemas.microsoft.com/office/powerpoint/2010/main" val="142392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a:t>
            </a:r>
            <a:r>
              <a:rPr lang="en-US" baseline="0" dirty="0"/>
              <a:t> Notes: Cheryl off screen, use pointer and pen to complement script.</a:t>
            </a:r>
          </a:p>
          <a:p>
            <a:endParaRPr lang="en-US" baseline="0" dirty="0"/>
          </a:p>
          <a:p>
            <a:r>
              <a:rPr lang="en-US" dirty="0"/>
              <a:t>Cheryl</a:t>
            </a:r>
            <a:r>
              <a:rPr lang="en-US" baseline="0" dirty="0"/>
              <a:t> Notes:</a:t>
            </a:r>
            <a:endParaRPr lang="en-US" dirty="0"/>
          </a:p>
          <a:p>
            <a:r>
              <a:rPr lang="en-US" dirty="0"/>
              <a:t>An array is an indexed structure.</a:t>
            </a:r>
          </a:p>
          <a:p>
            <a:r>
              <a:rPr lang="en-US" dirty="0"/>
              <a:t>A block of memory is allocated to hold</a:t>
            </a:r>
            <a:r>
              <a:rPr lang="en-US" baseline="0" dirty="0"/>
              <a:t> all the elements in the array together.</a:t>
            </a:r>
          </a:p>
          <a:p>
            <a:r>
              <a:rPr lang="en-US" baseline="0" dirty="0"/>
              <a:t>(Write on the screen: char* </a:t>
            </a:r>
            <a:r>
              <a:rPr lang="en-US" baseline="0" dirty="0" err="1"/>
              <a:t>myList</a:t>
            </a:r>
            <a:r>
              <a:rPr lang="en-US" baseline="0" dirty="0"/>
              <a:t>[14];</a:t>
            </a:r>
          </a:p>
          <a:p>
            <a:r>
              <a:rPr lang="en-US" baseline="0" dirty="0"/>
              <a:t>Because the structure is in one block of memory, elements can be accessed in any order using the element number.</a:t>
            </a:r>
          </a:p>
          <a:p>
            <a:r>
              <a:rPr lang="en-US" baseline="0" dirty="0"/>
              <a:t>a[2] accesses element 2.  Because it’s together in memory, the a[2] is interpreted as “go to the a, then jump 2 spaces”</a:t>
            </a:r>
          </a:p>
          <a:p>
            <a:endParaRPr lang="en-US" baseline="0" dirty="0"/>
          </a:p>
          <a:p>
            <a:r>
              <a:rPr lang="en-US" baseline="0" dirty="0"/>
              <a:t>This is great.</a:t>
            </a:r>
          </a:p>
          <a:p>
            <a:endParaRPr lang="en-US" baseline="0" dirty="0"/>
          </a:p>
          <a:p>
            <a:r>
              <a:rPr lang="en-US" baseline="0" dirty="0"/>
              <a:t>However, this also causes limitations.</a:t>
            </a:r>
          </a:p>
          <a:p>
            <a:r>
              <a:rPr lang="en-US" baseline="0" dirty="0"/>
              <a:t>The size of an array cannot be changed.  If you run out of room, you’ve got a problem.</a:t>
            </a:r>
          </a:p>
          <a:p>
            <a:r>
              <a:rPr lang="en-US" baseline="0" dirty="0"/>
              <a:t>Elements can’t be inserted or deleted in the middle without shifting elements.</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6</a:t>
            </a:fld>
            <a:endParaRPr lang="en-US"/>
          </a:p>
        </p:txBody>
      </p:sp>
    </p:spTree>
    <p:extLst>
      <p:ext uri="{BB962C8B-B14F-4D97-AF65-F5344CB8AC3E}">
        <p14:creationId xmlns:p14="http://schemas.microsoft.com/office/powerpoint/2010/main" val="346439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a:t>
            </a:r>
            <a:r>
              <a:rPr lang="en-US" baseline="0" dirty="0"/>
              <a:t> Notes: Cheryl off screen, use pointer and pen to complement script.</a:t>
            </a:r>
          </a:p>
          <a:p>
            <a:endParaRPr lang="en-US" dirty="0"/>
          </a:p>
          <a:p>
            <a:r>
              <a:rPr lang="en-US" dirty="0"/>
              <a:t>Cheryl</a:t>
            </a:r>
            <a:r>
              <a:rPr lang="en-US" baseline="0" dirty="0"/>
              <a:t> Notes:</a:t>
            </a:r>
            <a:endParaRPr lang="en-US" dirty="0"/>
          </a:p>
          <a:p>
            <a:r>
              <a:rPr lang="en-US" dirty="0"/>
              <a:t>Number of data items indicated</a:t>
            </a:r>
            <a:r>
              <a:rPr lang="en-US" baseline="0" dirty="0"/>
              <a:t> by the data field </a:t>
            </a:r>
            <a:r>
              <a:rPr lang="en-US" baseline="0" dirty="0" err="1"/>
              <a:t>listSize</a:t>
            </a:r>
            <a:r>
              <a:rPr lang="en-US" baseline="0" dirty="0"/>
              <a:t> (draw on screen)</a:t>
            </a:r>
          </a:p>
          <a:p>
            <a:r>
              <a:rPr lang="en-US" baseline="0" dirty="0"/>
              <a:t>Physical size of the array indicated by MAX_SIZE (draw on screen)</a:t>
            </a:r>
          </a:p>
          <a:p>
            <a:endParaRPr lang="en-US" baseline="0" dirty="0"/>
          </a:p>
          <a:p>
            <a:r>
              <a:rPr lang="en-US" baseline="0" dirty="0"/>
              <a:t>When a list is implemented with an array, the capacity of the list is an important consideration.  If capacity is reached, a whole new array has to be allocated in memory and all the items moved to that new space in memory.</a:t>
            </a:r>
          </a:p>
          <a:p>
            <a:endParaRPr lang="en-US" baseline="0" dirty="0"/>
          </a:p>
          <a:p>
            <a:r>
              <a:rPr lang="en-US" baseline="0" dirty="0"/>
              <a:t>However, allocating too much space wastes memory.</a:t>
            </a:r>
          </a:p>
          <a:p>
            <a:endParaRPr lang="en-US" baseline="0" dirty="0"/>
          </a:p>
          <a:p>
            <a:r>
              <a:rPr lang="en-US" baseline="0" dirty="0"/>
              <a:t>If you’re implementing a list with an array, you need to have some idea how big the list will get.</a:t>
            </a:r>
          </a:p>
          <a:p>
            <a:endParaRPr lang="en-US" baseline="0" dirty="0"/>
          </a:p>
        </p:txBody>
      </p:sp>
      <p:sp>
        <p:nvSpPr>
          <p:cNvPr id="4" name="Slide Number Placeholder 3"/>
          <p:cNvSpPr>
            <a:spLocks noGrp="1"/>
          </p:cNvSpPr>
          <p:nvPr>
            <p:ph type="sldNum" sz="quarter" idx="10"/>
          </p:nvPr>
        </p:nvSpPr>
        <p:spPr/>
        <p:txBody>
          <a:bodyPr/>
          <a:lstStyle/>
          <a:p>
            <a:fld id="{F7C6DC9D-B8F8-4B1B-8451-EEF99A8DF844}" type="slidenum">
              <a:rPr lang="en-US" smtClean="0"/>
              <a:t>7</a:t>
            </a:fld>
            <a:endParaRPr lang="en-US"/>
          </a:p>
        </p:txBody>
      </p:sp>
    </p:spTree>
    <p:extLst>
      <p:ext uri="{BB962C8B-B14F-4D97-AF65-F5344CB8AC3E}">
        <p14:creationId xmlns:p14="http://schemas.microsoft.com/office/powerpoint/2010/main" val="309117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a:t>
            </a:r>
            <a:r>
              <a:rPr lang="en-US" baseline="0" dirty="0"/>
              <a:t> Cheryl off screen, use pointer and pen to complement 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Cheryl notes: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list size is less than capacity, then to append a new item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Insert the new item at the position indicated by the value of </a:t>
            </a:r>
            <a:r>
              <a:rPr lang="en-US" baseline="0" dirty="0" err="1"/>
              <a:t>listSize</a:t>
            </a:r>
            <a:r>
              <a:rPr lang="en-US" baseline="0" dirty="0"/>
              <a:t> (write on screen, a[</a:t>
            </a:r>
            <a:r>
              <a:rPr lang="en-US" baseline="0" dirty="0" err="1"/>
              <a:t>listSize</a:t>
            </a:r>
            <a:r>
              <a:rPr lang="en-US" baseline="0" dirty="0"/>
              <a:t>] = “tea”)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Increment the value of </a:t>
            </a:r>
            <a:r>
              <a:rPr lang="en-US" baseline="0" dirty="0" err="1"/>
              <a:t>listSize</a:t>
            </a:r>
            <a:r>
              <a:rPr lang="en-US" baseline="0" dirty="0"/>
              <a:t> (write on screen)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8</a:t>
            </a:fld>
            <a:endParaRPr lang="en-US"/>
          </a:p>
        </p:txBody>
      </p:sp>
    </p:spTree>
    <p:extLst>
      <p:ext uri="{BB962C8B-B14F-4D97-AF65-F5344CB8AC3E}">
        <p14:creationId xmlns:p14="http://schemas.microsoft.com/office/powerpoint/2010/main" val="46816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w Cen MT" panose="020B0602020104020603" pitchFamily="34" charset="0"/>
              </a:rPr>
              <a:t>Production Notes: </a:t>
            </a:r>
            <a:r>
              <a:rPr lang="en-US" baseline="0" dirty="0"/>
              <a:t>Cheryl off screen, use pointer and pen to complement 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Tw Cen MT" panose="020B0602020104020603" pitchFamily="34" charset="0"/>
              </a:rPr>
              <a:t>Cheryl Notes:</a:t>
            </a:r>
            <a:endParaRPr lang="en-US" sz="1200" dirty="0">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w Cen MT" panose="020B0602020104020603" pitchFamily="34" charset="0"/>
              </a:rPr>
              <a:t>To insert into the middle of the array, the values at the insertion point are shifted over to make room, beginning at the end of the array and proceeding in the indicated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 want to insert “cookies” into index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have to move everything after index 4 forward by one, beginning from the end of the list. (Draw on screen, move “tea”, move “bread”).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the new item (draw on screen), increment </a:t>
            </a:r>
            <a:r>
              <a:rPr lang="en-US" baseline="0" dirty="0" err="1"/>
              <a:t>listSize</a:t>
            </a:r>
            <a:r>
              <a:rPr lang="en-US" baseline="0" dirty="0"/>
              <a:t>.</a:t>
            </a:r>
          </a:p>
        </p:txBody>
      </p:sp>
      <p:sp>
        <p:nvSpPr>
          <p:cNvPr id="4" name="Slide Number Placeholder 3"/>
          <p:cNvSpPr>
            <a:spLocks noGrp="1"/>
          </p:cNvSpPr>
          <p:nvPr>
            <p:ph type="sldNum" sz="quarter" idx="10"/>
          </p:nvPr>
        </p:nvSpPr>
        <p:spPr/>
        <p:txBody>
          <a:bodyPr/>
          <a:lstStyle/>
          <a:p>
            <a:fld id="{F7C6DC9D-B8F8-4B1B-8451-EEF99A8DF844}" type="slidenum">
              <a:rPr lang="en-US" smtClean="0"/>
              <a:t>9</a:t>
            </a:fld>
            <a:endParaRPr lang="en-US"/>
          </a:p>
        </p:txBody>
      </p:sp>
    </p:spTree>
    <p:extLst>
      <p:ext uri="{BB962C8B-B14F-4D97-AF65-F5344CB8AC3E}">
        <p14:creationId xmlns:p14="http://schemas.microsoft.com/office/powerpoint/2010/main" val="1202272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921635" y="4800650"/>
            <a:ext cx="7300731" cy="203681"/>
          </a:xfrm>
          <a:prstGeom prst="rect">
            <a:avLst/>
          </a:prstGeom>
        </p:spPr>
        <p:txBody>
          <a:bodyPr anchor="b" anchorCtr="0"/>
          <a:lstStyle>
            <a:lvl1pPr marL="0" indent="0" algn="ctr">
              <a:buNone/>
              <a:defRPr sz="1050" baseline="0">
                <a:solidFill>
                  <a:schemeClr val="bg1"/>
                </a:solidFill>
                <a:latin typeface="Arial" charset="0"/>
                <a:ea typeface="Arial" charset="0"/>
                <a:cs typeface="Arial"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921635" y="4071443"/>
            <a:ext cx="7300731" cy="729207"/>
          </a:xfrm>
          <a:prstGeom prst="rect">
            <a:avLst/>
          </a:prstGeom>
        </p:spPr>
        <p:txBody>
          <a:bodyPr wrap="square" tIns="0" bIns="0" anchor="t"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bg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988996921"/>
      </p:ext>
    </p:extLst>
  </p:cSld>
  <p:clrMapOvr>
    <a:masterClrMapping/>
  </p:clrMapOvr>
  <p:extLst mod="1">
    <p:ext uri="{DCECCB84-F9BA-43D5-87BE-67443E8EF086}">
      <p15:sldGuideLst xmlns:p15="http://schemas.microsoft.com/office/powerpoint/2012/main">
        <p15:guide id="1" orient="horz" pos="2556" userDrawn="1">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287325" y="1777153"/>
            <a:ext cx="4724928" cy="308898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545123" y="1773884"/>
            <a:ext cx="3242603" cy="306627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Click icon to add picture</a:t>
            </a:r>
            <a:endParaRPr lang="en-US" dirty="0"/>
          </a:p>
        </p:txBody>
      </p:sp>
      <p:sp>
        <p:nvSpPr>
          <p:cNvPr id="9" name="Content Placeholder 3"/>
          <p:cNvSpPr>
            <a:spLocks noGrp="1"/>
          </p:cNvSpPr>
          <p:nvPr>
            <p:ph sz="quarter" idx="12" hasCustomPrompt="1"/>
          </p:nvPr>
        </p:nvSpPr>
        <p:spPr>
          <a:xfrm>
            <a:off x="287325" y="1291838"/>
            <a:ext cx="8500401" cy="285750"/>
          </a:xfrm>
          <a:prstGeom prst="rect">
            <a:avLst/>
          </a:prstGeom>
        </p:spPr>
        <p:txBody>
          <a:bodyPr vert="horz" lIns="91440" tIns="45720" rIns="91440" bIns="45720" rtlCol="0">
            <a:noAutofit/>
          </a:bodyPr>
          <a:lstStyle>
            <a:lvl1pPr>
              <a:defRPr lang="en-US" sz="17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57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4123092" y="1334152"/>
            <a:ext cx="4675217" cy="344809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Edit Master text styles</a:t>
            </a:r>
          </a:p>
          <a:p>
            <a:pPr lvl="1"/>
            <a:r>
              <a:rPr lang="en-US"/>
              <a:t>Second level</a:t>
            </a:r>
          </a:p>
        </p:txBody>
      </p:sp>
      <p:sp>
        <p:nvSpPr>
          <p:cNvPr id="10" name="Picture Placeholder 4"/>
          <p:cNvSpPr>
            <a:spLocks noGrp="1"/>
          </p:cNvSpPr>
          <p:nvPr>
            <p:ph type="pic" sz="quarter" idx="11"/>
          </p:nvPr>
        </p:nvSpPr>
        <p:spPr>
          <a:xfrm>
            <a:off x="328273" y="1334153"/>
            <a:ext cx="3438384" cy="3448095"/>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Click icon to add picture</a:t>
            </a:r>
            <a:endParaRPr lang="en-US" dirty="0"/>
          </a:p>
        </p:txBody>
      </p:sp>
      <p:sp>
        <p:nvSpPr>
          <p:cNvPr id="9"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91695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3976578" y="1758462"/>
            <a:ext cx="4773528" cy="3099287"/>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Edit Master text styles</a:t>
            </a:r>
          </a:p>
          <a:p>
            <a:pPr lvl="1"/>
            <a:r>
              <a:rPr lang="en-US"/>
              <a:t>Second level</a:t>
            </a:r>
          </a:p>
        </p:txBody>
      </p:sp>
      <p:sp>
        <p:nvSpPr>
          <p:cNvPr id="10" name="Picture Placeholder 4"/>
          <p:cNvSpPr>
            <a:spLocks noGrp="1"/>
          </p:cNvSpPr>
          <p:nvPr>
            <p:ph type="pic" sz="quarter" idx="11" hasCustomPrompt="1"/>
          </p:nvPr>
        </p:nvSpPr>
        <p:spPr>
          <a:xfrm>
            <a:off x="295564" y="1758462"/>
            <a:ext cx="3341530" cy="306465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dirty="0"/>
              <a:t>Drag picture to placeholder or click icon to add   </a:t>
            </a:r>
          </a:p>
        </p:txBody>
      </p:sp>
      <p:sp>
        <p:nvSpPr>
          <p:cNvPr id="13" name="Content Placeholder 3"/>
          <p:cNvSpPr>
            <a:spLocks noGrp="1"/>
          </p:cNvSpPr>
          <p:nvPr>
            <p:ph sz="quarter" idx="13" hasCustomPrompt="1"/>
          </p:nvPr>
        </p:nvSpPr>
        <p:spPr>
          <a:xfrm>
            <a:off x="295564" y="1317763"/>
            <a:ext cx="8320898" cy="285750"/>
          </a:xfrm>
          <a:prstGeom prst="rect">
            <a:avLst/>
          </a:prstGeom>
        </p:spPr>
        <p:txBody>
          <a:bodyPr vert="horz" lIns="91440" tIns="45720" rIns="91440" bIns="45720" rtlCol="0">
            <a:noAutofit/>
          </a:bodyPr>
          <a:lstStyle>
            <a:lvl1pPr algn="l">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Tree>
    <p:custDataLst>
      <p:tags r:id="rId1"/>
    </p:custDataLst>
    <p:extLst>
      <p:ext uri="{BB962C8B-B14F-4D97-AF65-F5344CB8AC3E}">
        <p14:creationId xmlns:p14="http://schemas.microsoft.com/office/powerpoint/2010/main" val="100098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Image-video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79828" y="4211515"/>
            <a:ext cx="8236855" cy="64623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lvl="0"/>
            <a:r>
              <a:rPr lang="en-US"/>
              <a:t>Edit Master text styles</a:t>
            </a:r>
          </a:p>
        </p:txBody>
      </p:sp>
      <p:sp>
        <p:nvSpPr>
          <p:cNvPr id="3" name="Content Placeholder 2"/>
          <p:cNvSpPr>
            <a:spLocks noGrp="1"/>
          </p:cNvSpPr>
          <p:nvPr>
            <p:ph sz="quarter" idx="10" hasCustomPrompt="1"/>
          </p:nvPr>
        </p:nvSpPr>
        <p:spPr>
          <a:xfrm>
            <a:off x="379828" y="1434905"/>
            <a:ext cx="8236856" cy="2638332"/>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3690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Image-video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04800" y="4211515"/>
            <a:ext cx="8382000" cy="646235"/>
          </a:xfrm>
          <a:prstGeom prst="rect">
            <a:avLst/>
          </a:prstGeom>
        </p:spPr>
        <p:txBody>
          <a:bodyPr anchor="ctr"/>
          <a:lstStyle>
            <a:lvl1pPr>
              <a:defRPr sz="1100">
                <a:latin typeface="+mn-lt"/>
                <a:cs typeface="Calibri" panose="020F0502020204030204" pitchFamily="34" charset="0"/>
              </a:defRPr>
            </a:lvl1pPr>
          </a:lstStyle>
          <a:p>
            <a:pPr lvl="0"/>
            <a:r>
              <a:rPr lang="en-US"/>
              <a:t>Edit Master text styles</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Content Placeholder 3"/>
          <p:cNvSpPr>
            <a:spLocks noGrp="1"/>
          </p:cNvSpPr>
          <p:nvPr>
            <p:ph sz="quarter" idx="13" hasCustomPrompt="1"/>
          </p:nvPr>
        </p:nvSpPr>
        <p:spPr>
          <a:xfrm>
            <a:off x="304800" y="1257058"/>
            <a:ext cx="838200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9" name="Content Placeholder 2"/>
          <p:cNvSpPr>
            <a:spLocks noGrp="1"/>
          </p:cNvSpPr>
          <p:nvPr>
            <p:ph sz="quarter" idx="10" hasCustomPrompt="1"/>
          </p:nvPr>
        </p:nvSpPr>
        <p:spPr>
          <a:xfrm>
            <a:off x="304800" y="1681088"/>
            <a:ext cx="8382000" cy="239214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10"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416804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1"/>
          <p:cNvSpPr>
            <a:spLocks noGrp="1"/>
          </p:cNvSpPr>
          <p:nvPr>
            <p:ph sz="half" idx="1" hasCustomPrompt="1"/>
          </p:nvPr>
        </p:nvSpPr>
        <p:spPr>
          <a:xfrm>
            <a:off x="234462" y="1305733"/>
            <a:ext cx="3841886"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6" name="Content 2"/>
          <p:cNvSpPr>
            <a:spLocks noGrp="1"/>
          </p:cNvSpPr>
          <p:nvPr>
            <p:ph sz="half" idx="12"/>
          </p:nvPr>
        </p:nvSpPr>
        <p:spPr>
          <a:xfrm>
            <a:off x="290732" y="1807695"/>
            <a:ext cx="3785616"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softEdge rad="0"/>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Edit Master text styles</a:t>
            </a:r>
          </a:p>
        </p:txBody>
      </p:sp>
      <p:sp>
        <p:nvSpPr>
          <p:cNvPr id="7" name="Content 1"/>
          <p:cNvSpPr>
            <a:spLocks noGrp="1"/>
          </p:cNvSpPr>
          <p:nvPr>
            <p:ph sz="half" idx="13" hasCustomPrompt="1"/>
          </p:nvPr>
        </p:nvSpPr>
        <p:spPr>
          <a:xfrm>
            <a:off x="4855406" y="1305733"/>
            <a:ext cx="3754022"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10" name="Content 2"/>
          <p:cNvSpPr>
            <a:spLocks noGrp="1"/>
          </p:cNvSpPr>
          <p:nvPr>
            <p:ph sz="half" idx="14"/>
          </p:nvPr>
        </p:nvSpPr>
        <p:spPr>
          <a:xfrm>
            <a:off x="4919141" y="1807696"/>
            <a:ext cx="3781584"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Edit Master text styles</a:t>
            </a:r>
          </a:p>
        </p:txBody>
      </p:sp>
      <p:sp>
        <p:nvSpPr>
          <p:cNvPr id="11"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9" name="heading"/>
          <p:cNvSpPr>
            <a:spLocks noGrp="1"/>
          </p:cNvSpPr>
          <p:nvPr>
            <p:ph type="body" sz="quarter" idx="15"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29009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Content. Lef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824025" y="1359405"/>
            <a:ext cx="4951828"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Left</a:t>
            </a:r>
          </a:p>
        </p:txBody>
      </p:sp>
    </p:spTree>
    <p:extLst>
      <p:ext uri="{BB962C8B-B14F-4D97-AF65-F5344CB8AC3E}">
        <p14:creationId xmlns:p14="http://schemas.microsoft.com/office/powerpoint/2010/main" val="3240712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Content, Righ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51443" y="1359404"/>
            <a:ext cx="5176902"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Right.</a:t>
            </a:r>
          </a:p>
        </p:txBody>
      </p:sp>
    </p:spTree>
    <p:extLst>
      <p:ext uri="{BB962C8B-B14F-4D97-AF65-F5344CB8AC3E}">
        <p14:creationId xmlns:p14="http://schemas.microsoft.com/office/powerpoint/2010/main" val="1034867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sset Example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 Single Corner Rectangle 2"/>
          <p:cNvSpPr/>
          <p:nvPr userDrawn="1"/>
        </p:nvSpPr>
        <p:spPr>
          <a:xfrm>
            <a:off x="1043382" y="4079832"/>
            <a:ext cx="3494315" cy="587829"/>
          </a:xfrm>
          <a:prstGeom prst="round1Rect">
            <a:avLst>
              <a:gd name="adj" fmla="val 0"/>
            </a:avLst>
          </a:pr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05740" rIns="137160" rtlCol="0" anchor="ctr" anchorCtr="0"/>
          <a:lstStyle/>
          <a:p>
            <a:pPr algn="l"/>
            <a:r>
              <a:rPr lang="en-US" sz="1050" dirty="0">
                <a:solidFill>
                  <a:schemeClr val="tx1"/>
                </a:solidFill>
                <a:latin typeface="Calibri" panose="020F0502020204030204" pitchFamily="34" charset="0"/>
                <a:cs typeface="Calibri" panose="020F0502020204030204" pitchFamily="34" charset="0"/>
              </a:rPr>
              <a:t>On screen instructions go here</a:t>
            </a:r>
          </a:p>
        </p:txBody>
      </p:sp>
      <p:sp>
        <p:nvSpPr>
          <p:cNvPr id="6" name="Rectangle 5"/>
          <p:cNvSpPr/>
          <p:nvPr userDrawn="1"/>
        </p:nvSpPr>
        <p:spPr>
          <a:xfrm>
            <a:off x="1395009" y="1967594"/>
            <a:ext cx="2910987" cy="55101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7" name="Rectangle 6"/>
          <p:cNvSpPr/>
          <p:nvPr userDrawn="1"/>
        </p:nvSpPr>
        <p:spPr>
          <a:xfrm>
            <a:off x="1395008" y="3289162"/>
            <a:ext cx="2910987" cy="55168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8" name="Rectangle 7"/>
          <p:cNvSpPr/>
          <p:nvPr userDrawn="1"/>
        </p:nvSpPr>
        <p:spPr>
          <a:xfrm>
            <a:off x="1395009" y="2620978"/>
            <a:ext cx="2917528" cy="555359"/>
          </a:xfrm>
          <a:prstGeom prst="rect">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9" name="Rectangle 8"/>
          <p:cNvSpPr/>
          <p:nvPr userDrawn="1"/>
        </p:nvSpPr>
        <p:spPr>
          <a:xfrm>
            <a:off x="5117974" y="2047558"/>
            <a:ext cx="2331720" cy="1650476"/>
          </a:xfrm>
          <a:prstGeom prst="rect">
            <a:avLst/>
          </a:prstGeom>
          <a:solidFill>
            <a:schemeClr val="tx1"/>
          </a:solidFill>
          <a:ln w="44450">
            <a:noFill/>
            <a:miter lim="800000"/>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lvl="0"/>
            <a:r>
              <a:rPr lang="en-US" sz="1350" dirty="0">
                <a:solidFill>
                  <a:schemeClr val="bg1"/>
                </a:solidFill>
                <a:latin typeface="Calibri" panose="020F0502020204030204" pitchFamily="34" charset="0"/>
                <a:cs typeface="Calibri" panose="020F0502020204030204" pitchFamily="34" charset="0"/>
              </a:rPr>
              <a:t>Use for quotes or small pieces of content that aren’t voiced</a:t>
            </a:r>
          </a:p>
        </p:txBody>
      </p:sp>
      <p:sp>
        <p:nvSpPr>
          <p:cNvPr id="10" name="Rectangle 9"/>
          <p:cNvSpPr/>
          <p:nvPr userDrawn="1"/>
        </p:nvSpPr>
        <p:spPr>
          <a:xfrm>
            <a:off x="5117974" y="1250364"/>
            <a:ext cx="2334451" cy="678482"/>
          </a:xfrm>
          <a:prstGeom prst="rect">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defTabSz="685800">
              <a:defRPr/>
            </a:pPr>
            <a:r>
              <a:rPr lang="en-US" sz="1350" dirty="0">
                <a:solidFill>
                  <a:schemeClr val="bg1"/>
                </a:solidFill>
                <a:latin typeface="Calibri" panose="020F0502020204030204" pitchFamily="34" charset="0"/>
                <a:cs typeface="Calibri" panose="020F0502020204030204" pitchFamily="34" charset="0"/>
              </a:rPr>
              <a:t>This is a heading box</a:t>
            </a:r>
          </a:p>
        </p:txBody>
      </p:sp>
      <p:grpSp>
        <p:nvGrpSpPr>
          <p:cNvPr id="12" name="Group 11"/>
          <p:cNvGrpSpPr/>
          <p:nvPr userDrawn="1"/>
        </p:nvGrpSpPr>
        <p:grpSpPr>
          <a:xfrm>
            <a:off x="5117974" y="3816746"/>
            <a:ext cx="2303215" cy="933239"/>
            <a:chOff x="307826" y="2082548"/>
            <a:chExt cx="3070953" cy="1244319"/>
          </a:xfrm>
        </p:grpSpPr>
        <p:sp>
          <p:nvSpPr>
            <p:cNvPr id="14" name="Rectangle 13"/>
            <p:cNvSpPr/>
            <p:nvPr userDrawn="1"/>
          </p:nvSpPr>
          <p:spPr>
            <a:xfrm>
              <a:off x="307826" y="2082548"/>
              <a:ext cx="3070953" cy="1060703"/>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685800" rtlCol="0" anchor="ctr" anchorCtr="0"/>
            <a:lstStyle/>
            <a:p>
              <a:pPr lvl="0"/>
              <a:r>
                <a:rPr lang="en-US" sz="1050" dirty="0">
                  <a:solidFill>
                    <a:schemeClr val="bg1"/>
                  </a:solidFill>
                  <a:latin typeface="Calibri" panose="020F0502020204030204" pitchFamily="34" charset="0"/>
                  <a:cs typeface="Calibri" panose="020F0502020204030204" pitchFamily="34" charset="0"/>
                </a:rPr>
                <a:t>Use for quotes or small pieces of content that aren’t voiced</a:t>
              </a:r>
            </a:p>
          </p:txBody>
        </p:sp>
        <p:sp>
          <p:nvSpPr>
            <p:cNvPr id="15" name="Isosceles Triangle 14"/>
            <p:cNvSpPr/>
            <p:nvPr userDrawn="1"/>
          </p:nvSpPr>
          <p:spPr>
            <a:xfrm rot="10800000">
              <a:off x="1554417" y="3046624"/>
              <a:ext cx="578163" cy="280243"/>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Rectangle 1"/>
          <p:cNvSpPr/>
          <p:nvPr userDrawn="1"/>
        </p:nvSpPr>
        <p:spPr>
          <a:xfrm>
            <a:off x="1395009" y="1315453"/>
            <a:ext cx="2910987" cy="553452"/>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sz="1050" dirty="0"/>
              <a:t>Definition: Goes Here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11679" y="4021628"/>
            <a:ext cx="385763" cy="38576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sset Example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a:xfrm>
            <a:off x="5977699" y="2291043"/>
            <a:ext cx="1358914" cy="303648"/>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a:r>
              <a:rPr lang="en-US" sz="1050" dirty="0">
                <a:solidFill>
                  <a:schemeClr val="bg1"/>
                </a:solidFill>
                <a:latin typeface="Calibri" panose="020F0502020204030204" pitchFamily="34" charset="0"/>
                <a:cs typeface="Calibri" panose="020F0502020204030204" pitchFamily="34" charset="0"/>
              </a:rPr>
              <a:t>This is a tag </a:t>
            </a:r>
          </a:p>
        </p:txBody>
      </p:sp>
      <p:sp>
        <p:nvSpPr>
          <p:cNvPr id="19" name="Rounded Rectangle 12"/>
          <p:cNvSpPr/>
          <p:nvPr userDrawn="1"/>
        </p:nvSpPr>
        <p:spPr>
          <a:xfrm>
            <a:off x="1518553" y="3185199"/>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0" name="Rounded Rectangle 54"/>
          <p:cNvSpPr/>
          <p:nvPr userDrawn="1"/>
        </p:nvSpPr>
        <p:spPr>
          <a:xfrm>
            <a:off x="1518553" y="3665811"/>
            <a:ext cx="2209800" cy="402772"/>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1" name="Rounded Rectangle 57"/>
          <p:cNvSpPr/>
          <p:nvPr userDrawn="1"/>
        </p:nvSpPr>
        <p:spPr>
          <a:xfrm>
            <a:off x="1518553" y="4148166"/>
            <a:ext cx="2209800" cy="402772"/>
          </a:xfrm>
          <a:prstGeom prst="rect">
            <a:avLst/>
          </a:prstGeom>
          <a:solidFill>
            <a:srgbClr val="00999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2" name="Rectangle 21"/>
          <p:cNvSpPr/>
          <p:nvPr userDrawn="1"/>
        </p:nvSpPr>
        <p:spPr>
          <a:xfrm>
            <a:off x="3962399" y="3185199"/>
            <a:ext cx="2209800" cy="4027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dirty="0">
              <a:latin typeface="Arial" panose="020B0604020202020204" pitchFamily="34" charset="0"/>
              <a:cs typeface="Arial" panose="020B0604020202020204" pitchFamily="34" charset="0"/>
            </a:endParaRPr>
          </a:p>
        </p:txBody>
      </p:sp>
      <p:sp>
        <p:nvSpPr>
          <p:cNvPr id="23" name="Rectangle 22"/>
          <p:cNvSpPr/>
          <p:nvPr userDrawn="1"/>
        </p:nvSpPr>
        <p:spPr>
          <a:xfrm>
            <a:off x="3962399" y="3656220"/>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4" name="Rectangle 23"/>
          <p:cNvSpPr/>
          <p:nvPr userDrawn="1"/>
        </p:nvSpPr>
        <p:spPr>
          <a:xfrm>
            <a:off x="3962399" y="4140063"/>
            <a:ext cx="2209800" cy="402772"/>
          </a:xfrm>
          <a:prstGeom prst="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5" name="Text Placeholder 22"/>
          <p:cNvSpPr txBox="1">
            <a:spLocks/>
          </p:cNvSpPr>
          <p:nvPr userDrawn="1"/>
        </p:nvSpPr>
        <p:spPr>
          <a:xfrm>
            <a:off x="6283778" y="3215978"/>
            <a:ext cx="1543050" cy="1443108"/>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400" b="0" kern="120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285750" indent="-285750" algn="l" defTabSz="914400" rtl="0" eaLnBrk="1" latinLnBrk="0" hangingPunct="1">
              <a:spcBef>
                <a:spcPts val="1200"/>
              </a:spcBef>
              <a:spcAft>
                <a:spcPts val="1200"/>
              </a:spcAft>
              <a:buFont typeface="Wingdings" pitchFamily="2" charset="2"/>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spcBef>
                <a:spcPct val="20000"/>
              </a:spcBef>
              <a:buFont typeface="Arial"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a:solidFill>
                  <a:schemeClr val="tx2"/>
                </a:solidFill>
                <a:latin typeface="Calibri" panose="020F0502020204030204" pitchFamily="34" charset="0"/>
                <a:cs typeface="Calibri" panose="020F0502020204030204" pitchFamily="34" charset="0"/>
              </a:rPr>
              <a:t>Use this type of shapes, colors (w/guidance from color palette) and effect to build diagrams, unless content requires something different. </a:t>
            </a:r>
          </a:p>
        </p:txBody>
      </p:sp>
      <p:grpSp>
        <p:nvGrpSpPr>
          <p:cNvPr id="26" name="Group 25"/>
          <p:cNvGrpSpPr/>
          <p:nvPr userDrawn="1"/>
        </p:nvGrpSpPr>
        <p:grpSpPr>
          <a:xfrm>
            <a:off x="1188695" y="1483820"/>
            <a:ext cx="1395625" cy="365943"/>
            <a:chOff x="-4431846" y="-1221721"/>
            <a:chExt cx="2863333" cy="658906"/>
          </a:xfrm>
        </p:grpSpPr>
        <p:sp>
          <p:nvSpPr>
            <p:cNvPr id="27" name="Rectangle 26"/>
            <p:cNvSpPr/>
            <p:nvPr userDrawn="1"/>
          </p:nvSpPr>
          <p:spPr>
            <a:xfrm>
              <a:off x="-4431846" y="-1221721"/>
              <a:ext cx="2863333" cy="406596"/>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91440" rtlCol="0" anchor="ctr" anchorCtr="0">
              <a:normAutofit fontScale="92500" lnSpcReduction="20000"/>
            </a:bodyPr>
            <a:lstStyle/>
            <a:p>
              <a:pPr lvl="0" algn="ctr"/>
              <a:r>
                <a:rPr lang="en-US" sz="1050" dirty="0">
                  <a:solidFill>
                    <a:schemeClr val="bg1"/>
                  </a:solidFill>
                  <a:latin typeface="Calibri" panose="020F0502020204030204" pitchFamily="34" charset="0"/>
                  <a:cs typeface="Calibri" panose="020F0502020204030204" pitchFamily="34" charset="0"/>
                </a:rPr>
                <a:t>This is a small callout</a:t>
              </a:r>
            </a:p>
          </p:txBody>
        </p:sp>
        <p:sp>
          <p:nvSpPr>
            <p:cNvPr id="28" name="Isosceles Triangle 43"/>
            <p:cNvSpPr/>
            <p:nvPr userDrawn="1"/>
          </p:nvSpPr>
          <p:spPr>
            <a:xfrm rot="10800000">
              <a:off x="-3231561" y="-787123"/>
              <a:ext cx="462762" cy="22430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 name="Rectangle 28"/>
          <p:cNvSpPr/>
          <p:nvPr userDrawn="1"/>
        </p:nvSpPr>
        <p:spPr>
          <a:xfrm>
            <a:off x="4449535" y="2293738"/>
            <a:ext cx="1358914" cy="303648"/>
          </a:xfrm>
          <a:prstGeom prst="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a:r>
              <a:rPr lang="en-US" sz="1050" dirty="0">
                <a:solidFill>
                  <a:schemeClr val="bg1"/>
                </a:solidFill>
                <a:latin typeface="Calibri" panose="020F0502020204030204" pitchFamily="34" charset="0"/>
                <a:cs typeface="Calibri" panose="020F0502020204030204" pitchFamily="34" charset="0"/>
              </a:rPr>
              <a:t>This is a tag</a:t>
            </a:r>
          </a:p>
        </p:txBody>
      </p:sp>
      <p:graphicFrame>
        <p:nvGraphicFramePr>
          <p:cNvPr id="30" name="Diagram 29"/>
          <p:cNvGraphicFramePr/>
          <p:nvPr userDrawn="1">
            <p:extLst>
              <p:ext uri="{D42A27DB-BD31-4B8C-83A1-F6EECF244321}">
                <p14:modId xmlns:p14="http://schemas.microsoft.com/office/powerpoint/2010/main" val="493913933"/>
              </p:ext>
            </p:extLst>
          </p:nvPr>
        </p:nvGraphicFramePr>
        <p:xfrm>
          <a:off x="582932" y="2112140"/>
          <a:ext cx="2981596" cy="576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userDrawn="1"/>
        </p:nvGrpSpPr>
        <p:grpSpPr>
          <a:xfrm>
            <a:off x="3728353" y="1463413"/>
            <a:ext cx="359549" cy="400110"/>
            <a:chOff x="3728353" y="1463413"/>
            <a:chExt cx="359549" cy="400110"/>
          </a:xfrm>
        </p:grpSpPr>
        <p:sp>
          <p:nvSpPr>
            <p:cNvPr id="32" name="Diamond 31"/>
            <p:cNvSpPr/>
            <p:nvPr/>
          </p:nvSpPr>
          <p:spPr>
            <a:xfrm>
              <a:off x="3728353" y="1483694"/>
              <a:ext cx="359549" cy="359549"/>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3752955" y="1463413"/>
              <a:ext cx="310343" cy="400110"/>
            </a:xfrm>
            <a:prstGeom prst="rect">
              <a:avLst/>
            </a:prstGeom>
            <a:noFill/>
            <a:effectLst/>
          </p:spPr>
          <p:txBody>
            <a:bodyPr wrap="square" rtlCol="0">
              <a:spAutoFit/>
            </a:bodyPr>
            <a:lstStyle/>
            <a:p>
              <a:pPr algn="ctr"/>
              <a:r>
                <a:rPr lang="en-US" sz="2000" b="1" dirty="0">
                  <a:solidFill>
                    <a:schemeClr val="bg2"/>
                  </a:solidFill>
                  <a:latin typeface="Calibri" panose="020F0502020204030204" pitchFamily="34" charset="0"/>
                  <a:cs typeface="Calibri" panose="020F0502020204030204" pitchFamily="34" charset="0"/>
                </a:rPr>
                <a:t>!</a:t>
              </a:r>
            </a:p>
          </p:txBody>
        </p:sp>
      </p:grpSp>
      <p:sp>
        <p:nvSpPr>
          <p:cNvPr id="34" name="Oval 33"/>
          <p:cNvSpPr/>
          <p:nvPr userDrawn="1"/>
        </p:nvSpPr>
        <p:spPr>
          <a:xfrm>
            <a:off x="4449535" y="1452474"/>
            <a:ext cx="359228" cy="365299"/>
          </a:xfrm>
          <a:prstGeom prst="ellipse">
            <a:avLst/>
          </a:prstGeom>
          <a:solidFill>
            <a:schemeClr val="accent6">
              <a:lumMod val="75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A</a:t>
            </a:r>
          </a:p>
        </p:txBody>
      </p:sp>
      <p:grpSp>
        <p:nvGrpSpPr>
          <p:cNvPr id="9" name="Group 8"/>
          <p:cNvGrpSpPr/>
          <p:nvPr userDrawn="1"/>
        </p:nvGrpSpPr>
        <p:grpSpPr>
          <a:xfrm>
            <a:off x="5285015" y="1350966"/>
            <a:ext cx="1997525" cy="195146"/>
            <a:chOff x="5285015" y="1232615"/>
            <a:chExt cx="1997525" cy="195146"/>
          </a:xfrm>
        </p:grpSpPr>
        <p:sp>
          <p:nvSpPr>
            <p:cNvPr id="3" name="Triangle 2"/>
            <p:cNvSpPr/>
            <p:nvPr userDrawn="1"/>
          </p:nvSpPr>
          <p:spPr>
            <a:xfrm rot="5400000">
              <a:off x="7100853" y="1246073"/>
              <a:ext cx="195146" cy="168229"/>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flipH="1">
              <a:off x="5285015" y="1330189"/>
              <a:ext cx="1829298" cy="11620"/>
            </a:xfrm>
            <a:prstGeom prst="line">
              <a:avLst/>
            </a:prstGeom>
            <a:ln w="603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userDrawn="1"/>
        </p:nvGrpSpPr>
        <p:grpSpPr>
          <a:xfrm>
            <a:off x="5285015" y="1719253"/>
            <a:ext cx="1997525" cy="195146"/>
            <a:chOff x="5285015" y="1232615"/>
            <a:chExt cx="1997525" cy="195146"/>
          </a:xfrm>
        </p:grpSpPr>
        <p:sp>
          <p:nvSpPr>
            <p:cNvPr id="36" name="Triangle 35"/>
            <p:cNvSpPr/>
            <p:nvPr userDrawn="1"/>
          </p:nvSpPr>
          <p:spPr>
            <a:xfrm rot="5400000">
              <a:off x="7100853" y="1246073"/>
              <a:ext cx="195146" cy="168229"/>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userDrawn="1"/>
          </p:nvCxnSpPr>
          <p:spPr>
            <a:xfrm flipH="1">
              <a:off x="5285015" y="1330189"/>
              <a:ext cx="1829298" cy="11620"/>
            </a:xfrm>
            <a:prstGeom prst="line">
              <a:avLst/>
            </a:prstGeom>
            <a:ln w="60325">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No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title"/>
          <p:cNvSpPr txBox="1">
            <a:spLocks/>
          </p:cNvSpPr>
          <p:nvPr userDrawn="1"/>
        </p:nvSpPr>
        <p:spPr>
          <a:xfrm>
            <a:off x="0" y="-514350"/>
            <a:ext cx="9144000" cy="342900"/>
          </a:xfrm>
          <a:prstGeom prst="rect">
            <a:avLst/>
          </a:prstGeom>
        </p:spPr>
        <p:txBody>
          <a:bodyPr>
            <a:noAutofit/>
          </a:bodyPr>
          <a:lstStyle>
            <a:lvl1pPr algn="l" defTabSz="685800" rtl="0" eaLnBrk="1" latinLnBrk="0" hangingPunct="1">
              <a:lnSpc>
                <a:spcPct val="100000"/>
              </a:lnSpc>
              <a:spcBef>
                <a:spcPct val="0"/>
              </a:spcBef>
              <a:buNone/>
              <a:defRPr sz="2100" b="0" kern="1200" baseline="0">
                <a:solidFill>
                  <a:schemeClr val="tx1"/>
                </a:solidFill>
                <a:effectLst/>
                <a:latin typeface="+mj-lt"/>
                <a:ea typeface="Open Sans" panose="020B0606030504020204" pitchFamily="34" charset="0"/>
                <a:cs typeface="Arial" panose="020B0604020202020204" pitchFamily="34" charset="0"/>
              </a:defRPr>
            </a:lvl1pPr>
          </a:lstStyle>
          <a:p>
            <a:r>
              <a:rPr lang="en-US"/>
              <a:t>Click to Edit Slide Title</a:t>
            </a:r>
            <a:endParaRPr lang="en-US" dirty="0"/>
          </a:p>
        </p:txBody>
      </p:sp>
      <p:sp>
        <p:nvSpPr>
          <p:cNvPr id="6" name="heading"/>
          <p:cNvSpPr>
            <a:spLocks noGrp="1"/>
          </p:cNvSpPr>
          <p:nvPr>
            <p:ph type="body" sz="quarter" idx="12" hasCustomPrompt="1"/>
          </p:nvPr>
        </p:nvSpPr>
        <p:spPr>
          <a:xfrm>
            <a:off x="921634" y="4007684"/>
            <a:ext cx="7300731" cy="1047512"/>
          </a:xfrm>
          <a:prstGeom prst="rect">
            <a:avLst/>
          </a:prstGeom>
        </p:spPr>
        <p:txBody>
          <a:bodyPr wrap="square" tIns="0" bIns="0" anchor="t"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bg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Tree>
    <p:extLst>
      <p:ext uri="{BB962C8B-B14F-4D97-AF65-F5344CB8AC3E}">
        <p14:creationId xmlns:p14="http://schemas.microsoft.com/office/powerpoint/2010/main" val="503141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nding ">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211352223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157936746"/>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157936746"/>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157936746"/>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157936746"/>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157936746"/>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157936746"/>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649594" y="2125057"/>
            <a:ext cx="7716644" cy="739677"/>
          </a:xfrm>
          <a:prstGeom prst="rect">
            <a:avLst/>
          </a:prstGeom>
        </p:spPr>
        <p:txBody>
          <a:bodyPr anchor="ctr" anchorCtr="0"/>
          <a:lstStyle>
            <a:lvl1pPr marL="0" indent="0" algn="ctr">
              <a:buNone/>
              <a:defRPr sz="1050" baseline="0">
                <a:solidFill>
                  <a:schemeClr val="tx1"/>
                </a:solidFill>
                <a:latin typeface="Arial" charset="0"/>
                <a:ea typeface="Arial" charset="0"/>
                <a:cs typeface="Arial"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713678" y="572947"/>
            <a:ext cx="7716644" cy="1326761"/>
          </a:xfrm>
          <a:prstGeom prst="rect">
            <a:avLst/>
          </a:prstGeom>
        </p:spPr>
        <p:txBody>
          <a:bodyPr wrap="square" tIns="0" bIns="0" anchor="ctr"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tx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cSld>
  <p:clrMapOvr>
    <a:masterClrMapping/>
  </p:clrMapOvr>
  <p:extLst mod="1">
    <p:ext uri="{DCECCB84-F9BA-43D5-87BE-67443E8EF086}">
      <p15:sldGuideLst xmlns:p15="http://schemas.microsoft.com/office/powerpoint/2012/main">
        <p15:guide id="1" orient="horz" pos="2556">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3" y="1434904"/>
            <a:ext cx="1466408" cy="5162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
        <p:nvSpPr>
          <p:cNvPr id="5" name="Content Placeholder 2"/>
          <p:cNvSpPr>
            <a:spLocks noGrp="1"/>
          </p:cNvSpPr>
          <p:nvPr>
            <p:ph sz="quarter" idx="15" hasCustomPrompt="1"/>
          </p:nvPr>
        </p:nvSpPr>
        <p:spPr>
          <a:xfrm>
            <a:off x="630703" y="1587304"/>
            <a:ext cx="1466408" cy="5162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8" name="Content Placeholder 2"/>
          <p:cNvSpPr>
            <a:spLocks noGrp="1"/>
          </p:cNvSpPr>
          <p:nvPr>
            <p:ph sz="quarter" idx="16" hasCustomPrompt="1"/>
          </p:nvPr>
        </p:nvSpPr>
        <p:spPr>
          <a:xfrm>
            <a:off x="783103" y="1739704"/>
            <a:ext cx="1466408" cy="5162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9" name="Content Placeholder 2"/>
          <p:cNvSpPr>
            <a:spLocks noGrp="1"/>
          </p:cNvSpPr>
          <p:nvPr>
            <p:ph sz="quarter" idx="17" hasCustomPrompt="1"/>
          </p:nvPr>
        </p:nvSpPr>
        <p:spPr>
          <a:xfrm>
            <a:off x="935503" y="1892104"/>
            <a:ext cx="1466408" cy="5162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10" name="Content Placeholder 2"/>
          <p:cNvSpPr>
            <a:spLocks noGrp="1"/>
          </p:cNvSpPr>
          <p:nvPr>
            <p:ph sz="quarter" idx="18" hasCustomPrompt="1"/>
          </p:nvPr>
        </p:nvSpPr>
        <p:spPr>
          <a:xfrm>
            <a:off x="1087903" y="2044504"/>
            <a:ext cx="1466408" cy="5162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11" name="Content Placeholder 2"/>
          <p:cNvSpPr>
            <a:spLocks noGrp="1"/>
          </p:cNvSpPr>
          <p:nvPr>
            <p:ph sz="quarter" idx="19" hasCustomPrompt="1"/>
          </p:nvPr>
        </p:nvSpPr>
        <p:spPr>
          <a:xfrm>
            <a:off x="1240303" y="2196904"/>
            <a:ext cx="1466408" cy="5162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Tree>
    <p:custDataLst>
      <p:tags r:id="rId1"/>
    </p:custDataLst>
    <p:extLst>
      <p:ext uri="{BB962C8B-B14F-4D97-AF65-F5344CB8AC3E}">
        <p14:creationId xmlns:p14="http://schemas.microsoft.com/office/powerpoint/2010/main" val="3446315813"/>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Arial" charset="0"/>
                <a:ea typeface="Arial" charset="0"/>
                <a:cs typeface="Arial"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917988920"/>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rot="16200000">
            <a:off x="-1918471" y="2308637"/>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
        <p:nvSpPr>
          <p:cNvPr id="4" name="Content Placeholder 2"/>
          <p:cNvSpPr>
            <a:spLocks noGrp="1"/>
          </p:cNvSpPr>
          <p:nvPr>
            <p:ph sz="quarter" idx="10" hasCustomPrompt="1"/>
          </p:nvPr>
        </p:nvSpPr>
        <p:spPr>
          <a:xfrm>
            <a:off x="1388909" y="365760"/>
            <a:ext cx="7375264"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Tree>
    <p:custDataLst>
      <p:tags r:id="rId1"/>
    </p:custDataLst>
    <p:extLst>
      <p:ext uri="{BB962C8B-B14F-4D97-AF65-F5344CB8AC3E}">
        <p14:creationId xmlns:p14="http://schemas.microsoft.com/office/powerpoint/2010/main" val="1284419674"/>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2"/>
          <p:cNvSpPr>
            <a:spLocks noGrp="1"/>
          </p:cNvSpPr>
          <p:nvPr>
            <p:ph sz="quarter" idx="10" hasCustomPrompt="1"/>
          </p:nvPr>
        </p:nvSpPr>
        <p:spPr>
          <a:xfrm>
            <a:off x="450166" y="365760"/>
            <a:ext cx="7322239"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
        <p:nvSpPr>
          <p:cNvPr id="5" name="heading"/>
          <p:cNvSpPr>
            <a:spLocks noGrp="1"/>
          </p:cNvSpPr>
          <p:nvPr>
            <p:ph type="body" sz="quarter" idx="12" hasCustomPrompt="1"/>
          </p:nvPr>
        </p:nvSpPr>
        <p:spPr>
          <a:xfrm rot="5400000" flipH="1">
            <a:off x="6261894" y="2283984"/>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302254575"/>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85226" y="1878037"/>
            <a:ext cx="8556770" cy="3043018"/>
          </a:xfrm>
          <a:prstGeom prst="rect">
            <a:avLst/>
          </a:prstGeom>
        </p:spPr>
        <p:txBody>
          <a:bodyPr/>
          <a:lstStyle>
            <a:lvl1pPr algn="l">
              <a:defRPr sz="1200">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3"/>
          <p:cNvSpPr>
            <a:spLocks noGrp="1"/>
          </p:cNvSpPr>
          <p:nvPr>
            <p:ph sz="quarter" idx="12" hasCustomPrompt="1"/>
          </p:nvPr>
        </p:nvSpPr>
        <p:spPr>
          <a:xfrm>
            <a:off x="285226" y="1346754"/>
            <a:ext cx="855677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4142058493"/>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337657" y="1344381"/>
            <a:ext cx="4938823" cy="346303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vl3pPr marL="685800" indent="0">
              <a:buFont typeface="Century Gothic" panose="020B0502020202020204" pitchFamily="34" charset="0"/>
              <a:buNone/>
              <a:defRPr sz="1050"/>
            </a:lvl3pPr>
          </a:lstStyle>
          <a:p>
            <a:pPr lvl="0"/>
            <a:r>
              <a:rPr lang="en-US"/>
              <a:t>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632400" y="1344381"/>
            <a:ext cx="3093118" cy="346303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Click icon to add picture</a:t>
            </a:r>
            <a:endParaRPr lang="en-US" dirty="0"/>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772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Tree>
    <p:custDataLst>
      <p:tags r:id="rId28"/>
    </p:custDataLst>
    <p:extLst>
      <p:ext uri="{BB962C8B-B14F-4D97-AF65-F5344CB8AC3E}">
        <p14:creationId xmlns:p14="http://schemas.microsoft.com/office/powerpoint/2010/main" val="1224614605"/>
      </p:ext>
    </p:extLst>
  </p:cSld>
  <p:clrMap bg1="lt1" tx1="dk1" bg2="lt2" tx2="dk2" accent1="accent1" accent2="accent2" accent3="accent3" accent4="accent4" accent5="accent5" accent6="accent6" hlink="hlink" folHlink="folHlink"/>
  <p:sldLayoutIdLst>
    <p:sldLayoutId id="2147483687" r:id="rId1"/>
    <p:sldLayoutId id="2147483728" r:id="rId2"/>
    <p:sldLayoutId id="2147483726" r:id="rId3"/>
    <p:sldLayoutId id="2147483708" r:id="rId4"/>
    <p:sldLayoutId id="2147483718" r:id="rId5"/>
    <p:sldLayoutId id="2147483719" r:id="rId6"/>
    <p:sldLayoutId id="2147483720" r:id="rId7"/>
    <p:sldLayoutId id="2147483664" r:id="rId8"/>
    <p:sldLayoutId id="2147483689" r:id="rId9"/>
    <p:sldLayoutId id="2147483709" r:id="rId10"/>
    <p:sldLayoutId id="2147483663" r:id="rId11"/>
    <p:sldLayoutId id="2147483710" r:id="rId12"/>
    <p:sldLayoutId id="2147483699" r:id="rId13"/>
    <p:sldLayoutId id="2147483712" r:id="rId14"/>
    <p:sldLayoutId id="2147483682" r:id="rId15"/>
    <p:sldLayoutId id="2147483722" r:id="rId16"/>
    <p:sldLayoutId id="2147483723" r:id="rId17"/>
    <p:sldLayoutId id="2147483727" r:id="rId18"/>
    <p:sldLayoutId id="2147483725" r:id="rId19"/>
    <p:sldLayoutId id="2147483721" r:id="rId20"/>
    <p:sldLayoutId id="2147483729" r:id="rId21"/>
    <p:sldLayoutId id="2147483730" r:id="rId22"/>
    <p:sldLayoutId id="2147483731" r:id="rId23"/>
    <p:sldLayoutId id="2147483732" r:id="rId24"/>
    <p:sldLayoutId id="2147483733" r:id="rId25"/>
    <p:sldLayoutId id="2147483734" r:id="rId26"/>
  </p:sldLayoutIdLst>
  <p:txStyles>
    <p:titleStyle>
      <a:lvl1pPr algn="ctr" defTabSz="685800" rtl="0" eaLnBrk="1" latinLnBrk="0" hangingPunct="1">
        <a:lnSpc>
          <a:spcPct val="100000"/>
        </a:lnSpc>
        <a:spcBef>
          <a:spcPct val="0"/>
        </a:spcBef>
        <a:buNone/>
        <a:defRPr sz="21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p:titleStyle>
    <p:bodyStyle>
      <a:lvl1pPr marL="0" indent="0" algn="l" defTabSz="685800" rtl="0" eaLnBrk="1" latinLnBrk="0" hangingPunct="1">
        <a:spcBef>
          <a:spcPts val="900"/>
        </a:spcBef>
        <a:spcAft>
          <a:spcPts val="900"/>
        </a:spcAft>
        <a:buFont typeface="Arial" pitchFamily="34" charset="0"/>
        <a:buNone/>
        <a:defRPr sz="1350" kern="1200">
          <a:solidFill>
            <a:schemeClr val="tx1"/>
          </a:solidFill>
          <a:latin typeface="+mj-lt"/>
          <a:ea typeface="Open Sans" panose="020B0606030504020204" pitchFamily="34" charset="0"/>
          <a:cs typeface="Arial" panose="020B0604020202020204" pitchFamily="34" charset="0"/>
        </a:defRPr>
      </a:lvl1pPr>
      <a:lvl2pPr marL="214313" indent="-214313" algn="l" defTabSz="685800" rtl="0" eaLnBrk="1" latinLnBrk="0" hangingPunct="1">
        <a:spcBef>
          <a:spcPts val="900"/>
        </a:spcBef>
        <a:spcAft>
          <a:spcPts val="900"/>
        </a:spcAft>
        <a:buFont typeface="Wingdings" pitchFamily="2" charset="2"/>
        <a:buChar char="§"/>
        <a:defRPr sz="1350" kern="1200">
          <a:solidFill>
            <a:schemeClr val="tx1"/>
          </a:solidFill>
          <a:latin typeface="+mj-lt"/>
          <a:ea typeface="Open Sans" panose="020B0606030504020204" pitchFamily="34" charset="0"/>
          <a:cs typeface="Arial" panose="020B0604020202020204" pitchFamily="34" charset="0"/>
        </a:defRPr>
      </a:lvl2pPr>
      <a:lvl3pPr marL="685800" indent="0" algn="l" defTabSz="685800" rtl="0" eaLnBrk="1" latinLnBrk="0" hangingPunct="1">
        <a:spcBef>
          <a:spcPct val="20000"/>
        </a:spcBef>
        <a:buFont typeface="Arial" pitchFamily="34" charset="0"/>
        <a:buNone/>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60">
          <p15:clr>
            <a:srgbClr val="F26B43"/>
          </p15:clr>
        </p15:guide>
        <p15:guide id="2" pos="2880">
          <p15:clr>
            <a:srgbClr val="F26B43"/>
          </p15:clr>
        </p15:guide>
        <p15:guide id="3" pos="144">
          <p15:clr>
            <a:srgbClr val="F26B43"/>
          </p15:clr>
        </p15:guide>
        <p15:guide id="4" pos="5616">
          <p15:clr>
            <a:srgbClr val="F26B43"/>
          </p15:clr>
        </p15:guide>
        <p15:guide id="5" orient="horz" pos="324">
          <p15:clr>
            <a:srgbClr val="F26B43"/>
          </p15:clr>
        </p15:guide>
        <p15:guide id="6" orient="horz" pos="540">
          <p15:clr>
            <a:srgbClr val="F26B43"/>
          </p15:clr>
        </p15:guide>
        <p15:guide id="7" orient="horz" pos="702">
          <p15:clr>
            <a:srgbClr val="F26B43"/>
          </p15:clr>
        </p15:guide>
        <p15:guide id="8" orient="horz" pos="1620">
          <p15:clr>
            <a:srgbClr val="F26B43"/>
          </p15:clr>
        </p15:guide>
        <p15:guide id="9" orient="horz" pos="216">
          <p15:clr>
            <a:srgbClr val="F26B43"/>
          </p15:clr>
        </p15:guide>
        <p15:guide id="10" orient="horz" pos="396">
          <p15:clr>
            <a:srgbClr val="F26B43"/>
          </p15:clr>
        </p15:guide>
        <p15:guide id="11" orient="horz" pos="4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4035159"/>
            <a:ext cx="9143999" cy="985192"/>
          </a:xfrm>
        </p:spPr>
        <p:txBody>
          <a:bodyPr>
            <a:normAutofit/>
          </a:bodyPr>
          <a:lstStyle/>
          <a:p>
            <a:r>
              <a:rPr lang="en-US" sz="4000" dirty="0">
                <a:latin typeface="Tw Cen MT" panose="020B0602020104020603" pitchFamily="34" charset="0"/>
              </a:rPr>
              <a:t>Lists</a:t>
            </a:r>
          </a:p>
        </p:txBody>
      </p:sp>
      <p:sp>
        <p:nvSpPr>
          <p:cNvPr id="4" name="Title 3"/>
          <p:cNvSpPr>
            <a:spLocks noGrp="1"/>
          </p:cNvSpPr>
          <p:nvPr>
            <p:ph type="title"/>
          </p:nvPr>
        </p:nvSpPr>
        <p:spPr>
          <a:xfrm>
            <a:off x="0" y="-506855"/>
            <a:ext cx="9144000" cy="342900"/>
          </a:xfrm>
        </p:spPr>
        <p:txBody>
          <a:bodyPr/>
          <a:lstStyle/>
          <a:p>
            <a:r>
              <a:rPr lang="en-US" dirty="0"/>
              <a:t>1</a:t>
            </a:r>
          </a:p>
        </p:txBody>
      </p:sp>
    </p:spTree>
    <p:extLst>
      <p:ext uri="{BB962C8B-B14F-4D97-AF65-F5344CB8AC3E}">
        <p14:creationId xmlns:p14="http://schemas.microsoft.com/office/powerpoint/2010/main" val="17728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Removing from the Middle of the List</a:t>
            </a:r>
          </a:p>
        </p:txBody>
      </p:sp>
      <p:sp>
        <p:nvSpPr>
          <p:cNvPr id="9" name="Rectangle 8"/>
          <p:cNvSpPr/>
          <p:nvPr/>
        </p:nvSpPr>
        <p:spPr>
          <a:xfrm>
            <a:off x="899160" y="3881120"/>
            <a:ext cx="7280661" cy="51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43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9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180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15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1376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2176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716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987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168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3504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54304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2930" y="3532406"/>
            <a:ext cx="7376891" cy="307777"/>
          </a:xfrm>
          <a:prstGeom prst="rect">
            <a:avLst/>
          </a:prstGeom>
          <a:noFill/>
        </p:spPr>
        <p:txBody>
          <a:bodyPr wrap="none" rtlCol="0">
            <a:spAutoFit/>
          </a:bodyPr>
          <a:lstStyle/>
          <a:p>
            <a:r>
              <a:rPr lang="en-US" sz="1400" dirty="0"/>
              <a:t>a[0]     a[1]     a[2]    a[3]     a[4]     a[5]    a[6]     a[7]     a[8]    a[9]    a[10] a[11]   a[12]   a[13]</a:t>
            </a:r>
          </a:p>
        </p:txBody>
      </p:sp>
      <p:cxnSp>
        <p:nvCxnSpPr>
          <p:cNvPr id="23" name="Straight Connector 22"/>
          <p:cNvCxnSpPr/>
          <p:nvPr/>
        </p:nvCxnSpPr>
        <p:spPr>
          <a:xfrm>
            <a:off x="753872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02930" y="2180590"/>
            <a:ext cx="1036320" cy="32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209040" y="2266748"/>
            <a:ext cx="162560" cy="16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urved Connector 25"/>
          <p:cNvCxnSpPr/>
          <p:nvPr/>
        </p:nvCxnSpPr>
        <p:spPr>
          <a:xfrm rot="5400000">
            <a:off x="242798" y="3092677"/>
            <a:ext cx="1703885" cy="391160"/>
          </a:xfrm>
          <a:prstGeom prst="curvedConnector4">
            <a:avLst>
              <a:gd name="adj1" fmla="val 42397"/>
              <a:gd name="adj2" fmla="val 15844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37920" y="1788160"/>
            <a:ext cx="312906" cy="369332"/>
          </a:xfrm>
          <a:prstGeom prst="rect">
            <a:avLst/>
          </a:prstGeom>
          <a:noFill/>
        </p:spPr>
        <p:txBody>
          <a:bodyPr wrap="none" rtlCol="0">
            <a:spAutoFit/>
          </a:bodyPr>
          <a:lstStyle/>
          <a:p>
            <a:r>
              <a:rPr lang="en-US" dirty="0"/>
              <a:t>a</a:t>
            </a:r>
          </a:p>
        </p:txBody>
      </p:sp>
      <p:sp>
        <p:nvSpPr>
          <p:cNvPr id="28" name="TextBox 27"/>
          <p:cNvSpPr txBox="1"/>
          <p:nvPr/>
        </p:nvSpPr>
        <p:spPr>
          <a:xfrm>
            <a:off x="962457" y="4003082"/>
            <a:ext cx="3421129" cy="253916"/>
          </a:xfrm>
          <a:prstGeom prst="rect">
            <a:avLst/>
          </a:prstGeom>
          <a:noFill/>
        </p:spPr>
        <p:txBody>
          <a:bodyPr wrap="none" rtlCol="0">
            <a:spAutoFit/>
          </a:bodyPr>
          <a:lstStyle/>
          <a:p>
            <a:r>
              <a:rPr lang="en-US" sz="1050" dirty="0"/>
              <a:t>milk     eggs     cheese   chips    cookies  bread      tea</a:t>
            </a:r>
          </a:p>
        </p:txBody>
      </p:sp>
      <p:sp>
        <p:nvSpPr>
          <p:cNvPr id="29" name="TextBox 28"/>
          <p:cNvSpPr txBox="1"/>
          <p:nvPr/>
        </p:nvSpPr>
        <p:spPr>
          <a:xfrm>
            <a:off x="4724400" y="1513840"/>
            <a:ext cx="1845377" cy="646331"/>
          </a:xfrm>
          <a:prstGeom prst="rect">
            <a:avLst/>
          </a:prstGeom>
          <a:noFill/>
          <a:ln>
            <a:solidFill>
              <a:schemeClr val="accent1"/>
            </a:solidFill>
          </a:ln>
        </p:spPr>
        <p:txBody>
          <a:bodyPr wrap="none" rtlCol="0">
            <a:spAutoFit/>
          </a:bodyPr>
          <a:lstStyle/>
          <a:p>
            <a:r>
              <a:rPr lang="en-US" i="1" dirty="0" err="1"/>
              <a:t>listSize</a:t>
            </a:r>
            <a:r>
              <a:rPr lang="en-US" i="1" dirty="0"/>
              <a:t> = 7</a:t>
            </a:r>
          </a:p>
          <a:p>
            <a:r>
              <a:rPr lang="en-US" i="1" dirty="0"/>
              <a:t>MAX_SIZE = 14</a:t>
            </a:r>
          </a:p>
        </p:txBody>
      </p:sp>
      <p:sp>
        <p:nvSpPr>
          <p:cNvPr id="30" name="TextBox 29">
            <a:extLst>
              <a:ext uri="{FF2B5EF4-FFF2-40B4-BE49-F238E27FC236}">
                <a16:creationId xmlns:a16="http://schemas.microsoft.com/office/drawing/2014/main" id="{E0E6FCA8-B3AD-D448-B3E6-DD2D87394A3E}"/>
              </a:ext>
            </a:extLst>
          </p:cNvPr>
          <p:cNvSpPr txBox="1"/>
          <p:nvPr/>
        </p:nvSpPr>
        <p:spPr>
          <a:xfrm>
            <a:off x="3023113" y="2919223"/>
            <a:ext cx="3018775" cy="369332"/>
          </a:xfrm>
          <a:prstGeom prst="rect">
            <a:avLst/>
          </a:prstGeom>
          <a:solidFill>
            <a:schemeClr val="tx1">
              <a:lumMod val="75000"/>
              <a:lumOff val="25000"/>
            </a:schemeClr>
          </a:solidFill>
        </p:spPr>
        <p:txBody>
          <a:bodyPr wrap="none" rtlCol="0">
            <a:spAutoFit/>
          </a:bodyPr>
          <a:lstStyle/>
          <a:p>
            <a:r>
              <a:rPr lang="en-US" dirty="0">
                <a:solidFill>
                  <a:schemeClr val="bg2"/>
                </a:solidFill>
              </a:rPr>
              <a:t>have to move items forward</a:t>
            </a:r>
          </a:p>
        </p:txBody>
      </p:sp>
    </p:spTree>
    <p:extLst>
      <p:ext uri="{BB962C8B-B14F-4D97-AF65-F5344CB8AC3E}">
        <p14:creationId xmlns:p14="http://schemas.microsoft.com/office/powerpoint/2010/main" val="271330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4"/>
          </p:nvPr>
        </p:nvSpPr>
        <p:spPr>
          <a:xfrm>
            <a:off x="114300" y="172427"/>
            <a:ext cx="8915400" cy="580804"/>
          </a:xfrm>
        </p:spPr>
        <p:txBody>
          <a:bodyPr/>
          <a:lstStyle/>
          <a:p>
            <a:r>
              <a:rPr lang="en-US" sz="3200" dirty="0">
                <a:latin typeface="Tw Cen MT" panose="020B0602020104020603" pitchFamily="34" charset="0"/>
              </a:rPr>
              <a:t>Implementation Code</a:t>
            </a:r>
          </a:p>
        </p:txBody>
      </p:sp>
      <p:sp>
        <p:nvSpPr>
          <p:cNvPr id="2" name="Rectangle 1"/>
          <p:cNvSpPr/>
          <p:nvPr/>
        </p:nvSpPr>
        <p:spPr>
          <a:xfrm>
            <a:off x="759326" y="1709864"/>
            <a:ext cx="6437845" cy="646331"/>
          </a:xfrm>
          <a:prstGeom prst="rect">
            <a:avLst/>
          </a:prstGeom>
        </p:spPr>
        <p:txBody>
          <a:bodyPr wrap="square">
            <a:spAutoFit/>
          </a:bodyPr>
          <a:lstStyle/>
          <a:p>
            <a:r>
              <a:rPr lang="en-US" dirty="0"/>
              <a:t>https://</a:t>
            </a:r>
            <a:r>
              <a:rPr lang="en-US" dirty="0" err="1"/>
              <a:t>opendsa-server.cs.vt.edu</a:t>
            </a:r>
            <a:r>
              <a:rPr lang="en-US" dirty="0"/>
              <a:t>/ODSA/Books/Everything/html/</a:t>
            </a:r>
            <a:r>
              <a:rPr lang="en-US" dirty="0" err="1"/>
              <a:t>ListArray.html</a:t>
            </a:r>
            <a:endParaRPr lang="en-US" dirty="0"/>
          </a:p>
        </p:txBody>
      </p:sp>
    </p:spTree>
    <p:extLst>
      <p:ext uri="{BB962C8B-B14F-4D97-AF65-F5344CB8AC3E}">
        <p14:creationId xmlns:p14="http://schemas.microsoft.com/office/powerpoint/2010/main" val="207012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14300" y="172427"/>
            <a:ext cx="8915400" cy="580804"/>
          </a:xfrm>
        </p:spPr>
        <p:txBody>
          <a:bodyPr/>
          <a:lstStyle/>
          <a:p>
            <a:r>
              <a:rPr lang="en-US" sz="3200" dirty="0">
                <a:latin typeface="Tw Cen MT" panose="020B0602020104020603" pitchFamily="34" charset="0"/>
              </a:rPr>
              <a:t>Computational Complexity</a:t>
            </a:r>
          </a:p>
        </p:txBody>
      </p:sp>
      <p:sp>
        <p:nvSpPr>
          <p:cNvPr id="5" name="Content Placeholder 1"/>
          <p:cNvSpPr>
            <a:spLocks noGrp="1"/>
          </p:cNvSpPr>
          <p:nvPr>
            <p:ph sz="quarter" idx="10"/>
          </p:nvPr>
        </p:nvSpPr>
        <p:spPr>
          <a:xfrm>
            <a:off x="337181" y="1204024"/>
            <a:ext cx="8173329" cy="3422845"/>
          </a:xfrm>
        </p:spPr>
        <p:txBody>
          <a:bodyPr/>
          <a:lstStyle/>
          <a:p>
            <a:pPr marL="171450" indent="-171450">
              <a:buFont typeface="Arial"/>
              <a:buChar char="•"/>
            </a:pPr>
            <a:r>
              <a:rPr lang="en-US" sz="1400" dirty="0"/>
              <a:t>Insert at end (append/push-back)  </a:t>
            </a:r>
            <a:r>
              <a:rPr lang="en-US" sz="1600" dirty="0"/>
              <a:t>O(1)</a:t>
            </a:r>
          </a:p>
          <a:p>
            <a:pPr marL="171450" indent="-171450">
              <a:buFont typeface="Arial"/>
              <a:buChar char="•"/>
            </a:pPr>
            <a:r>
              <a:rPr lang="en-US" sz="1400" dirty="0"/>
              <a:t>Access  </a:t>
            </a:r>
            <a:r>
              <a:rPr lang="en-US" sz="1600" dirty="0"/>
              <a:t>O(1)  &lt;- an advantage</a:t>
            </a:r>
          </a:p>
          <a:p>
            <a:pPr marL="171450" indent="-171450">
              <a:buFont typeface="Arial"/>
              <a:buChar char="•"/>
            </a:pPr>
            <a:r>
              <a:rPr lang="en-US" sz="1400" dirty="0"/>
              <a:t>Insert in middle / Remove from middle</a:t>
            </a:r>
          </a:p>
          <a:p>
            <a:pPr marL="385763" lvl="1" indent="-171450">
              <a:buFont typeface="Arial"/>
              <a:buChar char="•"/>
            </a:pPr>
            <a:r>
              <a:rPr lang="en-US" sz="1600" dirty="0"/>
              <a:t>O(n)</a:t>
            </a:r>
          </a:p>
          <a:p>
            <a:pPr marL="385763" lvl="1" indent="-171450">
              <a:buFont typeface="Arial"/>
              <a:buChar char="•"/>
            </a:pPr>
            <a:r>
              <a:rPr lang="en-US" sz="1600" dirty="0"/>
              <a:t>(n/2 on average, n in worst case)</a:t>
            </a:r>
          </a:p>
          <a:p>
            <a:pPr marL="385763" lvl="1" indent="-171450">
              <a:buFont typeface="Arial"/>
              <a:buChar char="•"/>
            </a:pPr>
            <a:r>
              <a:rPr lang="en-US" sz="1600" dirty="0"/>
              <a:t>Expensive!!</a:t>
            </a:r>
          </a:p>
          <a:p>
            <a:endParaRPr lang="en-US" sz="1450" dirty="0"/>
          </a:p>
          <a:p>
            <a:pPr marL="171450" indent="-171450">
              <a:buFont typeface="Arial"/>
              <a:buChar char="•"/>
            </a:pPr>
            <a:endParaRPr lang="en-US" sz="1400" dirty="0"/>
          </a:p>
        </p:txBody>
      </p:sp>
    </p:spTree>
    <p:extLst>
      <p:ext uri="{BB962C8B-B14F-4D97-AF65-F5344CB8AC3E}">
        <p14:creationId xmlns:p14="http://schemas.microsoft.com/office/powerpoint/2010/main" val="270449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14300" y="172427"/>
            <a:ext cx="8915400" cy="580804"/>
          </a:xfrm>
        </p:spPr>
        <p:txBody>
          <a:bodyPr/>
          <a:lstStyle/>
          <a:p>
            <a:r>
              <a:rPr lang="en-US" sz="3200" dirty="0">
                <a:latin typeface="Tw Cen MT" panose="020B0602020104020603" pitchFamily="34" charset="0"/>
              </a:rPr>
              <a:t>When is an Array-Based List a Good Choice?</a:t>
            </a:r>
          </a:p>
        </p:txBody>
      </p:sp>
      <p:sp>
        <p:nvSpPr>
          <p:cNvPr id="5" name="Content Placeholder 1"/>
          <p:cNvSpPr>
            <a:spLocks noGrp="1"/>
          </p:cNvSpPr>
          <p:nvPr>
            <p:ph sz="quarter" idx="10"/>
          </p:nvPr>
        </p:nvSpPr>
        <p:spPr>
          <a:xfrm>
            <a:off x="337181" y="1204024"/>
            <a:ext cx="8173329" cy="3422845"/>
          </a:xfrm>
        </p:spPr>
        <p:txBody>
          <a:bodyPr/>
          <a:lstStyle/>
          <a:p>
            <a:pPr marL="171450" indent="-171450">
              <a:buFont typeface="Arial"/>
              <a:buChar char="•"/>
            </a:pPr>
            <a:r>
              <a:rPr lang="en-US" sz="1800" dirty="0"/>
              <a:t>When insertions are mostly at the end of the list</a:t>
            </a:r>
            <a:endParaRPr lang="en-US" sz="2000" dirty="0"/>
          </a:p>
          <a:p>
            <a:pPr marL="171450" indent="-171450">
              <a:buFont typeface="Arial"/>
              <a:buChar char="•"/>
            </a:pPr>
            <a:r>
              <a:rPr lang="en-US" sz="1800" dirty="0"/>
              <a:t>When access is most common operation</a:t>
            </a:r>
            <a:endParaRPr lang="en-US" sz="2000" dirty="0"/>
          </a:p>
        </p:txBody>
      </p:sp>
    </p:spTree>
    <p:extLst>
      <p:ext uri="{BB962C8B-B14F-4D97-AF65-F5344CB8AC3E}">
        <p14:creationId xmlns:p14="http://schemas.microsoft.com/office/powerpoint/2010/main" val="171270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56382" y="1166680"/>
            <a:ext cx="8173329" cy="3422845"/>
          </a:xfrm>
        </p:spPr>
        <p:txBody>
          <a:bodyPr/>
          <a:lstStyle/>
          <a:p>
            <a:pPr marL="171450" indent="-171450">
              <a:buFont typeface="Arial"/>
              <a:buChar char="•"/>
            </a:pPr>
            <a:r>
              <a:rPr lang="en-US" sz="2400" dirty="0"/>
              <a:t>List implemented with dynamically allocated array</a:t>
            </a:r>
          </a:p>
          <a:p>
            <a:pPr marL="385763" lvl="1" indent="-171450">
              <a:buFont typeface="Arial"/>
              <a:buChar char="•"/>
            </a:pPr>
            <a:r>
              <a:rPr lang="en-US" sz="2400" dirty="0"/>
              <a:t>Don’t need to give it a size</a:t>
            </a:r>
          </a:p>
          <a:p>
            <a:pPr marL="385763" lvl="1" indent="-171450">
              <a:buFont typeface="Arial"/>
              <a:buChar char="•"/>
            </a:pPr>
            <a:r>
              <a:rPr lang="en-US" sz="2400" dirty="0"/>
              <a:t>If it runs out of room, array is doubled and reallocated (expensive)</a:t>
            </a:r>
          </a:p>
          <a:p>
            <a:pPr marL="857250" lvl="2" indent="-171450">
              <a:buFont typeface="Arial"/>
              <a:buChar char="•"/>
            </a:pPr>
            <a:r>
              <a:rPr lang="en-US" sz="2400" dirty="0"/>
              <a:t>What is the computational complexity of reallocate?</a:t>
            </a:r>
          </a:p>
          <a:p>
            <a:pPr marL="857250" lvl="2" indent="-171450">
              <a:buFont typeface="Arial"/>
              <a:buChar char="•"/>
            </a:pPr>
            <a:r>
              <a:rPr lang="en-US" sz="2400" dirty="0"/>
              <a:t>Amortized computational complexity of push-back</a:t>
            </a:r>
          </a:p>
          <a:p>
            <a:pPr marL="171450" indent="-171450">
              <a:buFont typeface="Arial"/>
              <a:buChar char="•"/>
            </a:pPr>
            <a:r>
              <a:rPr lang="en-US" sz="2400" dirty="0"/>
              <a:t>http://</a:t>
            </a:r>
            <a:r>
              <a:rPr lang="en-US" sz="2400" dirty="0" err="1"/>
              <a:t>www.cplusplus.com</a:t>
            </a:r>
            <a:r>
              <a:rPr lang="en-US" sz="2400" dirty="0"/>
              <a:t>/reference/vector/vector/</a:t>
            </a:r>
          </a:p>
        </p:txBody>
      </p:sp>
      <p:sp>
        <p:nvSpPr>
          <p:cNvPr id="4" name="Text Placeholder 3"/>
          <p:cNvSpPr>
            <a:spLocks noGrp="1"/>
          </p:cNvSpPr>
          <p:nvPr>
            <p:ph type="body" sz="quarter" idx="14"/>
          </p:nvPr>
        </p:nvSpPr>
        <p:spPr/>
        <p:txBody>
          <a:bodyPr/>
          <a:lstStyle/>
          <a:p>
            <a:r>
              <a:rPr lang="en-US" dirty="0"/>
              <a:t>vector in the Standard Template Library (STL)</a:t>
            </a:r>
          </a:p>
        </p:txBody>
      </p:sp>
    </p:spTree>
    <p:extLst>
      <p:ext uri="{BB962C8B-B14F-4D97-AF65-F5344CB8AC3E}">
        <p14:creationId xmlns:p14="http://schemas.microsoft.com/office/powerpoint/2010/main" val="100499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a:t>
            </a:r>
          </a:p>
        </p:txBody>
      </p:sp>
      <p:sp>
        <p:nvSpPr>
          <p:cNvPr id="4" name="Text Placeholder 3"/>
          <p:cNvSpPr>
            <a:spLocks noGrp="1"/>
          </p:cNvSpPr>
          <p:nvPr>
            <p:ph type="body" sz="quarter" idx="14"/>
          </p:nvPr>
        </p:nvSpPr>
        <p:spPr/>
        <p:txBody>
          <a:bodyPr/>
          <a:lstStyle/>
          <a:p>
            <a:pPr lvl="0"/>
            <a:r>
              <a:rPr lang="en-US" sz="3200" dirty="0">
                <a:solidFill>
                  <a:srgbClr val="FFFFFF"/>
                </a:solidFill>
                <a:latin typeface="Tw Cen MT" panose="020B0602020104020603" pitchFamily="34" charset="0"/>
              </a:rPr>
              <a:t>What Is a List?</a:t>
            </a:r>
            <a:endParaRPr lang="en-US" dirty="0"/>
          </a:p>
        </p:txBody>
      </p:sp>
      <p:sp>
        <p:nvSpPr>
          <p:cNvPr id="6" name="Content Placeholder 5"/>
          <p:cNvSpPr>
            <a:spLocks noGrp="1"/>
          </p:cNvSpPr>
          <p:nvPr>
            <p:ph sz="quarter" idx="16"/>
          </p:nvPr>
        </p:nvSpPr>
        <p:spPr>
          <a:xfrm>
            <a:off x="121334" y="1226625"/>
            <a:ext cx="4439439" cy="516245"/>
          </a:xfrm>
          <a:solidFill>
            <a:schemeClr val="accent1"/>
          </a:solidFill>
        </p:spPr>
        <p:txBody>
          <a:bodyPr/>
          <a:lstStyle/>
          <a:p>
            <a:r>
              <a:rPr lang="en-US" sz="2000" dirty="0">
                <a:solidFill>
                  <a:schemeClr val="bg1"/>
                </a:solidFill>
                <a:latin typeface="Tw Cen MT" panose="020B0602020104020603" pitchFamily="34" charset="0"/>
              </a:rPr>
              <a:t>A way to organize data</a:t>
            </a:r>
          </a:p>
        </p:txBody>
      </p:sp>
      <p:sp>
        <p:nvSpPr>
          <p:cNvPr id="7" name="Content Placeholder 6"/>
          <p:cNvSpPr>
            <a:spLocks noGrp="1"/>
          </p:cNvSpPr>
          <p:nvPr>
            <p:ph sz="quarter" idx="17"/>
          </p:nvPr>
        </p:nvSpPr>
        <p:spPr>
          <a:xfrm>
            <a:off x="121333" y="1895270"/>
            <a:ext cx="4439439" cy="516245"/>
          </a:xfrm>
          <a:solidFill>
            <a:schemeClr val="accent1"/>
          </a:solidFill>
        </p:spPr>
        <p:txBody>
          <a:bodyPr/>
          <a:lstStyle/>
          <a:p>
            <a:r>
              <a:rPr lang="en-US" sz="2000" dirty="0">
                <a:solidFill>
                  <a:schemeClr val="bg1"/>
                </a:solidFill>
                <a:latin typeface="Tw Cen MT" panose="020B0602020104020603" pitchFamily="34" charset="0"/>
              </a:rPr>
              <a:t>An ordered collection of data</a:t>
            </a:r>
          </a:p>
        </p:txBody>
      </p:sp>
      <p:sp>
        <p:nvSpPr>
          <p:cNvPr id="2" name="Content Placeholder 1"/>
          <p:cNvSpPr>
            <a:spLocks noGrp="1"/>
          </p:cNvSpPr>
          <p:nvPr>
            <p:ph sz="quarter" idx="10"/>
          </p:nvPr>
        </p:nvSpPr>
        <p:spPr>
          <a:xfrm>
            <a:off x="121332" y="2563915"/>
            <a:ext cx="4439439" cy="671804"/>
          </a:xfrm>
          <a:solidFill>
            <a:schemeClr val="accent1"/>
          </a:solidFill>
        </p:spPr>
        <p:txBody>
          <a:bodyPr/>
          <a:lstStyle/>
          <a:p>
            <a:r>
              <a:rPr lang="en-US" sz="2000" dirty="0">
                <a:solidFill>
                  <a:schemeClr val="bg1"/>
                </a:solidFill>
                <a:latin typeface="Tw Cen MT" panose="020B0602020104020603" pitchFamily="34" charset="0"/>
              </a:rPr>
              <a:t>A collection of elements, each with a position or index</a:t>
            </a:r>
            <a:endParaRPr lang="en-US" dirty="0"/>
          </a:p>
        </p:txBody>
      </p:sp>
      <p:sp>
        <p:nvSpPr>
          <p:cNvPr id="5" name="Content Placeholder 4"/>
          <p:cNvSpPr>
            <a:spLocks noGrp="1"/>
          </p:cNvSpPr>
          <p:nvPr>
            <p:ph sz="quarter" idx="15"/>
          </p:nvPr>
        </p:nvSpPr>
        <p:spPr>
          <a:xfrm>
            <a:off x="121331" y="3392226"/>
            <a:ext cx="4439439" cy="516245"/>
          </a:xfrm>
          <a:solidFill>
            <a:schemeClr val="accent1"/>
          </a:solidFill>
        </p:spPr>
        <p:txBody>
          <a:bodyPr/>
          <a:lstStyle/>
          <a:p>
            <a:r>
              <a:rPr lang="en-US" sz="2000" dirty="0">
                <a:solidFill>
                  <a:schemeClr val="bg1"/>
                </a:solidFill>
                <a:latin typeface="Tw Cen MT" panose="020B0602020104020603" pitchFamily="34" charset="0"/>
              </a:rPr>
              <a:t>A linear structure</a:t>
            </a:r>
          </a:p>
        </p:txBody>
      </p:sp>
      <p:grpSp>
        <p:nvGrpSpPr>
          <p:cNvPr id="10" name="To Do List"/>
          <p:cNvGrpSpPr/>
          <p:nvPr/>
        </p:nvGrpSpPr>
        <p:grpSpPr>
          <a:xfrm>
            <a:off x="4835194" y="1213267"/>
            <a:ext cx="2353398" cy="2677739"/>
            <a:chOff x="673100" y="1769724"/>
            <a:chExt cx="3438525" cy="3076575"/>
          </a:xfrm>
        </p:grpSpPr>
        <p:sp>
          <p:nvSpPr>
            <p:cNvPr id="11" name="Rectangle 10"/>
            <p:cNvSpPr/>
            <p:nvPr/>
          </p:nvSpPr>
          <p:spPr>
            <a:xfrm>
              <a:off x="673100" y="2901704"/>
              <a:ext cx="241300" cy="209550"/>
            </a:xfrm>
            <a:prstGeom prst="rect">
              <a:avLst/>
            </a:prstGeom>
            <a:solidFill>
              <a:srgbClr val="EC617A"/>
            </a:solidFill>
            <a:ln w="3175">
              <a:solidFill>
                <a:schemeClr val="accent6">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2788" y="3138411"/>
              <a:ext cx="241300" cy="209550"/>
            </a:xfrm>
            <a:prstGeom prst="rect">
              <a:avLst/>
            </a:prstGeom>
            <a:solidFill>
              <a:srgbClr val="F9F118"/>
            </a:solidFill>
            <a:ln w="3175">
              <a:solidFill>
                <a:schemeClr val="bg2">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73100" y="3379419"/>
              <a:ext cx="241300" cy="209550"/>
            </a:xfrm>
            <a:prstGeom prst="rect">
              <a:avLst/>
            </a:prstGeom>
            <a:solidFill>
              <a:srgbClr val="A240A5"/>
            </a:solidFill>
            <a:ln w="3175">
              <a:solidFill>
                <a:srgbClr val="7030A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3263" y="3636027"/>
              <a:ext cx="241300" cy="209550"/>
            </a:xfrm>
            <a:prstGeom prst="rect">
              <a:avLst/>
            </a:prstGeom>
            <a:solidFill>
              <a:srgbClr val="B4D943"/>
            </a:solidFill>
            <a:ln w="3175">
              <a:solidFill>
                <a:schemeClr val="accent5">
                  <a:lumMod val="60000"/>
                  <a:lumOff val="40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3263" y="3884065"/>
              <a:ext cx="241300" cy="209550"/>
            </a:xfrm>
            <a:prstGeom prst="rect">
              <a:avLst/>
            </a:prstGeom>
            <a:solidFill>
              <a:srgbClr val="0C93CA"/>
            </a:solidFill>
            <a:ln w="3175">
              <a:solidFill>
                <a:schemeClr val="accent4">
                  <a:lumMod val="7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6775" y="1769724"/>
              <a:ext cx="3244850" cy="3076575"/>
            </a:xfrm>
            <a:prstGeom prst="rect">
              <a:avLst/>
            </a:prstGeom>
            <a:solidFill>
              <a:schemeClr val="bg2">
                <a:lumMod val="95000"/>
              </a:schemeClr>
            </a:solidFill>
            <a:ln w="3175">
              <a:solidFill>
                <a:schemeClr val="bg2">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25550" y="1923018"/>
              <a:ext cx="23876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To Do List:</a:t>
              </a:r>
            </a:p>
          </p:txBody>
        </p:sp>
        <p:sp>
          <p:nvSpPr>
            <p:cNvPr id="18" name="TextBox 17"/>
            <p:cNvSpPr txBox="1"/>
            <p:nvPr/>
          </p:nvSpPr>
          <p:spPr>
            <a:xfrm>
              <a:off x="1041400" y="2292350"/>
              <a:ext cx="2895601" cy="238820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1.______________</a:t>
              </a:r>
            </a:p>
            <a:p>
              <a:r>
                <a:rPr lang="en-US" dirty="0">
                  <a:latin typeface="Times New Roman" panose="02020603050405020304" pitchFamily="18" charset="0"/>
                  <a:cs typeface="Times New Roman" panose="02020603050405020304" pitchFamily="18" charset="0"/>
                </a:rPr>
                <a:t>2.______________</a:t>
              </a:r>
            </a:p>
            <a:p>
              <a:r>
                <a:rPr lang="en-US" dirty="0">
                  <a:latin typeface="Times New Roman" panose="02020603050405020304" pitchFamily="18" charset="0"/>
                  <a:cs typeface="Times New Roman" panose="02020603050405020304" pitchFamily="18" charset="0"/>
                </a:rPr>
                <a:t>3.______________</a:t>
              </a:r>
            </a:p>
            <a:p>
              <a:r>
                <a:rPr lang="en-US" dirty="0">
                  <a:latin typeface="Times New Roman" panose="02020603050405020304" pitchFamily="18" charset="0"/>
                  <a:cs typeface="Times New Roman" panose="02020603050405020304" pitchFamily="18" charset="0"/>
                </a:rPr>
                <a:t>4.______________</a:t>
              </a:r>
            </a:p>
            <a:p>
              <a:r>
                <a:rPr lang="en-US" dirty="0">
                  <a:latin typeface="Times New Roman" panose="02020603050405020304" pitchFamily="18" charset="0"/>
                  <a:cs typeface="Times New Roman" panose="02020603050405020304" pitchFamily="18" charset="0"/>
                </a:rPr>
                <a:t>5.______________</a:t>
              </a:r>
            </a:p>
            <a:p>
              <a:r>
                <a:rPr lang="en-US" dirty="0">
                  <a:latin typeface="Times New Roman" panose="02020603050405020304" pitchFamily="18" charset="0"/>
                  <a:cs typeface="Times New Roman" panose="02020603050405020304" pitchFamily="18" charset="0"/>
                </a:rPr>
                <a:t>6.______________</a:t>
              </a:r>
            </a:p>
            <a:p>
              <a:r>
                <a:rPr lang="en-US" dirty="0">
                  <a:latin typeface="Times New Roman" panose="02020603050405020304" pitchFamily="18" charset="0"/>
                  <a:cs typeface="Times New Roman" panose="02020603050405020304" pitchFamily="18" charset="0"/>
                </a:rPr>
                <a:t>7.______________</a:t>
              </a:r>
            </a:p>
          </p:txBody>
        </p:sp>
      </p:grpSp>
    </p:spTree>
    <p:extLst>
      <p:ext uri="{BB962C8B-B14F-4D97-AF65-F5344CB8AC3E}">
        <p14:creationId xmlns:p14="http://schemas.microsoft.com/office/powerpoint/2010/main" val="397334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a:t>
            </a:r>
          </a:p>
        </p:txBody>
      </p:sp>
      <p:sp>
        <p:nvSpPr>
          <p:cNvPr id="4" name="Text Placeholder 3"/>
          <p:cNvSpPr>
            <a:spLocks noGrp="1"/>
          </p:cNvSpPr>
          <p:nvPr>
            <p:ph type="body" sz="quarter" idx="14"/>
          </p:nvPr>
        </p:nvSpPr>
        <p:spPr/>
        <p:txBody>
          <a:bodyPr/>
          <a:lstStyle/>
          <a:p>
            <a:r>
              <a:rPr lang="en-US" sz="3200" dirty="0">
                <a:solidFill>
                  <a:srgbClr val="FFFFFF"/>
                </a:solidFill>
                <a:latin typeface="Tw Cen MT" panose="020B0602020104020603" pitchFamily="34" charset="0"/>
              </a:rPr>
              <a:t>What Are Some Characteristics of a List?</a:t>
            </a:r>
          </a:p>
        </p:txBody>
      </p:sp>
      <p:sp>
        <p:nvSpPr>
          <p:cNvPr id="10" name="Content Placeholder 5"/>
          <p:cNvSpPr>
            <a:spLocks noGrp="1"/>
          </p:cNvSpPr>
          <p:nvPr>
            <p:ph sz="quarter" idx="16"/>
          </p:nvPr>
        </p:nvSpPr>
        <p:spPr>
          <a:xfrm>
            <a:off x="121334" y="1225296"/>
            <a:ext cx="4439439" cy="516245"/>
          </a:xfrm>
          <a:solidFill>
            <a:schemeClr val="accent4">
              <a:lumMod val="50000"/>
            </a:schemeClr>
          </a:solidFill>
        </p:spPr>
        <p:txBody>
          <a:bodyPr/>
          <a:lstStyle/>
          <a:p>
            <a:r>
              <a:rPr lang="en-US" sz="2000" dirty="0">
                <a:solidFill>
                  <a:schemeClr val="bg1"/>
                </a:solidFill>
                <a:latin typeface="Tw Cen MT" panose="020B0602020104020603" pitchFamily="34" charset="0"/>
              </a:rPr>
              <a:t>Any item can be accessed</a:t>
            </a:r>
          </a:p>
        </p:txBody>
      </p:sp>
      <p:sp>
        <p:nvSpPr>
          <p:cNvPr id="11" name="Content Placeholder 5"/>
          <p:cNvSpPr>
            <a:spLocks noGrp="1"/>
          </p:cNvSpPr>
          <p:nvPr>
            <p:ph sz="quarter" idx="16"/>
          </p:nvPr>
        </p:nvSpPr>
        <p:spPr>
          <a:xfrm>
            <a:off x="121333" y="1893502"/>
            <a:ext cx="4439439" cy="516245"/>
          </a:xfrm>
          <a:solidFill>
            <a:schemeClr val="accent4">
              <a:lumMod val="50000"/>
            </a:schemeClr>
          </a:solidFill>
        </p:spPr>
        <p:txBody>
          <a:bodyPr/>
          <a:lstStyle/>
          <a:p>
            <a:r>
              <a:rPr lang="en-US" sz="2000" dirty="0">
                <a:solidFill>
                  <a:schemeClr val="bg1"/>
                </a:solidFill>
                <a:latin typeface="Tw Cen MT" panose="020B0602020104020603" pitchFamily="34" charset="0"/>
              </a:rPr>
              <a:t>No limit on number of elements</a:t>
            </a:r>
          </a:p>
        </p:txBody>
      </p:sp>
      <p:sp>
        <p:nvSpPr>
          <p:cNvPr id="12" name="Content Placeholder 5"/>
          <p:cNvSpPr>
            <a:spLocks noGrp="1"/>
          </p:cNvSpPr>
          <p:nvPr>
            <p:ph sz="quarter" idx="16"/>
          </p:nvPr>
        </p:nvSpPr>
        <p:spPr>
          <a:xfrm>
            <a:off x="121332" y="2561708"/>
            <a:ext cx="4439439" cy="516245"/>
          </a:xfrm>
          <a:solidFill>
            <a:schemeClr val="accent4">
              <a:lumMod val="50000"/>
            </a:schemeClr>
          </a:solidFill>
        </p:spPr>
        <p:txBody>
          <a:bodyPr/>
          <a:lstStyle/>
          <a:p>
            <a:r>
              <a:rPr lang="en-US" sz="2000" dirty="0">
                <a:solidFill>
                  <a:schemeClr val="bg1"/>
                </a:solidFill>
                <a:latin typeface="Tw Cen MT" panose="020B0602020104020603" pitchFamily="34" charset="0"/>
              </a:rPr>
              <a:t>No limit on nature of elements</a:t>
            </a:r>
          </a:p>
        </p:txBody>
      </p:sp>
    </p:spTree>
    <p:extLst>
      <p:ext uri="{BB962C8B-B14F-4D97-AF65-F5344CB8AC3E}">
        <p14:creationId xmlns:p14="http://schemas.microsoft.com/office/powerpoint/2010/main" val="419307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a:t>
            </a:r>
          </a:p>
        </p:txBody>
      </p:sp>
      <p:sp>
        <p:nvSpPr>
          <p:cNvPr id="4" name="Text Placeholder 3"/>
          <p:cNvSpPr>
            <a:spLocks noGrp="1"/>
          </p:cNvSpPr>
          <p:nvPr>
            <p:ph type="body" sz="quarter" idx="14"/>
          </p:nvPr>
        </p:nvSpPr>
        <p:spPr/>
        <p:txBody>
          <a:bodyPr/>
          <a:lstStyle/>
          <a:p>
            <a:r>
              <a:rPr lang="en-US" sz="3200" dirty="0">
                <a:solidFill>
                  <a:srgbClr val="FFFFFF"/>
                </a:solidFill>
                <a:latin typeface="Tw Cen MT" panose="020B0602020104020603" pitchFamily="34" charset="0"/>
              </a:rPr>
              <a:t>What Can Lists Do?</a:t>
            </a:r>
          </a:p>
        </p:txBody>
      </p:sp>
      <p:sp>
        <p:nvSpPr>
          <p:cNvPr id="10" name="Content Placeholder 5"/>
          <p:cNvSpPr>
            <a:spLocks noGrp="1"/>
          </p:cNvSpPr>
          <p:nvPr>
            <p:ph sz="quarter" idx="16"/>
          </p:nvPr>
        </p:nvSpPr>
        <p:spPr>
          <a:xfrm>
            <a:off x="121334" y="1225296"/>
            <a:ext cx="4439439" cy="516245"/>
          </a:xfrm>
          <a:solidFill>
            <a:schemeClr val="accent3"/>
          </a:solidFill>
        </p:spPr>
        <p:txBody>
          <a:bodyPr/>
          <a:lstStyle/>
          <a:p>
            <a:r>
              <a:rPr lang="en-US" sz="2000" dirty="0">
                <a:solidFill>
                  <a:schemeClr val="bg1"/>
                </a:solidFill>
                <a:latin typeface="Tw Cen MT" panose="020B0602020104020603" pitchFamily="34" charset="0"/>
              </a:rPr>
              <a:t>Can grow or shrink on demand</a:t>
            </a:r>
          </a:p>
        </p:txBody>
      </p:sp>
      <p:sp>
        <p:nvSpPr>
          <p:cNvPr id="11" name="Content Placeholder 5"/>
          <p:cNvSpPr>
            <a:spLocks noGrp="1"/>
          </p:cNvSpPr>
          <p:nvPr>
            <p:ph sz="quarter" idx="16"/>
          </p:nvPr>
        </p:nvSpPr>
        <p:spPr>
          <a:xfrm>
            <a:off x="121332" y="1885057"/>
            <a:ext cx="4439439" cy="668206"/>
          </a:xfrm>
          <a:solidFill>
            <a:schemeClr val="accent3"/>
          </a:solidFill>
        </p:spPr>
        <p:txBody>
          <a:bodyPr/>
          <a:lstStyle/>
          <a:p>
            <a:r>
              <a:rPr lang="en-US" sz="2000" dirty="0">
                <a:solidFill>
                  <a:schemeClr val="bg1"/>
                </a:solidFill>
                <a:latin typeface="Tw Cen MT" panose="020B0602020104020603" pitchFamily="34" charset="0"/>
              </a:rPr>
              <a:t>Can be implemented using arrays or references</a:t>
            </a:r>
          </a:p>
        </p:txBody>
      </p:sp>
      <p:sp>
        <p:nvSpPr>
          <p:cNvPr id="12" name="Content Placeholder 5"/>
          <p:cNvSpPr>
            <a:spLocks noGrp="1"/>
          </p:cNvSpPr>
          <p:nvPr>
            <p:ph sz="quarter" idx="16"/>
          </p:nvPr>
        </p:nvSpPr>
        <p:spPr>
          <a:xfrm>
            <a:off x="121332" y="2705224"/>
            <a:ext cx="4439439" cy="720260"/>
          </a:xfrm>
          <a:solidFill>
            <a:schemeClr val="accent3"/>
          </a:solidFill>
        </p:spPr>
        <p:txBody>
          <a:bodyPr/>
          <a:lstStyle/>
          <a:p>
            <a:r>
              <a:rPr lang="en-US" sz="2000" dirty="0">
                <a:solidFill>
                  <a:schemeClr val="bg1"/>
                </a:solidFill>
                <a:latin typeface="Tw Cen MT" panose="020B0602020104020603" pitchFamily="34" charset="0"/>
              </a:rPr>
              <a:t>Allow elements at any position to be accessed, inserted, or deleted</a:t>
            </a:r>
          </a:p>
        </p:txBody>
      </p:sp>
    </p:spTree>
    <p:extLst>
      <p:ext uri="{BB962C8B-B14F-4D97-AF65-F5344CB8AC3E}">
        <p14:creationId xmlns:p14="http://schemas.microsoft.com/office/powerpoint/2010/main" val="407302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a:t>
            </a:r>
          </a:p>
        </p:txBody>
      </p:sp>
      <p:sp>
        <p:nvSpPr>
          <p:cNvPr id="4" name="Text Placeholder 3"/>
          <p:cNvSpPr>
            <a:spLocks noGrp="1"/>
          </p:cNvSpPr>
          <p:nvPr>
            <p:ph type="body" sz="quarter" idx="14"/>
          </p:nvPr>
        </p:nvSpPr>
        <p:spPr/>
        <p:txBody>
          <a:bodyPr/>
          <a:lstStyle/>
          <a:p>
            <a:r>
              <a:rPr lang="en-US" sz="3200" dirty="0">
                <a:solidFill>
                  <a:srgbClr val="FFFFFF"/>
                </a:solidFill>
                <a:latin typeface="Tw Cen MT" panose="020B0602020104020603" pitchFamily="34" charset="0"/>
              </a:rPr>
              <a:t>List Abstract Data Type</a:t>
            </a:r>
          </a:p>
        </p:txBody>
      </p:sp>
      <p:sp>
        <p:nvSpPr>
          <p:cNvPr id="10" name="Content Placeholder 5"/>
          <p:cNvSpPr>
            <a:spLocks noGrp="1"/>
          </p:cNvSpPr>
          <p:nvPr>
            <p:ph sz="quarter" idx="16"/>
          </p:nvPr>
        </p:nvSpPr>
        <p:spPr>
          <a:xfrm>
            <a:off x="121335" y="1225296"/>
            <a:ext cx="1737360" cy="521208"/>
          </a:xfrm>
          <a:solidFill>
            <a:schemeClr val="accent6"/>
          </a:solidFill>
        </p:spPr>
        <p:txBody>
          <a:bodyPr/>
          <a:lstStyle/>
          <a:p>
            <a:r>
              <a:rPr lang="en-US" sz="2800" dirty="0">
                <a:solidFill>
                  <a:schemeClr val="bg1"/>
                </a:solidFill>
                <a:latin typeface="Tw Cen MT" panose="020B0602020104020603" pitchFamily="34" charset="0"/>
              </a:rPr>
              <a:t>Data</a:t>
            </a:r>
          </a:p>
        </p:txBody>
      </p:sp>
      <p:sp>
        <p:nvSpPr>
          <p:cNvPr id="11" name="Content Placeholder 5"/>
          <p:cNvSpPr>
            <a:spLocks noGrp="1"/>
          </p:cNvSpPr>
          <p:nvPr>
            <p:ph sz="quarter" idx="16"/>
          </p:nvPr>
        </p:nvSpPr>
        <p:spPr>
          <a:xfrm>
            <a:off x="121332" y="1885057"/>
            <a:ext cx="3657600" cy="365760"/>
          </a:xfrm>
          <a:solidFill>
            <a:schemeClr val="accent5">
              <a:lumMod val="75000"/>
            </a:schemeClr>
          </a:solidFill>
        </p:spPr>
        <p:txBody>
          <a:bodyPr/>
          <a:lstStyle/>
          <a:p>
            <a:r>
              <a:rPr lang="en-US" sz="2000" dirty="0">
                <a:solidFill>
                  <a:schemeClr val="bg1"/>
                </a:solidFill>
                <a:latin typeface="Tw Cen MT" panose="020B0602020104020603" pitchFamily="34" charset="0"/>
              </a:rPr>
              <a:t>Items in the list</a:t>
            </a:r>
          </a:p>
          <a:p>
            <a:endParaRPr lang="en-US" sz="2000" dirty="0">
              <a:solidFill>
                <a:schemeClr val="bg1"/>
              </a:solidFill>
              <a:latin typeface="Tw Cen MT" panose="020B0602020104020603" pitchFamily="34" charset="0"/>
            </a:endParaRPr>
          </a:p>
        </p:txBody>
      </p:sp>
      <p:sp>
        <p:nvSpPr>
          <p:cNvPr id="13" name="Content Placeholder 5"/>
          <p:cNvSpPr>
            <a:spLocks noGrp="1"/>
          </p:cNvSpPr>
          <p:nvPr>
            <p:ph sz="quarter" idx="16"/>
          </p:nvPr>
        </p:nvSpPr>
        <p:spPr>
          <a:xfrm>
            <a:off x="121332" y="2361938"/>
            <a:ext cx="3657600" cy="365760"/>
          </a:xfrm>
          <a:solidFill>
            <a:schemeClr val="accent5">
              <a:lumMod val="75000"/>
            </a:schemeClr>
          </a:solidFill>
        </p:spPr>
        <p:txBody>
          <a:bodyPr/>
          <a:lstStyle/>
          <a:p>
            <a:r>
              <a:rPr lang="en-US" sz="2000" dirty="0">
                <a:solidFill>
                  <a:schemeClr val="bg1"/>
                </a:solidFill>
                <a:latin typeface="Tw Cen MT" panose="020B0602020104020603" pitchFamily="34" charset="0"/>
              </a:rPr>
              <a:t>Number of items in the list</a:t>
            </a:r>
          </a:p>
          <a:p>
            <a:endParaRPr lang="en-US" sz="2000" dirty="0">
              <a:solidFill>
                <a:schemeClr val="bg1"/>
              </a:solidFill>
              <a:latin typeface="Tw Cen MT" panose="020B0602020104020603" pitchFamily="34" charset="0"/>
            </a:endParaRPr>
          </a:p>
        </p:txBody>
      </p:sp>
      <p:sp>
        <p:nvSpPr>
          <p:cNvPr id="7" name="Content Placeholder 5"/>
          <p:cNvSpPr>
            <a:spLocks noGrp="1"/>
          </p:cNvSpPr>
          <p:nvPr>
            <p:ph sz="quarter" idx="16"/>
          </p:nvPr>
        </p:nvSpPr>
        <p:spPr>
          <a:xfrm>
            <a:off x="4560771" y="1225294"/>
            <a:ext cx="1836854" cy="521210"/>
          </a:xfrm>
          <a:solidFill>
            <a:schemeClr val="accent6"/>
          </a:solidFill>
        </p:spPr>
        <p:txBody>
          <a:bodyPr/>
          <a:lstStyle/>
          <a:p>
            <a:r>
              <a:rPr lang="en-US" sz="2800" dirty="0">
                <a:solidFill>
                  <a:schemeClr val="bg1"/>
                </a:solidFill>
                <a:latin typeface="Tw Cen MT" panose="020B0602020104020603" pitchFamily="34" charset="0"/>
              </a:rPr>
              <a:t>Operations</a:t>
            </a:r>
          </a:p>
        </p:txBody>
      </p:sp>
      <p:sp>
        <p:nvSpPr>
          <p:cNvPr id="17" name="Content Placeholder 5"/>
          <p:cNvSpPr>
            <a:spLocks noGrp="1"/>
          </p:cNvSpPr>
          <p:nvPr>
            <p:ph sz="quarter" idx="16"/>
          </p:nvPr>
        </p:nvSpPr>
        <p:spPr>
          <a:xfrm>
            <a:off x="4560771" y="1885056"/>
            <a:ext cx="3657600" cy="668229"/>
          </a:xfrm>
          <a:solidFill>
            <a:schemeClr val="accent5">
              <a:lumMod val="75000"/>
            </a:schemeClr>
          </a:solidFill>
        </p:spPr>
        <p:txBody>
          <a:bodyPr/>
          <a:lstStyle/>
          <a:p>
            <a:r>
              <a:rPr lang="en-US" sz="2000" dirty="0">
                <a:solidFill>
                  <a:schemeClr val="bg1"/>
                </a:solidFill>
                <a:latin typeface="Tw Cen MT" panose="020B0602020104020603" pitchFamily="34" charset="0"/>
              </a:rPr>
              <a:t>Obtain or replace an element at a specified position</a:t>
            </a:r>
          </a:p>
        </p:txBody>
      </p:sp>
      <p:sp>
        <p:nvSpPr>
          <p:cNvPr id="19" name="Content Placeholder 5"/>
          <p:cNvSpPr>
            <a:spLocks noGrp="1"/>
          </p:cNvSpPr>
          <p:nvPr>
            <p:ph sz="quarter" idx="16"/>
          </p:nvPr>
        </p:nvSpPr>
        <p:spPr>
          <a:xfrm>
            <a:off x="4557254" y="2657955"/>
            <a:ext cx="3657600" cy="365760"/>
          </a:xfrm>
          <a:solidFill>
            <a:schemeClr val="accent5">
              <a:lumMod val="75000"/>
            </a:schemeClr>
          </a:solidFill>
        </p:spPr>
        <p:txBody>
          <a:bodyPr/>
          <a:lstStyle/>
          <a:p>
            <a:r>
              <a:rPr lang="en-US" sz="2000" dirty="0">
                <a:solidFill>
                  <a:schemeClr val="bg1"/>
                </a:solidFill>
                <a:latin typeface="Tw Cen MT" panose="020B0602020104020603" pitchFamily="34" charset="0"/>
              </a:rPr>
              <a:t>Find a specified target value</a:t>
            </a:r>
          </a:p>
          <a:p>
            <a:endParaRPr lang="en-US" sz="2000" dirty="0">
              <a:solidFill>
                <a:schemeClr val="bg1"/>
              </a:solidFill>
              <a:latin typeface="Tw Cen MT" panose="020B0602020104020603" pitchFamily="34" charset="0"/>
            </a:endParaRPr>
          </a:p>
        </p:txBody>
      </p:sp>
      <p:sp>
        <p:nvSpPr>
          <p:cNvPr id="21" name="Content Placeholder 5"/>
          <p:cNvSpPr>
            <a:spLocks noGrp="1"/>
          </p:cNvSpPr>
          <p:nvPr>
            <p:ph sz="quarter" idx="16"/>
          </p:nvPr>
        </p:nvSpPr>
        <p:spPr>
          <a:xfrm>
            <a:off x="4557254" y="3128385"/>
            <a:ext cx="3657600" cy="531325"/>
          </a:xfrm>
          <a:solidFill>
            <a:schemeClr val="accent5">
              <a:lumMod val="75000"/>
            </a:schemeClr>
          </a:solidFill>
        </p:spPr>
        <p:txBody>
          <a:bodyPr/>
          <a:lstStyle/>
          <a:p>
            <a:r>
              <a:rPr lang="en-US" sz="2000" dirty="0">
                <a:solidFill>
                  <a:schemeClr val="bg1"/>
                </a:solidFill>
                <a:latin typeface="Tw Cen MT" panose="020B0602020104020603" pitchFamily="34" charset="0"/>
              </a:rPr>
              <a:t>Add an element at any position</a:t>
            </a:r>
          </a:p>
        </p:txBody>
      </p:sp>
      <p:sp>
        <p:nvSpPr>
          <p:cNvPr id="22" name="Content Placeholder 5"/>
          <p:cNvSpPr>
            <a:spLocks noGrp="1"/>
          </p:cNvSpPr>
          <p:nvPr>
            <p:ph sz="quarter" idx="16"/>
          </p:nvPr>
        </p:nvSpPr>
        <p:spPr>
          <a:xfrm>
            <a:off x="4557254" y="3791556"/>
            <a:ext cx="3657600" cy="668229"/>
          </a:xfrm>
          <a:solidFill>
            <a:schemeClr val="accent5">
              <a:lumMod val="75000"/>
            </a:schemeClr>
          </a:solidFill>
        </p:spPr>
        <p:txBody>
          <a:bodyPr/>
          <a:lstStyle/>
          <a:p>
            <a:r>
              <a:rPr lang="en-US" sz="2000" dirty="0">
                <a:solidFill>
                  <a:schemeClr val="bg1"/>
                </a:solidFill>
                <a:latin typeface="Tw Cen MT" panose="020B0602020104020603" pitchFamily="34" charset="0"/>
              </a:rPr>
              <a:t>Remove an element at any position</a:t>
            </a:r>
          </a:p>
        </p:txBody>
      </p:sp>
      <p:sp>
        <p:nvSpPr>
          <p:cNvPr id="23" name="Content Placeholder 5"/>
          <p:cNvSpPr>
            <a:spLocks noGrp="1"/>
          </p:cNvSpPr>
          <p:nvPr>
            <p:ph sz="quarter" idx="16"/>
          </p:nvPr>
        </p:nvSpPr>
        <p:spPr>
          <a:xfrm>
            <a:off x="4557254" y="4552263"/>
            <a:ext cx="3657600" cy="365760"/>
          </a:xfrm>
          <a:solidFill>
            <a:schemeClr val="accent5">
              <a:lumMod val="75000"/>
            </a:schemeClr>
          </a:solidFill>
        </p:spPr>
        <p:txBody>
          <a:bodyPr/>
          <a:lstStyle/>
          <a:p>
            <a:r>
              <a:rPr lang="en-US" sz="2000" dirty="0">
                <a:solidFill>
                  <a:schemeClr val="bg1"/>
                </a:solidFill>
                <a:latin typeface="Tw Cen MT" panose="020B0602020104020603" pitchFamily="34" charset="0"/>
              </a:rPr>
              <a:t>Traverse the list</a:t>
            </a:r>
          </a:p>
          <a:p>
            <a:endParaRPr lang="en-US" sz="2000" dirty="0">
              <a:solidFill>
                <a:schemeClr val="bg1"/>
              </a:solidFill>
              <a:latin typeface="Tw Cen MT" panose="020B0602020104020603" pitchFamily="34" charset="0"/>
            </a:endParaRPr>
          </a:p>
        </p:txBody>
      </p:sp>
      <p:sp>
        <p:nvSpPr>
          <p:cNvPr id="5" name="Content Placeholder 4">
            <a:extLst>
              <a:ext uri="{FF2B5EF4-FFF2-40B4-BE49-F238E27FC236}">
                <a16:creationId xmlns:a16="http://schemas.microsoft.com/office/drawing/2014/main" id="{2995699C-FDBE-9B45-AC08-A95660F53D6C}"/>
              </a:ext>
            </a:extLst>
          </p:cNvPr>
          <p:cNvSpPr>
            <a:spLocks noGrp="1"/>
          </p:cNvSpPr>
          <p:nvPr>
            <p:ph sz="quarter" idx="16"/>
          </p:nvPr>
        </p:nvSpPr>
        <p:spPr/>
        <p:txBody>
          <a:bodyPr/>
          <a:lstStyle/>
          <a:p>
            <a:endParaRPr lang="en-US"/>
          </a:p>
        </p:txBody>
      </p:sp>
    </p:spTree>
    <p:extLst>
      <p:ext uri="{BB962C8B-B14F-4D97-AF65-F5344CB8AC3E}">
        <p14:creationId xmlns:p14="http://schemas.microsoft.com/office/powerpoint/2010/main" val="256683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a:t>
            </a:r>
          </a:p>
        </p:txBody>
      </p:sp>
      <p:sp>
        <p:nvSpPr>
          <p:cNvPr id="4" name="Text Placeholder 3"/>
          <p:cNvSpPr>
            <a:spLocks noGrp="1"/>
          </p:cNvSpPr>
          <p:nvPr>
            <p:ph type="body" sz="quarter" idx="14"/>
          </p:nvPr>
        </p:nvSpPr>
        <p:spPr/>
        <p:txBody>
          <a:bodyPr/>
          <a:lstStyle/>
          <a:p>
            <a:pPr lvl="0"/>
            <a:r>
              <a:rPr lang="en-US" sz="3200" dirty="0">
                <a:solidFill>
                  <a:srgbClr val="FFFFFF"/>
                </a:solidFill>
                <a:latin typeface="Tw Cen MT" panose="020B0602020104020603" pitchFamily="34" charset="0"/>
              </a:rPr>
              <a:t>List Implemented with Array</a:t>
            </a:r>
            <a:endParaRPr lang="en-US" dirty="0"/>
          </a:p>
        </p:txBody>
      </p:sp>
      <p:sp>
        <p:nvSpPr>
          <p:cNvPr id="10" name="Rectangle 9"/>
          <p:cNvSpPr/>
          <p:nvPr/>
        </p:nvSpPr>
        <p:spPr>
          <a:xfrm>
            <a:off x="899160" y="3881120"/>
            <a:ext cx="7280661" cy="51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43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9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180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15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1376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2176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716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9987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168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3504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4304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104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2930" y="3532406"/>
            <a:ext cx="7376891" cy="307777"/>
          </a:xfrm>
          <a:prstGeom prst="rect">
            <a:avLst/>
          </a:prstGeom>
          <a:noFill/>
        </p:spPr>
        <p:txBody>
          <a:bodyPr wrap="none" rtlCol="0">
            <a:spAutoFit/>
          </a:bodyPr>
          <a:lstStyle/>
          <a:p>
            <a:r>
              <a:rPr lang="en-US" sz="1400" dirty="0"/>
              <a:t>a[0]     a[1]     a[2]    a[3]     a[4]     a[5]    a[6]     a[7]     a[8]    a[9]    a[10] a[11]   a[12]   a[13]</a:t>
            </a:r>
          </a:p>
        </p:txBody>
      </p:sp>
      <p:cxnSp>
        <p:nvCxnSpPr>
          <p:cNvPr id="27" name="Straight Connector 26"/>
          <p:cNvCxnSpPr/>
          <p:nvPr/>
        </p:nvCxnSpPr>
        <p:spPr>
          <a:xfrm>
            <a:off x="753872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02930" y="2180590"/>
            <a:ext cx="1036320" cy="32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209040" y="2266748"/>
            <a:ext cx="162560" cy="16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32"/>
          <p:cNvCxnSpPr>
            <a:stCxn id="29" idx="4"/>
            <a:endCxn id="10" idx="1"/>
          </p:cNvCxnSpPr>
          <p:nvPr/>
        </p:nvCxnSpPr>
        <p:spPr>
          <a:xfrm rot="5400000">
            <a:off x="242798" y="3092677"/>
            <a:ext cx="1703885" cy="391160"/>
          </a:xfrm>
          <a:prstGeom prst="curvedConnector4">
            <a:avLst>
              <a:gd name="adj1" fmla="val 42397"/>
              <a:gd name="adj2" fmla="val 15844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37920" y="1788160"/>
            <a:ext cx="312906" cy="369332"/>
          </a:xfrm>
          <a:prstGeom prst="rect">
            <a:avLst/>
          </a:prstGeom>
          <a:noFill/>
        </p:spPr>
        <p:txBody>
          <a:bodyPr wrap="none" rtlCol="0">
            <a:spAutoFit/>
          </a:bodyPr>
          <a:lstStyle/>
          <a:p>
            <a:r>
              <a:rPr lang="en-US" dirty="0"/>
              <a:t>a</a:t>
            </a:r>
          </a:p>
        </p:txBody>
      </p:sp>
      <p:sp>
        <p:nvSpPr>
          <p:cNvPr id="2" name="TextBox 1">
            <a:extLst>
              <a:ext uri="{FF2B5EF4-FFF2-40B4-BE49-F238E27FC236}">
                <a16:creationId xmlns:a16="http://schemas.microsoft.com/office/drawing/2014/main" id="{D1A53164-644B-E74A-A3EC-7AC6F5312813}"/>
              </a:ext>
            </a:extLst>
          </p:cNvPr>
          <p:cNvSpPr txBox="1"/>
          <p:nvPr/>
        </p:nvSpPr>
        <p:spPr>
          <a:xfrm>
            <a:off x="3563818" y="1114030"/>
            <a:ext cx="4942443" cy="369332"/>
          </a:xfrm>
          <a:prstGeom prst="rect">
            <a:avLst/>
          </a:prstGeom>
          <a:solidFill>
            <a:schemeClr val="tx1">
              <a:lumMod val="75000"/>
              <a:lumOff val="25000"/>
            </a:schemeClr>
          </a:solidFill>
        </p:spPr>
        <p:txBody>
          <a:bodyPr wrap="none" rtlCol="0">
            <a:spAutoFit/>
          </a:bodyPr>
          <a:lstStyle/>
          <a:p>
            <a:r>
              <a:rPr lang="en-US" dirty="0">
                <a:solidFill>
                  <a:schemeClr val="bg2"/>
                </a:solidFill>
              </a:rPr>
              <a:t>A block of memory is allocated to the elements</a:t>
            </a:r>
          </a:p>
        </p:txBody>
      </p:sp>
      <p:sp>
        <p:nvSpPr>
          <p:cNvPr id="24" name="TextBox 23">
            <a:extLst>
              <a:ext uri="{FF2B5EF4-FFF2-40B4-BE49-F238E27FC236}">
                <a16:creationId xmlns:a16="http://schemas.microsoft.com/office/drawing/2014/main" id="{E1561023-DDB4-0343-BC87-FE19058A5152}"/>
              </a:ext>
            </a:extLst>
          </p:cNvPr>
          <p:cNvSpPr txBox="1"/>
          <p:nvPr/>
        </p:nvSpPr>
        <p:spPr>
          <a:xfrm>
            <a:off x="3563817" y="1727895"/>
            <a:ext cx="1838965" cy="369332"/>
          </a:xfrm>
          <a:prstGeom prst="rect">
            <a:avLst/>
          </a:prstGeom>
          <a:solidFill>
            <a:schemeClr val="tx1">
              <a:lumMod val="75000"/>
              <a:lumOff val="25000"/>
            </a:schemeClr>
          </a:solidFill>
        </p:spPr>
        <p:txBody>
          <a:bodyPr wrap="none" rtlCol="0">
            <a:spAutoFit/>
          </a:bodyPr>
          <a:lstStyle/>
          <a:p>
            <a:r>
              <a:rPr lang="en-US" dirty="0">
                <a:solidFill>
                  <a:schemeClr val="bg2"/>
                </a:solidFill>
              </a:rPr>
              <a:t>char* </a:t>
            </a:r>
            <a:r>
              <a:rPr lang="en-US" dirty="0" err="1">
                <a:solidFill>
                  <a:schemeClr val="bg2"/>
                </a:solidFill>
              </a:rPr>
              <a:t>myList</a:t>
            </a:r>
            <a:r>
              <a:rPr lang="en-US" dirty="0">
                <a:solidFill>
                  <a:schemeClr val="bg2"/>
                </a:solidFill>
              </a:rPr>
              <a:t>[14]</a:t>
            </a:r>
          </a:p>
        </p:txBody>
      </p:sp>
      <p:sp>
        <p:nvSpPr>
          <p:cNvPr id="25" name="TextBox 24">
            <a:extLst>
              <a:ext uri="{FF2B5EF4-FFF2-40B4-BE49-F238E27FC236}">
                <a16:creationId xmlns:a16="http://schemas.microsoft.com/office/drawing/2014/main" id="{161431F6-6E6A-874E-B7A0-E71FB6128092}"/>
              </a:ext>
            </a:extLst>
          </p:cNvPr>
          <p:cNvSpPr txBox="1"/>
          <p:nvPr/>
        </p:nvSpPr>
        <p:spPr>
          <a:xfrm>
            <a:off x="3563816" y="2368092"/>
            <a:ext cx="1659429" cy="369332"/>
          </a:xfrm>
          <a:prstGeom prst="rect">
            <a:avLst/>
          </a:prstGeom>
          <a:solidFill>
            <a:schemeClr val="tx1">
              <a:lumMod val="75000"/>
              <a:lumOff val="25000"/>
            </a:schemeClr>
          </a:solidFill>
        </p:spPr>
        <p:txBody>
          <a:bodyPr wrap="none" rtlCol="0">
            <a:spAutoFit/>
          </a:bodyPr>
          <a:lstStyle/>
          <a:p>
            <a:r>
              <a:rPr lang="en-US" dirty="0">
                <a:solidFill>
                  <a:schemeClr val="bg2"/>
                </a:solidFill>
              </a:rPr>
              <a:t>access is O(1)</a:t>
            </a:r>
          </a:p>
        </p:txBody>
      </p:sp>
      <p:sp>
        <p:nvSpPr>
          <p:cNvPr id="30" name="TextBox 29">
            <a:extLst>
              <a:ext uri="{FF2B5EF4-FFF2-40B4-BE49-F238E27FC236}">
                <a16:creationId xmlns:a16="http://schemas.microsoft.com/office/drawing/2014/main" id="{26820266-45DF-7840-B96F-5F9B79F91628}"/>
              </a:ext>
            </a:extLst>
          </p:cNvPr>
          <p:cNvSpPr txBox="1"/>
          <p:nvPr/>
        </p:nvSpPr>
        <p:spPr>
          <a:xfrm>
            <a:off x="3563815" y="2981957"/>
            <a:ext cx="4416594" cy="369332"/>
          </a:xfrm>
          <a:prstGeom prst="rect">
            <a:avLst/>
          </a:prstGeom>
          <a:solidFill>
            <a:schemeClr val="tx1">
              <a:lumMod val="75000"/>
              <a:lumOff val="25000"/>
            </a:schemeClr>
          </a:solidFill>
        </p:spPr>
        <p:txBody>
          <a:bodyPr wrap="none" rtlCol="0">
            <a:spAutoFit/>
          </a:bodyPr>
          <a:lstStyle/>
          <a:p>
            <a:r>
              <a:rPr lang="en-US" dirty="0">
                <a:solidFill>
                  <a:schemeClr val="bg2"/>
                </a:solidFill>
              </a:rPr>
              <a:t>changing the capacity means reallocating</a:t>
            </a:r>
          </a:p>
        </p:txBody>
      </p:sp>
    </p:spTree>
    <p:extLst>
      <p:ext uri="{BB962C8B-B14F-4D97-AF65-F5344CB8AC3E}">
        <p14:creationId xmlns:p14="http://schemas.microsoft.com/office/powerpoint/2010/main" val="353199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List Implemented with Array</a:t>
            </a:r>
          </a:p>
        </p:txBody>
      </p:sp>
      <p:sp>
        <p:nvSpPr>
          <p:cNvPr id="37" name="Rectangle 36"/>
          <p:cNvSpPr/>
          <p:nvPr/>
        </p:nvSpPr>
        <p:spPr>
          <a:xfrm>
            <a:off x="899160" y="3881120"/>
            <a:ext cx="7280661" cy="51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43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9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180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15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41376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2176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16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9987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5168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3504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4304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104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02930" y="3532406"/>
            <a:ext cx="7376891" cy="307777"/>
          </a:xfrm>
          <a:prstGeom prst="rect">
            <a:avLst/>
          </a:prstGeom>
          <a:noFill/>
        </p:spPr>
        <p:txBody>
          <a:bodyPr wrap="none" rtlCol="0">
            <a:spAutoFit/>
          </a:bodyPr>
          <a:lstStyle/>
          <a:p>
            <a:r>
              <a:rPr lang="en-US" sz="1400" dirty="0"/>
              <a:t>a[0]     a[1]     a[2]    a[3]     a[4]     a[5]    a[6]     a[7]     a[8]    a[9]    a[10] a[11]   a[12]   a[13]</a:t>
            </a:r>
          </a:p>
        </p:txBody>
      </p:sp>
      <p:cxnSp>
        <p:nvCxnSpPr>
          <p:cNvPr id="51" name="Straight Connector 50"/>
          <p:cNvCxnSpPr/>
          <p:nvPr/>
        </p:nvCxnSpPr>
        <p:spPr>
          <a:xfrm>
            <a:off x="753872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02930" y="2180590"/>
            <a:ext cx="1036320" cy="32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209040" y="2266748"/>
            <a:ext cx="162560" cy="16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urved Connector 53"/>
          <p:cNvCxnSpPr>
            <a:endCxn id="45" idx="1"/>
          </p:cNvCxnSpPr>
          <p:nvPr/>
        </p:nvCxnSpPr>
        <p:spPr>
          <a:xfrm rot="5400000">
            <a:off x="242798" y="3092677"/>
            <a:ext cx="1703885" cy="391160"/>
          </a:xfrm>
          <a:prstGeom prst="curvedConnector4">
            <a:avLst>
              <a:gd name="adj1" fmla="val 42397"/>
              <a:gd name="adj2" fmla="val 15844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137920" y="1788160"/>
            <a:ext cx="312906" cy="369332"/>
          </a:xfrm>
          <a:prstGeom prst="rect">
            <a:avLst/>
          </a:prstGeom>
          <a:noFill/>
        </p:spPr>
        <p:txBody>
          <a:bodyPr wrap="none" rtlCol="0">
            <a:spAutoFit/>
          </a:bodyPr>
          <a:lstStyle/>
          <a:p>
            <a:r>
              <a:rPr lang="en-US" dirty="0"/>
              <a:t>a</a:t>
            </a:r>
          </a:p>
        </p:txBody>
      </p:sp>
      <p:sp>
        <p:nvSpPr>
          <p:cNvPr id="5" name="TextBox 4"/>
          <p:cNvSpPr txBox="1"/>
          <p:nvPr/>
        </p:nvSpPr>
        <p:spPr>
          <a:xfrm>
            <a:off x="962457" y="4003082"/>
            <a:ext cx="2480166" cy="253916"/>
          </a:xfrm>
          <a:prstGeom prst="rect">
            <a:avLst/>
          </a:prstGeom>
          <a:noFill/>
        </p:spPr>
        <p:txBody>
          <a:bodyPr wrap="none" rtlCol="0">
            <a:spAutoFit/>
          </a:bodyPr>
          <a:lstStyle/>
          <a:p>
            <a:r>
              <a:rPr lang="en-US" sz="1050" dirty="0"/>
              <a:t>milk     eggs     cheese   chips     bread</a:t>
            </a:r>
          </a:p>
        </p:txBody>
      </p:sp>
      <p:sp>
        <p:nvSpPr>
          <p:cNvPr id="8" name="TextBox 7"/>
          <p:cNvSpPr txBox="1"/>
          <p:nvPr/>
        </p:nvSpPr>
        <p:spPr>
          <a:xfrm>
            <a:off x="4189663" y="2436314"/>
            <a:ext cx="1845377" cy="646331"/>
          </a:xfrm>
          <a:prstGeom prst="rect">
            <a:avLst/>
          </a:prstGeom>
          <a:noFill/>
          <a:ln>
            <a:solidFill>
              <a:schemeClr val="accent1"/>
            </a:solidFill>
          </a:ln>
        </p:spPr>
        <p:txBody>
          <a:bodyPr wrap="none" rtlCol="0">
            <a:spAutoFit/>
          </a:bodyPr>
          <a:lstStyle/>
          <a:p>
            <a:r>
              <a:rPr lang="en-US" i="1" dirty="0" err="1"/>
              <a:t>listSize</a:t>
            </a:r>
            <a:r>
              <a:rPr lang="en-US" i="1" dirty="0"/>
              <a:t> = 5</a:t>
            </a:r>
          </a:p>
          <a:p>
            <a:r>
              <a:rPr lang="en-US" i="1" dirty="0"/>
              <a:t>MAX_SIZE = 14</a:t>
            </a:r>
          </a:p>
        </p:txBody>
      </p:sp>
      <p:sp>
        <p:nvSpPr>
          <p:cNvPr id="25" name="TextBox 24">
            <a:extLst>
              <a:ext uri="{FF2B5EF4-FFF2-40B4-BE49-F238E27FC236}">
                <a16:creationId xmlns:a16="http://schemas.microsoft.com/office/drawing/2014/main" id="{5B73364D-8390-6145-8868-5FC7466D0245}"/>
              </a:ext>
            </a:extLst>
          </p:cNvPr>
          <p:cNvSpPr txBox="1"/>
          <p:nvPr/>
        </p:nvSpPr>
        <p:spPr>
          <a:xfrm>
            <a:off x="3558143" y="1243242"/>
            <a:ext cx="4896046" cy="646331"/>
          </a:xfrm>
          <a:prstGeom prst="rect">
            <a:avLst/>
          </a:prstGeom>
          <a:solidFill>
            <a:schemeClr val="tx1">
              <a:lumMod val="75000"/>
              <a:lumOff val="25000"/>
            </a:schemeClr>
          </a:solidFill>
        </p:spPr>
        <p:txBody>
          <a:bodyPr wrap="square" rtlCol="0">
            <a:spAutoFit/>
          </a:bodyPr>
          <a:lstStyle/>
          <a:p>
            <a:r>
              <a:rPr lang="en-US" dirty="0">
                <a:solidFill>
                  <a:schemeClr val="bg2"/>
                </a:solidFill>
              </a:rPr>
              <a:t>When implementing a list with an array, you need some idea of how big the list will get</a:t>
            </a:r>
          </a:p>
        </p:txBody>
      </p:sp>
    </p:spTree>
    <p:extLst>
      <p:ext uri="{BB962C8B-B14F-4D97-AF65-F5344CB8AC3E}">
        <p14:creationId xmlns:p14="http://schemas.microsoft.com/office/powerpoint/2010/main" val="159413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Adding to the End of the List</a:t>
            </a:r>
          </a:p>
        </p:txBody>
      </p:sp>
      <p:sp>
        <p:nvSpPr>
          <p:cNvPr id="10" name="Rectangle 9"/>
          <p:cNvSpPr/>
          <p:nvPr/>
        </p:nvSpPr>
        <p:spPr>
          <a:xfrm>
            <a:off x="899160" y="3881120"/>
            <a:ext cx="7280661" cy="51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43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9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180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15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1376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2176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3716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987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168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3504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4304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104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930" y="3532406"/>
            <a:ext cx="7376891" cy="307777"/>
          </a:xfrm>
          <a:prstGeom prst="rect">
            <a:avLst/>
          </a:prstGeom>
          <a:noFill/>
        </p:spPr>
        <p:txBody>
          <a:bodyPr wrap="none" rtlCol="0">
            <a:spAutoFit/>
          </a:bodyPr>
          <a:lstStyle/>
          <a:p>
            <a:r>
              <a:rPr lang="en-US" sz="1400" dirty="0"/>
              <a:t>a[0]     a[1]     a[2]    a[3]     a[4]     a[5]    a[6]     a[7]     a[8]    a[9]    a[10] a[11]   a[12]   a[13]</a:t>
            </a:r>
          </a:p>
        </p:txBody>
      </p:sp>
      <p:cxnSp>
        <p:nvCxnSpPr>
          <p:cNvPr id="24" name="Straight Connector 23"/>
          <p:cNvCxnSpPr/>
          <p:nvPr/>
        </p:nvCxnSpPr>
        <p:spPr>
          <a:xfrm>
            <a:off x="753872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02930" y="2180590"/>
            <a:ext cx="1036320" cy="32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209040" y="2266748"/>
            <a:ext cx="162560" cy="16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p:cNvCxnSpPr/>
          <p:nvPr/>
        </p:nvCxnSpPr>
        <p:spPr>
          <a:xfrm rot="5400000">
            <a:off x="242798" y="3092677"/>
            <a:ext cx="1703885" cy="391160"/>
          </a:xfrm>
          <a:prstGeom prst="curvedConnector4">
            <a:avLst>
              <a:gd name="adj1" fmla="val 42397"/>
              <a:gd name="adj2" fmla="val 15844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37920" y="1788160"/>
            <a:ext cx="312906" cy="369332"/>
          </a:xfrm>
          <a:prstGeom prst="rect">
            <a:avLst/>
          </a:prstGeom>
          <a:noFill/>
        </p:spPr>
        <p:txBody>
          <a:bodyPr wrap="none" rtlCol="0">
            <a:spAutoFit/>
          </a:bodyPr>
          <a:lstStyle/>
          <a:p>
            <a:r>
              <a:rPr lang="en-US" dirty="0"/>
              <a:t>a</a:t>
            </a:r>
          </a:p>
        </p:txBody>
      </p:sp>
      <p:sp>
        <p:nvSpPr>
          <p:cNvPr id="29" name="TextBox 28"/>
          <p:cNvSpPr txBox="1"/>
          <p:nvPr/>
        </p:nvSpPr>
        <p:spPr>
          <a:xfrm>
            <a:off x="962457" y="4003082"/>
            <a:ext cx="2480166" cy="253916"/>
          </a:xfrm>
          <a:prstGeom prst="rect">
            <a:avLst/>
          </a:prstGeom>
          <a:noFill/>
        </p:spPr>
        <p:txBody>
          <a:bodyPr wrap="none" rtlCol="0">
            <a:spAutoFit/>
          </a:bodyPr>
          <a:lstStyle/>
          <a:p>
            <a:r>
              <a:rPr lang="en-US" sz="1050" dirty="0"/>
              <a:t>milk     eggs     cheese   chips     bread</a:t>
            </a:r>
          </a:p>
        </p:txBody>
      </p:sp>
      <p:sp>
        <p:nvSpPr>
          <p:cNvPr id="30" name="TextBox 29"/>
          <p:cNvSpPr txBox="1"/>
          <p:nvPr/>
        </p:nvSpPr>
        <p:spPr>
          <a:xfrm>
            <a:off x="4724400" y="1513840"/>
            <a:ext cx="1845377" cy="646331"/>
          </a:xfrm>
          <a:prstGeom prst="rect">
            <a:avLst/>
          </a:prstGeom>
          <a:noFill/>
          <a:ln>
            <a:solidFill>
              <a:schemeClr val="accent1"/>
            </a:solidFill>
          </a:ln>
        </p:spPr>
        <p:txBody>
          <a:bodyPr wrap="none" rtlCol="0">
            <a:spAutoFit/>
          </a:bodyPr>
          <a:lstStyle/>
          <a:p>
            <a:r>
              <a:rPr lang="en-US" i="1" dirty="0" err="1"/>
              <a:t>listSize</a:t>
            </a:r>
            <a:r>
              <a:rPr lang="en-US" i="1" dirty="0"/>
              <a:t> = 5</a:t>
            </a:r>
          </a:p>
          <a:p>
            <a:r>
              <a:rPr lang="en-US" i="1" dirty="0"/>
              <a:t>MAX_SIZE = 14</a:t>
            </a:r>
          </a:p>
        </p:txBody>
      </p:sp>
      <p:sp>
        <p:nvSpPr>
          <p:cNvPr id="31" name="TextBox 30">
            <a:extLst>
              <a:ext uri="{FF2B5EF4-FFF2-40B4-BE49-F238E27FC236}">
                <a16:creationId xmlns:a16="http://schemas.microsoft.com/office/drawing/2014/main" id="{E5BDB4B2-A099-B946-9192-4C509A3AF641}"/>
              </a:ext>
            </a:extLst>
          </p:cNvPr>
          <p:cNvSpPr txBox="1"/>
          <p:nvPr/>
        </p:nvSpPr>
        <p:spPr>
          <a:xfrm>
            <a:off x="3546887" y="2525594"/>
            <a:ext cx="1786066" cy="369332"/>
          </a:xfrm>
          <a:prstGeom prst="rect">
            <a:avLst/>
          </a:prstGeom>
          <a:solidFill>
            <a:schemeClr val="tx1">
              <a:lumMod val="75000"/>
              <a:lumOff val="25000"/>
            </a:schemeClr>
          </a:solidFill>
        </p:spPr>
        <p:txBody>
          <a:bodyPr wrap="none" rtlCol="0">
            <a:spAutoFit/>
          </a:bodyPr>
          <a:lstStyle/>
          <a:p>
            <a:r>
              <a:rPr lang="en-US" dirty="0">
                <a:solidFill>
                  <a:schemeClr val="bg2"/>
                </a:solidFill>
              </a:rPr>
              <a:t>a[</a:t>
            </a:r>
            <a:r>
              <a:rPr lang="en-US" dirty="0" err="1">
                <a:solidFill>
                  <a:schemeClr val="bg2"/>
                </a:solidFill>
              </a:rPr>
              <a:t>listSize</a:t>
            </a:r>
            <a:r>
              <a:rPr lang="en-US" dirty="0">
                <a:solidFill>
                  <a:schemeClr val="bg2"/>
                </a:solidFill>
              </a:rPr>
              <a:t>]=“tea”</a:t>
            </a:r>
          </a:p>
        </p:txBody>
      </p:sp>
      <p:sp>
        <p:nvSpPr>
          <p:cNvPr id="32" name="TextBox 31">
            <a:extLst>
              <a:ext uri="{FF2B5EF4-FFF2-40B4-BE49-F238E27FC236}">
                <a16:creationId xmlns:a16="http://schemas.microsoft.com/office/drawing/2014/main" id="{8E9CAD35-ECB1-A441-ACA1-1B9ED870CFBF}"/>
              </a:ext>
            </a:extLst>
          </p:cNvPr>
          <p:cNvSpPr txBox="1"/>
          <p:nvPr/>
        </p:nvSpPr>
        <p:spPr>
          <a:xfrm>
            <a:off x="3532459" y="3029000"/>
            <a:ext cx="1184940" cy="369332"/>
          </a:xfrm>
          <a:prstGeom prst="rect">
            <a:avLst/>
          </a:prstGeom>
          <a:solidFill>
            <a:schemeClr val="tx1">
              <a:lumMod val="75000"/>
              <a:lumOff val="25000"/>
            </a:schemeClr>
          </a:solidFill>
        </p:spPr>
        <p:txBody>
          <a:bodyPr wrap="none" rtlCol="0">
            <a:spAutoFit/>
          </a:bodyPr>
          <a:lstStyle/>
          <a:p>
            <a:r>
              <a:rPr lang="en-US" dirty="0" err="1">
                <a:solidFill>
                  <a:schemeClr val="bg2"/>
                </a:solidFill>
              </a:rPr>
              <a:t>listSize</a:t>
            </a:r>
            <a:r>
              <a:rPr lang="en-US" dirty="0">
                <a:solidFill>
                  <a:schemeClr val="bg2"/>
                </a:solidFill>
              </a:rPr>
              <a:t>++</a:t>
            </a:r>
          </a:p>
        </p:txBody>
      </p:sp>
    </p:spTree>
    <p:extLst>
      <p:ext uri="{BB962C8B-B14F-4D97-AF65-F5344CB8AC3E}">
        <p14:creationId xmlns:p14="http://schemas.microsoft.com/office/powerpoint/2010/main" val="22520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Adding to the Middle of the List</a:t>
            </a:r>
          </a:p>
        </p:txBody>
      </p:sp>
      <p:sp>
        <p:nvSpPr>
          <p:cNvPr id="8" name="Rectangle 7"/>
          <p:cNvSpPr/>
          <p:nvPr/>
        </p:nvSpPr>
        <p:spPr>
          <a:xfrm>
            <a:off x="899160" y="3881120"/>
            <a:ext cx="7280661" cy="51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43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99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180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159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1376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2176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716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99872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1688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35040" y="388112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43040" y="3870960"/>
            <a:ext cx="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1040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2930" y="3532406"/>
            <a:ext cx="7376891" cy="307777"/>
          </a:xfrm>
          <a:prstGeom prst="rect">
            <a:avLst/>
          </a:prstGeom>
          <a:noFill/>
        </p:spPr>
        <p:txBody>
          <a:bodyPr wrap="none" rtlCol="0">
            <a:spAutoFit/>
          </a:bodyPr>
          <a:lstStyle/>
          <a:p>
            <a:r>
              <a:rPr lang="en-US" sz="1400" dirty="0"/>
              <a:t>a[0]     a[1]     a[2]    a[3]     a[4]     a[5]    a[6]     a[7]     a[8]    a[9]    a[10] a[11]   a[12]   a[13]</a:t>
            </a:r>
          </a:p>
        </p:txBody>
      </p:sp>
      <p:cxnSp>
        <p:nvCxnSpPr>
          <p:cNvPr id="25" name="Straight Connector 24"/>
          <p:cNvCxnSpPr/>
          <p:nvPr/>
        </p:nvCxnSpPr>
        <p:spPr>
          <a:xfrm>
            <a:off x="7538720" y="3881120"/>
            <a:ext cx="0" cy="51816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02930" y="2180590"/>
            <a:ext cx="1036320" cy="32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209040" y="2266748"/>
            <a:ext cx="162560" cy="16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urved Connector 27"/>
          <p:cNvCxnSpPr/>
          <p:nvPr/>
        </p:nvCxnSpPr>
        <p:spPr>
          <a:xfrm rot="5400000">
            <a:off x="242798" y="3092677"/>
            <a:ext cx="1703885" cy="391160"/>
          </a:xfrm>
          <a:prstGeom prst="curvedConnector4">
            <a:avLst>
              <a:gd name="adj1" fmla="val 42397"/>
              <a:gd name="adj2" fmla="val 15844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37920" y="1788160"/>
            <a:ext cx="312906" cy="369332"/>
          </a:xfrm>
          <a:prstGeom prst="rect">
            <a:avLst/>
          </a:prstGeom>
          <a:noFill/>
        </p:spPr>
        <p:txBody>
          <a:bodyPr wrap="none" rtlCol="0">
            <a:spAutoFit/>
          </a:bodyPr>
          <a:lstStyle/>
          <a:p>
            <a:r>
              <a:rPr lang="en-US" dirty="0"/>
              <a:t>a</a:t>
            </a:r>
          </a:p>
        </p:txBody>
      </p:sp>
      <p:sp>
        <p:nvSpPr>
          <p:cNvPr id="30" name="TextBox 29"/>
          <p:cNvSpPr txBox="1"/>
          <p:nvPr/>
        </p:nvSpPr>
        <p:spPr>
          <a:xfrm>
            <a:off x="962457" y="4003082"/>
            <a:ext cx="2888932" cy="253916"/>
          </a:xfrm>
          <a:prstGeom prst="rect">
            <a:avLst/>
          </a:prstGeom>
          <a:noFill/>
        </p:spPr>
        <p:txBody>
          <a:bodyPr wrap="none" rtlCol="0">
            <a:spAutoFit/>
          </a:bodyPr>
          <a:lstStyle/>
          <a:p>
            <a:r>
              <a:rPr lang="en-US" sz="1050" dirty="0"/>
              <a:t>milk     eggs     cheese   chips     bread      tea</a:t>
            </a:r>
          </a:p>
        </p:txBody>
      </p:sp>
      <p:sp>
        <p:nvSpPr>
          <p:cNvPr id="31" name="TextBox 30"/>
          <p:cNvSpPr txBox="1"/>
          <p:nvPr/>
        </p:nvSpPr>
        <p:spPr>
          <a:xfrm>
            <a:off x="4724400" y="1513840"/>
            <a:ext cx="1845377" cy="646331"/>
          </a:xfrm>
          <a:prstGeom prst="rect">
            <a:avLst/>
          </a:prstGeom>
          <a:noFill/>
          <a:ln>
            <a:solidFill>
              <a:schemeClr val="accent1"/>
            </a:solidFill>
          </a:ln>
        </p:spPr>
        <p:txBody>
          <a:bodyPr wrap="none" rtlCol="0">
            <a:spAutoFit/>
          </a:bodyPr>
          <a:lstStyle/>
          <a:p>
            <a:r>
              <a:rPr lang="en-US" i="1" dirty="0" err="1"/>
              <a:t>listSize</a:t>
            </a:r>
            <a:r>
              <a:rPr lang="en-US" i="1" dirty="0"/>
              <a:t> = 6</a:t>
            </a:r>
          </a:p>
          <a:p>
            <a:r>
              <a:rPr lang="en-US" i="1" dirty="0"/>
              <a:t>MAX_SIZE = 14</a:t>
            </a:r>
          </a:p>
        </p:txBody>
      </p:sp>
      <p:sp>
        <p:nvSpPr>
          <p:cNvPr id="32" name="TextBox 31">
            <a:extLst>
              <a:ext uri="{FF2B5EF4-FFF2-40B4-BE49-F238E27FC236}">
                <a16:creationId xmlns:a16="http://schemas.microsoft.com/office/drawing/2014/main" id="{4DAE3AC1-E532-B84A-AA74-D3362F252506}"/>
              </a:ext>
            </a:extLst>
          </p:cNvPr>
          <p:cNvSpPr txBox="1"/>
          <p:nvPr/>
        </p:nvSpPr>
        <p:spPr>
          <a:xfrm>
            <a:off x="3023113" y="2351531"/>
            <a:ext cx="2993127" cy="369332"/>
          </a:xfrm>
          <a:prstGeom prst="rect">
            <a:avLst/>
          </a:prstGeom>
          <a:solidFill>
            <a:schemeClr val="tx1">
              <a:lumMod val="75000"/>
              <a:lumOff val="25000"/>
            </a:schemeClr>
          </a:solidFill>
        </p:spPr>
        <p:txBody>
          <a:bodyPr wrap="none" rtlCol="0">
            <a:spAutoFit/>
          </a:bodyPr>
          <a:lstStyle/>
          <a:p>
            <a:r>
              <a:rPr lang="en-US" dirty="0">
                <a:solidFill>
                  <a:schemeClr val="bg2"/>
                </a:solidFill>
              </a:rPr>
              <a:t>insert “cookies” into index 4</a:t>
            </a:r>
          </a:p>
        </p:txBody>
      </p:sp>
      <p:sp>
        <p:nvSpPr>
          <p:cNvPr id="33" name="TextBox 32">
            <a:extLst>
              <a:ext uri="{FF2B5EF4-FFF2-40B4-BE49-F238E27FC236}">
                <a16:creationId xmlns:a16="http://schemas.microsoft.com/office/drawing/2014/main" id="{CF11E11B-5E64-2A4C-98A0-D869CFD368AF}"/>
              </a:ext>
            </a:extLst>
          </p:cNvPr>
          <p:cNvSpPr txBox="1"/>
          <p:nvPr/>
        </p:nvSpPr>
        <p:spPr>
          <a:xfrm>
            <a:off x="3023113" y="2919223"/>
            <a:ext cx="4031873" cy="369332"/>
          </a:xfrm>
          <a:prstGeom prst="rect">
            <a:avLst/>
          </a:prstGeom>
          <a:solidFill>
            <a:schemeClr val="tx1">
              <a:lumMod val="75000"/>
              <a:lumOff val="25000"/>
            </a:schemeClr>
          </a:solidFill>
        </p:spPr>
        <p:txBody>
          <a:bodyPr wrap="none" rtlCol="0">
            <a:spAutoFit/>
          </a:bodyPr>
          <a:lstStyle/>
          <a:p>
            <a:r>
              <a:rPr lang="en-US" dirty="0">
                <a:solidFill>
                  <a:schemeClr val="bg2"/>
                </a:solidFill>
              </a:rPr>
              <a:t>have to move everything after index 4</a:t>
            </a:r>
          </a:p>
        </p:txBody>
      </p:sp>
    </p:spTree>
    <p:extLst>
      <p:ext uri="{BB962C8B-B14F-4D97-AF65-F5344CB8AC3E}">
        <p14:creationId xmlns:p14="http://schemas.microsoft.com/office/powerpoint/2010/main" val="199084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LAYERLOGOHEIGHT" val="140"/>
  <p:tag name="PLAYERLOGOWIDTH" val="233"/>
  <p:tag name="LMS_PUBLISH" val="No"/>
  <p:tag name="ARTICULATE_TEMPLATE" val="eLearning"/>
  <p:tag name="ARTICULATE_TEMPLATE_GUID" val="a1fdf926-7bdf-43cc-8381-83bd9cb77f11"/>
  <p:tag name="ARTICULATE_LOGO" val="(None selected)"/>
  <p:tag name="ARTICULATE_PRESENTER" val="(None selected)"/>
  <p:tag name="ARTICULATE_PRESENTER_GUID" val="9869030842"/>
  <p:tag name="PRESENTER_PREVIEW_MODE_REFRESH" val="0"/>
  <p:tag name="PRESENTER_PREVIEW_MODE" val="0"/>
  <p:tag name="ARTICULATE_PROJECT_CHECK" val="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59592-\\vmware-host\shared folders\mediainnovationteam on my mac\_courses\ined\inedpilot\usf_branded_templates\usf-biology\presentation_layouts\biology_template.potx"/>
  <p:tag name="ARTICULATE_PRESENTER_VERSION" val="7"/>
  <p:tag name="ARTICULATE_USED_PAGE_ORIENTATION" val="1"/>
  <p:tag name="ARTICULATE_USED_PAGE_SIZE" val="1"/>
  <p:tag name="ARTICULATE_SLIDE_COUNT" val="6"/>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gi6936_ppt_template">
  <a:themeElements>
    <a:clrScheme name="Custom 26">
      <a:dk1>
        <a:srgbClr val="000124"/>
      </a:dk1>
      <a:lt1>
        <a:srgbClr val="FFFFFF"/>
      </a:lt1>
      <a:dk2>
        <a:srgbClr val="3C69B3"/>
      </a:dk2>
      <a:lt2>
        <a:srgbClr val="FFFFFF"/>
      </a:lt2>
      <a:accent1>
        <a:srgbClr val="342F88"/>
      </a:accent1>
      <a:accent2>
        <a:srgbClr val="656DB1"/>
      </a:accent2>
      <a:accent3>
        <a:srgbClr val="2F6D80"/>
      </a:accent3>
      <a:accent4>
        <a:srgbClr val="79CDFE"/>
      </a:accent4>
      <a:accent5>
        <a:srgbClr val="8EB52C"/>
      </a:accent5>
      <a:accent6>
        <a:srgbClr val="830326"/>
      </a:accent6>
      <a:hlink>
        <a:srgbClr val="CC1717"/>
      </a:hlink>
      <a:folHlink>
        <a:srgbClr val="002B5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3530 ppt" id="{6453366F-52C0-6C40-A0C3-B3ABC681DB18}" vid="{B69C2FE1-8895-FE48-8FBB-9F265B55D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cop3530 ppt</Template>
  <TotalTime>8692</TotalTime>
  <Words>1561</Words>
  <Application>Microsoft Macintosh PowerPoint</Application>
  <PresentationFormat>On-screen Show (16:9)</PresentationFormat>
  <Paragraphs>174</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Open Sans</vt:lpstr>
      <vt:lpstr>Times New Roman</vt:lpstr>
      <vt:lpstr>Tw Cen MT</vt:lpstr>
      <vt:lpstr>Wingdings</vt:lpstr>
      <vt:lpstr>egi6936_ppt_template</vt:lpstr>
      <vt:lpstr>1</vt:lpstr>
      <vt:lpstr>2</vt:lpstr>
      <vt:lpstr>3</vt:lpstr>
      <vt:lpstr>4</vt:lpstr>
      <vt:lpstr>5</vt:lpstr>
      <vt:lpst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Florida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Dow,Rebecca</dc:creator>
  <cp:lastModifiedBy>Microsoft Office User</cp:lastModifiedBy>
  <cp:revision>129</cp:revision>
  <dcterms:created xsi:type="dcterms:W3CDTF">2017-11-09T15:14:43Z</dcterms:created>
  <dcterms:modified xsi:type="dcterms:W3CDTF">2019-08-22T16:04:58Z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e-learning_blank_template</vt:lpwstr>
  </property>
  <property fmtid="{D5CDD505-2E9C-101B-9397-08002B2CF9AE}" pid="4" name="ArticulateProjectVersion">
    <vt:lpwstr>7</vt:lpwstr>
  </property>
  <property fmtid="{D5CDD505-2E9C-101B-9397-08002B2CF9AE}" pid="5" name="ArticulateGUID">
    <vt:lpwstr>B7D8FA9A-88B8-4F5A-9A5D-7E4C1614F0B8</vt:lpwstr>
  </property>
  <property fmtid="{D5CDD505-2E9C-101B-9397-08002B2CF9AE}" pid="6" name="ArticulateProjectFull">
    <vt:lpwstr>\\vmware-host\Shared Folders\mediainnovationteam On My Mac\_courses\InEd\InEdPilot\usf_branded_templates\USF-Biology\presentation_layouts\biology_template.ppta</vt:lpwstr>
  </property>
</Properties>
</file>