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3" r:id="rId2"/>
    <p:sldId id="257" r:id="rId3"/>
    <p:sldId id="264" r:id="rId4"/>
    <p:sldId id="268" r:id="rId5"/>
    <p:sldId id="265" r:id="rId6"/>
    <p:sldId id="266" r:id="rId7"/>
    <p:sldId id="267" r:id="rId8"/>
    <p:sldId id="262" r:id="rId9"/>
  </p:sldIdLst>
  <p:sldSz cx="9144000" cy="5143500" type="screen16x9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4411"/>
    <a:srgbClr val="182825"/>
    <a:srgbClr val="67D3F8"/>
    <a:srgbClr val="E2F4FE"/>
    <a:srgbClr val="BF245E"/>
    <a:srgbClr val="232062"/>
    <a:srgbClr val="DEDEDE"/>
    <a:srgbClr val="517791"/>
    <a:srgbClr val="656DB1"/>
    <a:srgbClr val="08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 autoAdjust="0"/>
    <p:restoredTop sz="89744" autoAdjust="0"/>
  </p:normalViewPr>
  <p:slideViewPr>
    <p:cSldViewPr snapToGrid="0">
      <p:cViewPr varScale="1">
        <p:scale>
          <a:sx n="137" d="100"/>
          <a:sy n="137" d="100"/>
        </p:scale>
        <p:origin x="1144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D26A57-6CBF-41F1-9253-97CA9D49420B}" type="doc">
      <dgm:prSet loTypeId="urn:microsoft.com/office/officeart/2005/8/layout/hChevron3" loCatId="process" qsTypeId="urn:microsoft.com/office/officeart/2005/8/quickstyle/simple1" qsCatId="simple" csTypeId="urn:microsoft.com/office/officeart/2005/8/colors/accent1_3" csCatId="accent1" phldr="1"/>
      <dgm:spPr/>
    </dgm:pt>
    <dgm:pt modelId="{9D78A0F0-B6E6-480C-8208-BFA841F88B95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400" dirty="0">
              <a:solidFill>
                <a:schemeClr val="bg1"/>
              </a:solidFill>
              <a:latin typeface="+mj-lt"/>
            </a:rPr>
            <a:t>Item 1</a:t>
          </a:r>
        </a:p>
      </dgm:t>
    </dgm:pt>
    <dgm:pt modelId="{07D480E4-2FEE-466D-AC64-40AD5957DBD1}" type="parTrans" cxnId="{3C9CA7D2-9A98-4C90-8A32-639EEEDA3DA9}">
      <dgm:prSet/>
      <dgm:spPr/>
      <dgm:t>
        <a:bodyPr/>
        <a:lstStyle/>
        <a:p>
          <a:endParaRPr lang="en-US" sz="1400"/>
        </a:p>
      </dgm:t>
    </dgm:pt>
    <dgm:pt modelId="{3061502D-3E10-4B39-8FEA-72F51BF9031A}" type="sibTrans" cxnId="{3C9CA7D2-9A98-4C90-8A32-639EEEDA3DA9}">
      <dgm:prSet/>
      <dgm:spPr/>
      <dgm:t>
        <a:bodyPr/>
        <a:lstStyle/>
        <a:p>
          <a:endParaRPr lang="en-US" sz="1400"/>
        </a:p>
      </dgm:t>
    </dgm:pt>
    <dgm:pt modelId="{1DB084FC-B620-44A5-9449-FC7ADEF84C44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400" dirty="0">
              <a:solidFill>
                <a:schemeClr val="bg1"/>
              </a:solidFill>
              <a:latin typeface="+mj-lt"/>
            </a:rPr>
            <a:t>Item 2</a:t>
          </a:r>
        </a:p>
      </dgm:t>
    </dgm:pt>
    <dgm:pt modelId="{67CE9F8A-0833-4230-88AF-99812BBF50F7}" type="parTrans" cxnId="{6FF9323B-8D06-4342-932A-A72887D5AE91}">
      <dgm:prSet/>
      <dgm:spPr/>
      <dgm:t>
        <a:bodyPr/>
        <a:lstStyle/>
        <a:p>
          <a:endParaRPr lang="en-US" sz="1400"/>
        </a:p>
      </dgm:t>
    </dgm:pt>
    <dgm:pt modelId="{05F3FF0D-AFC0-4A10-B717-3558E955C32A}" type="sibTrans" cxnId="{6FF9323B-8D06-4342-932A-A72887D5AE91}">
      <dgm:prSet/>
      <dgm:spPr/>
      <dgm:t>
        <a:bodyPr/>
        <a:lstStyle/>
        <a:p>
          <a:endParaRPr lang="en-US" sz="1400"/>
        </a:p>
      </dgm:t>
    </dgm:pt>
    <dgm:pt modelId="{1A553D6E-151B-4344-8707-4577421FF24B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400" dirty="0">
              <a:solidFill>
                <a:schemeClr val="bg1"/>
              </a:solidFill>
              <a:latin typeface="+mj-lt"/>
            </a:rPr>
            <a:t>Item 3</a:t>
          </a:r>
        </a:p>
      </dgm:t>
    </dgm:pt>
    <dgm:pt modelId="{16AB1387-E8A9-4556-ACF1-55DABE95168F}" type="parTrans" cxnId="{017132C9-CDAD-475C-A2F1-AFFEB26F01FA}">
      <dgm:prSet/>
      <dgm:spPr/>
      <dgm:t>
        <a:bodyPr/>
        <a:lstStyle/>
        <a:p>
          <a:endParaRPr lang="en-US" sz="1400"/>
        </a:p>
      </dgm:t>
    </dgm:pt>
    <dgm:pt modelId="{27988870-26D5-496A-AA0B-E010F14FF276}" type="sibTrans" cxnId="{017132C9-CDAD-475C-A2F1-AFFEB26F01FA}">
      <dgm:prSet/>
      <dgm:spPr/>
      <dgm:t>
        <a:bodyPr/>
        <a:lstStyle/>
        <a:p>
          <a:endParaRPr lang="en-US" sz="1400"/>
        </a:p>
      </dgm:t>
    </dgm:pt>
    <dgm:pt modelId="{6A028EF4-764D-4180-854F-C0C5784A6008}" type="pres">
      <dgm:prSet presAssocID="{81D26A57-6CBF-41F1-9253-97CA9D49420B}" presName="Name0" presStyleCnt="0">
        <dgm:presLayoutVars>
          <dgm:dir/>
          <dgm:resizeHandles val="exact"/>
        </dgm:presLayoutVars>
      </dgm:prSet>
      <dgm:spPr/>
    </dgm:pt>
    <dgm:pt modelId="{E48134AD-F4AC-45A0-BB10-AB287AAC8B5F}" type="pres">
      <dgm:prSet presAssocID="{9D78A0F0-B6E6-480C-8208-BFA841F88B95}" presName="parTxOnly" presStyleLbl="node1" presStyleIdx="0" presStyleCnt="3" custLinFactNeighborX="1347" custLinFactNeighborY="162">
        <dgm:presLayoutVars>
          <dgm:bulletEnabled val="1"/>
        </dgm:presLayoutVars>
      </dgm:prSet>
      <dgm:spPr/>
    </dgm:pt>
    <dgm:pt modelId="{1369AEE9-F399-4434-BB93-10320B227B8A}" type="pres">
      <dgm:prSet presAssocID="{3061502D-3E10-4B39-8FEA-72F51BF9031A}" presName="parSpace" presStyleCnt="0"/>
      <dgm:spPr/>
    </dgm:pt>
    <dgm:pt modelId="{2787B2F7-9514-4C60-AB87-7FB4CB85AD2A}" type="pres">
      <dgm:prSet presAssocID="{1DB084FC-B620-44A5-9449-FC7ADEF84C44}" presName="parTxOnly" presStyleLbl="node1" presStyleIdx="1" presStyleCnt="3" custLinFactNeighborX="1825" custLinFactNeighborY="-29">
        <dgm:presLayoutVars>
          <dgm:bulletEnabled val="1"/>
        </dgm:presLayoutVars>
      </dgm:prSet>
      <dgm:spPr/>
    </dgm:pt>
    <dgm:pt modelId="{4CF6C161-EE17-4595-84CE-38A98E231A24}" type="pres">
      <dgm:prSet presAssocID="{05F3FF0D-AFC0-4A10-B717-3558E955C32A}" presName="parSpace" presStyleCnt="0"/>
      <dgm:spPr/>
    </dgm:pt>
    <dgm:pt modelId="{54C6ED88-B489-49BC-BED4-1EAC56441FDC}" type="pres">
      <dgm:prSet presAssocID="{1A553D6E-151B-4344-8707-4577421FF24B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38EB022D-260C-0F4B-8BDE-2CE28811F4E1}" type="presOf" srcId="{1A553D6E-151B-4344-8707-4577421FF24B}" destId="{54C6ED88-B489-49BC-BED4-1EAC56441FDC}" srcOrd="0" destOrd="0" presId="urn:microsoft.com/office/officeart/2005/8/layout/hChevron3"/>
    <dgm:cxn modelId="{556EF430-704F-B542-B19D-E511D3C9C7B8}" type="presOf" srcId="{9D78A0F0-B6E6-480C-8208-BFA841F88B95}" destId="{E48134AD-F4AC-45A0-BB10-AB287AAC8B5F}" srcOrd="0" destOrd="0" presId="urn:microsoft.com/office/officeart/2005/8/layout/hChevron3"/>
    <dgm:cxn modelId="{6FF9323B-8D06-4342-932A-A72887D5AE91}" srcId="{81D26A57-6CBF-41F1-9253-97CA9D49420B}" destId="{1DB084FC-B620-44A5-9449-FC7ADEF84C44}" srcOrd="1" destOrd="0" parTransId="{67CE9F8A-0833-4230-88AF-99812BBF50F7}" sibTransId="{05F3FF0D-AFC0-4A10-B717-3558E955C32A}"/>
    <dgm:cxn modelId="{91FE3A3D-845B-3749-A9CF-1B50A6D13BDD}" type="presOf" srcId="{81D26A57-6CBF-41F1-9253-97CA9D49420B}" destId="{6A028EF4-764D-4180-854F-C0C5784A6008}" srcOrd="0" destOrd="0" presId="urn:microsoft.com/office/officeart/2005/8/layout/hChevron3"/>
    <dgm:cxn modelId="{8F4404A7-2BB5-F34D-9E80-F8ADA1CE438F}" type="presOf" srcId="{1DB084FC-B620-44A5-9449-FC7ADEF84C44}" destId="{2787B2F7-9514-4C60-AB87-7FB4CB85AD2A}" srcOrd="0" destOrd="0" presId="urn:microsoft.com/office/officeart/2005/8/layout/hChevron3"/>
    <dgm:cxn modelId="{017132C9-CDAD-475C-A2F1-AFFEB26F01FA}" srcId="{81D26A57-6CBF-41F1-9253-97CA9D49420B}" destId="{1A553D6E-151B-4344-8707-4577421FF24B}" srcOrd="2" destOrd="0" parTransId="{16AB1387-E8A9-4556-ACF1-55DABE95168F}" sibTransId="{27988870-26D5-496A-AA0B-E010F14FF276}"/>
    <dgm:cxn modelId="{3C9CA7D2-9A98-4C90-8A32-639EEEDA3DA9}" srcId="{81D26A57-6CBF-41F1-9253-97CA9D49420B}" destId="{9D78A0F0-B6E6-480C-8208-BFA841F88B95}" srcOrd="0" destOrd="0" parTransId="{07D480E4-2FEE-466D-AC64-40AD5957DBD1}" sibTransId="{3061502D-3E10-4B39-8FEA-72F51BF9031A}"/>
    <dgm:cxn modelId="{DA1151EB-1EAF-9649-82B4-DF4B4D9ECF61}" type="presParOf" srcId="{6A028EF4-764D-4180-854F-C0C5784A6008}" destId="{E48134AD-F4AC-45A0-BB10-AB287AAC8B5F}" srcOrd="0" destOrd="0" presId="urn:microsoft.com/office/officeart/2005/8/layout/hChevron3"/>
    <dgm:cxn modelId="{A3DEDE68-71EC-A445-A888-48A9ED4AFE31}" type="presParOf" srcId="{6A028EF4-764D-4180-854F-C0C5784A6008}" destId="{1369AEE9-F399-4434-BB93-10320B227B8A}" srcOrd="1" destOrd="0" presId="urn:microsoft.com/office/officeart/2005/8/layout/hChevron3"/>
    <dgm:cxn modelId="{1B2A5EBC-1CE0-0E43-97CA-F426EBEB0742}" type="presParOf" srcId="{6A028EF4-764D-4180-854F-C0C5784A6008}" destId="{2787B2F7-9514-4C60-AB87-7FB4CB85AD2A}" srcOrd="2" destOrd="0" presId="urn:microsoft.com/office/officeart/2005/8/layout/hChevron3"/>
    <dgm:cxn modelId="{D50546D0-7303-D34A-82F3-C2F6472CC7E3}" type="presParOf" srcId="{6A028EF4-764D-4180-854F-C0C5784A6008}" destId="{4CF6C161-EE17-4595-84CE-38A98E231A24}" srcOrd="3" destOrd="0" presId="urn:microsoft.com/office/officeart/2005/8/layout/hChevron3"/>
    <dgm:cxn modelId="{6D8EAA42-2D5B-B443-8148-E3459663D551}" type="presParOf" srcId="{6A028EF4-764D-4180-854F-C0C5784A6008}" destId="{54C6ED88-B489-49BC-BED4-1EAC56441FDC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134AD-F4AC-45A0-BB10-AB287AAC8B5F}">
      <dsp:nvSpPr>
        <dsp:cNvPr id="0" name=""/>
        <dsp:cNvSpPr/>
      </dsp:nvSpPr>
      <dsp:spPr>
        <a:xfrm>
          <a:off x="4396" y="60061"/>
          <a:ext cx="1145759" cy="458303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+mj-lt"/>
            </a:rPr>
            <a:t>Item 1</a:t>
          </a:r>
        </a:p>
      </dsp:txBody>
      <dsp:txXfrm>
        <a:off x="4396" y="60061"/>
        <a:ext cx="1031183" cy="458303"/>
      </dsp:txXfrm>
    </dsp:sp>
    <dsp:sp modelId="{2787B2F7-9514-4C60-AB87-7FB4CB85AD2A}">
      <dsp:nvSpPr>
        <dsp:cNvPr id="0" name=""/>
        <dsp:cNvSpPr/>
      </dsp:nvSpPr>
      <dsp:spPr>
        <a:xfrm>
          <a:off x="922100" y="59186"/>
          <a:ext cx="1145759" cy="458303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+mj-lt"/>
            </a:rPr>
            <a:t>Item 2</a:t>
          </a:r>
        </a:p>
      </dsp:txBody>
      <dsp:txXfrm>
        <a:off x="1151252" y="59186"/>
        <a:ext cx="687456" cy="458303"/>
      </dsp:txXfrm>
    </dsp:sp>
    <dsp:sp modelId="{54C6ED88-B489-49BC-BED4-1EAC56441FDC}">
      <dsp:nvSpPr>
        <dsp:cNvPr id="0" name=""/>
        <dsp:cNvSpPr/>
      </dsp:nvSpPr>
      <dsp:spPr>
        <a:xfrm>
          <a:off x="1834525" y="59319"/>
          <a:ext cx="1145759" cy="458303"/>
        </a:xfrm>
        <a:prstGeom prst="chevron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+mj-lt"/>
            </a:rPr>
            <a:t>Item 3</a:t>
          </a:r>
        </a:p>
      </dsp:txBody>
      <dsp:txXfrm>
        <a:off x="2063677" y="59319"/>
        <a:ext cx="687456" cy="458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F719B-F475-480E-B538-5B8C43560A8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42A14-DC5F-4CFD-B1CC-C39BFA66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10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105A7-C230-4FBB-8DCE-F34BFD16411D}" type="datetimeFigureOut">
              <a:rPr lang="en-US" smtClean="0"/>
              <a:t>8/28/19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6DC9D-B8F8-4B1B-8451-EEF99A8D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5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04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67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6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11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67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67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67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</a:t>
            </a:r>
            <a:r>
              <a:rPr lang="en-US" baseline="0" dirty="0"/>
              <a:t> Notes: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5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body" idx="1" hasCustomPrompt="1"/>
          </p:nvPr>
        </p:nvSpPr>
        <p:spPr>
          <a:xfrm>
            <a:off x="921635" y="4800650"/>
            <a:ext cx="7300731" cy="203681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05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Subheading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921635" y="4071443"/>
            <a:ext cx="7300731" cy="729207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 sz="2500" b="0" baseline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Click to Edit Master Heading</a:t>
            </a:r>
          </a:p>
        </p:txBody>
      </p:sp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89969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56" userDrawn="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287325" y="1777153"/>
            <a:ext cx="4724928" cy="3088986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545123" y="1773884"/>
            <a:ext cx="3242603" cy="3066277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287325" y="1291838"/>
            <a:ext cx="8500401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700" b="0" baseline="0" dirty="0" smtClean="0">
                <a:solidFill>
                  <a:srgbClr val="080404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subheading</a:t>
            </a:r>
          </a:p>
        </p:txBody>
      </p:sp>
      <p:sp>
        <p:nvSpPr>
          <p:cNvPr id="8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13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6" name="content"/>
          <p:cNvSpPr>
            <a:spLocks noGrp="1"/>
          </p:cNvSpPr>
          <p:nvPr>
            <p:ph idx="1"/>
          </p:nvPr>
        </p:nvSpPr>
        <p:spPr>
          <a:xfrm>
            <a:off x="4123092" y="1334152"/>
            <a:ext cx="4675217" cy="3448096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28273" y="1334153"/>
            <a:ext cx="3438384" cy="3448095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6958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6" name="content"/>
          <p:cNvSpPr>
            <a:spLocks noGrp="1"/>
          </p:cNvSpPr>
          <p:nvPr>
            <p:ph idx="1"/>
          </p:nvPr>
        </p:nvSpPr>
        <p:spPr>
          <a:xfrm>
            <a:off x="3976578" y="1758462"/>
            <a:ext cx="4773528" cy="3099287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295564" y="1758462"/>
            <a:ext cx="3341530" cy="3064653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Drag picture to placeholder or click icon to add   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295564" y="1317763"/>
            <a:ext cx="8320898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lang="en-US" sz="1800" b="0" baseline="0" dirty="0" smtClean="0">
                <a:solidFill>
                  <a:srgbClr val="080404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subheading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098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mage-video 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/>
          <p:cNvSpPr>
            <a:spLocks noGrp="1"/>
          </p:cNvSpPr>
          <p:nvPr>
            <p:ph idx="1"/>
          </p:nvPr>
        </p:nvSpPr>
        <p:spPr>
          <a:xfrm>
            <a:off x="379828" y="4211515"/>
            <a:ext cx="8236855" cy="646235"/>
          </a:xfrm>
          <a:prstGeom prst="rect">
            <a:avLst/>
          </a:prstGeom>
        </p:spPr>
        <p:txBody>
          <a:bodyPr anchor="ctr"/>
          <a:lstStyle>
            <a:lvl1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79828" y="1434905"/>
            <a:ext cx="8236856" cy="2638332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 dirty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Video/picture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90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mage-video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/>
          <p:cNvSpPr>
            <a:spLocks noGrp="1"/>
          </p:cNvSpPr>
          <p:nvPr>
            <p:ph idx="1"/>
          </p:nvPr>
        </p:nvSpPr>
        <p:spPr>
          <a:xfrm>
            <a:off x="304800" y="4211515"/>
            <a:ext cx="8382000" cy="64623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04800" y="1257058"/>
            <a:ext cx="8382000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800" b="0" baseline="0" dirty="0" smtClean="0">
                <a:solidFill>
                  <a:srgbClr val="080404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subheading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04800" y="1681088"/>
            <a:ext cx="8382000" cy="2392147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 dirty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Video/picture</a:t>
            </a:r>
          </a:p>
        </p:txBody>
      </p:sp>
      <p:sp>
        <p:nvSpPr>
          <p:cNvPr id="10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8045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1"/>
          <p:cNvSpPr>
            <a:spLocks noGrp="1"/>
          </p:cNvSpPr>
          <p:nvPr>
            <p:ph sz="half" idx="1" hasCustomPrompt="1"/>
          </p:nvPr>
        </p:nvSpPr>
        <p:spPr>
          <a:xfrm>
            <a:off x="234462" y="1305733"/>
            <a:ext cx="3841886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800" b="0" baseline="0" dirty="0" smtClean="0">
                <a:solidFill>
                  <a:srgbClr val="080404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Change title here</a:t>
            </a:r>
          </a:p>
          <a:p>
            <a:pPr lvl="0"/>
            <a:endParaRPr lang="en-US" dirty="0"/>
          </a:p>
        </p:txBody>
      </p:sp>
      <p:sp>
        <p:nvSpPr>
          <p:cNvPr id="6" name="Content 2"/>
          <p:cNvSpPr>
            <a:spLocks noGrp="1"/>
          </p:cNvSpPr>
          <p:nvPr>
            <p:ph sz="half" idx="12"/>
          </p:nvPr>
        </p:nvSpPr>
        <p:spPr>
          <a:xfrm>
            <a:off x="290732" y="1807695"/>
            <a:ext cx="3785616" cy="3015417"/>
          </a:xfrm>
          <a:prstGeom prst="rect">
            <a:avLst/>
          </a:prstGeom>
          <a:noFill/>
          <a:ln w="88900" cap="flat" cmpd="sng">
            <a:solidFill>
              <a:srgbClr val="FFFFFF"/>
            </a:solidFill>
            <a:miter lim="800000"/>
          </a:ln>
          <a:effectLst>
            <a:outerShdw blurRad="114300" sx="103000" sy="103000" algn="ctr" rotWithShape="0">
              <a:prstClr val="black">
                <a:alpha val="8000"/>
              </a:prstClr>
            </a:outerShdw>
            <a:softEdge rad="0"/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 dirty="0" smtClean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1"/>
          <p:cNvSpPr>
            <a:spLocks noGrp="1"/>
          </p:cNvSpPr>
          <p:nvPr>
            <p:ph sz="half" idx="13" hasCustomPrompt="1"/>
          </p:nvPr>
        </p:nvSpPr>
        <p:spPr>
          <a:xfrm>
            <a:off x="4855406" y="1305733"/>
            <a:ext cx="3754022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800" b="0" baseline="0" dirty="0" smtClean="0">
                <a:solidFill>
                  <a:srgbClr val="080404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Change title here</a:t>
            </a:r>
          </a:p>
          <a:p>
            <a:pPr lvl="0"/>
            <a:endParaRPr lang="en-US" dirty="0"/>
          </a:p>
        </p:txBody>
      </p:sp>
      <p:sp>
        <p:nvSpPr>
          <p:cNvPr id="10" name="Content 2"/>
          <p:cNvSpPr>
            <a:spLocks noGrp="1"/>
          </p:cNvSpPr>
          <p:nvPr>
            <p:ph sz="half" idx="14"/>
          </p:nvPr>
        </p:nvSpPr>
        <p:spPr>
          <a:xfrm>
            <a:off x="4919141" y="1807696"/>
            <a:ext cx="3781584" cy="3015417"/>
          </a:xfrm>
          <a:prstGeom prst="rect">
            <a:avLst/>
          </a:prstGeom>
          <a:noFill/>
          <a:ln w="88900" cap="flat" cmpd="sng">
            <a:solidFill>
              <a:srgbClr val="FFFFFF"/>
            </a:solidFill>
            <a:miter lim="800000"/>
          </a:ln>
          <a:effectLst>
            <a:outerShdw blurRad="114300" sx="103000" sy="103000" algn="ctr" rotWithShape="0">
              <a:prstClr val="black">
                <a:alpha val="8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 dirty="0" smtClean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heading"/>
          <p:cNvSpPr>
            <a:spLocks noGrp="1"/>
          </p:cNvSpPr>
          <p:nvPr>
            <p:ph type="body" sz="quarter" idx="15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009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. Left Vide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/>
          <p:cNvSpPr>
            <a:spLocks noGrp="1"/>
          </p:cNvSpPr>
          <p:nvPr>
            <p:ph idx="1" hasCustomPrompt="1"/>
          </p:nvPr>
        </p:nvSpPr>
        <p:spPr>
          <a:xfrm>
            <a:off x="3824025" y="1359405"/>
            <a:ext cx="4951828" cy="3422844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 dirty="0"/>
              <a:t>Content Here. Video Left</a:t>
            </a:r>
          </a:p>
        </p:txBody>
      </p:sp>
    </p:spTree>
    <p:extLst>
      <p:ext uri="{BB962C8B-B14F-4D97-AF65-F5344CB8AC3E}">
        <p14:creationId xmlns:p14="http://schemas.microsoft.com/office/powerpoint/2010/main" val="3240712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, Right Video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/>
          <p:cNvSpPr>
            <a:spLocks noGrp="1"/>
          </p:cNvSpPr>
          <p:nvPr>
            <p:ph idx="1" hasCustomPrompt="1"/>
          </p:nvPr>
        </p:nvSpPr>
        <p:spPr>
          <a:xfrm>
            <a:off x="351443" y="1359404"/>
            <a:ext cx="5176902" cy="3422844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 dirty="0"/>
              <a:t>Content Here. Video Right.</a:t>
            </a:r>
          </a:p>
        </p:txBody>
      </p:sp>
    </p:spTree>
    <p:extLst>
      <p:ext uri="{BB962C8B-B14F-4D97-AF65-F5344CB8AC3E}">
        <p14:creationId xmlns:p14="http://schemas.microsoft.com/office/powerpoint/2010/main" val="1034867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 Examples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ingle Corner Rectangle 2"/>
          <p:cNvSpPr/>
          <p:nvPr userDrawn="1"/>
        </p:nvSpPr>
        <p:spPr>
          <a:xfrm>
            <a:off x="1043382" y="4079832"/>
            <a:ext cx="3494315" cy="587829"/>
          </a:xfrm>
          <a:prstGeom prst="round1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5740" rIns="137160" rtlCol="0" anchor="ctr" anchorCtr="0"/>
          <a:lstStyle/>
          <a:p>
            <a:pPr algn="l"/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screen instructions go here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395009" y="1967594"/>
            <a:ext cx="2910987" cy="55101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95008" y="3289162"/>
            <a:ext cx="2910987" cy="55168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95009" y="2620978"/>
            <a:ext cx="2917528" cy="555359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117974" y="2047558"/>
            <a:ext cx="2331720" cy="1650476"/>
          </a:xfrm>
          <a:prstGeom prst="rect">
            <a:avLst/>
          </a:prstGeom>
          <a:solidFill>
            <a:schemeClr val="tx1"/>
          </a:solidFill>
          <a:ln w="44450">
            <a:noFill/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en-US" sz="13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for quotes or small pieces of content that aren’t voiced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117974" y="1250364"/>
            <a:ext cx="2334451" cy="67848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>
              <a:defRPr/>
            </a:pPr>
            <a:r>
              <a:rPr lang="en-US" sz="13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 heading box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117974" y="3816746"/>
            <a:ext cx="2303215" cy="933239"/>
            <a:chOff x="307826" y="2082548"/>
            <a:chExt cx="3070953" cy="1244319"/>
          </a:xfrm>
        </p:grpSpPr>
        <p:sp>
          <p:nvSpPr>
            <p:cNvPr id="14" name="Rectangle 13"/>
            <p:cNvSpPr/>
            <p:nvPr userDrawn="1"/>
          </p:nvSpPr>
          <p:spPr>
            <a:xfrm>
              <a:off x="307826" y="2082548"/>
              <a:ext cx="3070953" cy="10607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685800" rtlCol="0" anchor="ctr" anchorCtr="0"/>
            <a:lstStyle/>
            <a:p>
              <a:pPr lvl="0"/>
              <a:r>
                <a:rPr lang="en-US" sz="10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Use for quotes or small pieces of content that aren’t voiced</a:t>
              </a:r>
            </a:p>
          </p:txBody>
        </p:sp>
        <p:sp>
          <p:nvSpPr>
            <p:cNvPr id="15" name="Isosceles Triangle 14"/>
            <p:cNvSpPr/>
            <p:nvPr userDrawn="1"/>
          </p:nvSpPr>
          <p:spPr>
            <a:xfrm rot="10800000">
              <a:off x="1554417" y="3046624"/>
              <a:ext cx="578163" cy="28024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1395009" y="1315453"/>
            <a:ext cx="2910987" cy="553452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sz="1050" dirty="0"/>
              <a:t>Definition: Goes Here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679" y="4021628"/>
            <a:ext cx="385763" cy="3857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525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 Example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5977699" y="2291043"/>
            <a:ext cx="1358914" cy="30364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 tag </a:t>
            </a:r>
          </a:p>
        </p:txBody>
      </p:sp>
      <p:sp>
        <p:nvSpPr>
          <p:cNvPr id="19" name="Rounded Rectangle 12"/>
          <p:cNvSpPr/>
          <p:nvPr userDrawn="1"/>
        </p:nvSpPr>
        <p:spPr>
          <a:xfrm>
            <a:off x="1518553" y="3185199"/>
            <a:ext cx="2209800" cy="4027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54"/>
          <p:cNvSpPr/>
          <p:nvPr userDrawn="1"/>
        </p:nvSpPr>
        <p:spPr>
          <a:xfrm>
            <a:off x="1518553" y="3665811"/>
            <a:ext cx="2209800" cy="402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57"/>
          <p:cNvSpPr/>
          <p:nvPr userDrawn="1"/>
        </p:nvSpPr>
        <p:spPr>
          <a:xfrm>
            <a:off x="1518553" y="4148166"/>
            <a:ext cx="2209800" cy="402772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3962399" y="3185199"/>
            <a:ext cx="2209800" cy="40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962399" y="3656220"/>
            <a:ext cx="2209800" cy="4027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3962399" y="4140063"/>
            <a:ext cx="2209800" cy="4027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Placeholder 22"/>
          <p:cNvSpPr txBox="1">
            <a:spLocks/>
          </p:cNvSpPr>
          <p:nvPr userDrawn="1"/>
        </p:nvSpPr>
        <p:spPr>
          <a:xfrm>
            <a:off x="6283778" y="3215978"/>
            <a:ext cx="1543050" cy="144310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this type of shapes, colors (w/guidance from color palette) and effect to build diagrams, unless content requires something different. 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188695" y="1483820"/>
            <a:ext cx="1395625" cy="365943"/>
            <a:chOff x="-4431846" y="-1221721"/>
            <a:chExt cx="2863333" cy="658906"/>
          </a:xfrm>
        </p:grpSpPr>
        <p:sp>
          <p:nvSpPr>
            <p:cNvPr id="27" name="Rectangle 26"/>
            <p:cNvSpPr/>
            <p:nvPr userDrawn="1"/>
          </p:nvSpPr>
          <p:spPr>
            <a:xfrm>
              <a:off x="-4431846" y="-1221721"/>
              <a:ext cx="2863333" cy="4065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40" rtlCol="0" anchor="ctr" anchorCtr="0">
              <a:normAutofit fontScale="92500" lnSpcReduction="20000"/>
            </a:bodyPr>
            <a:lstStyle/>
            <a:p>
              <a:pPr lvl="0" algn="ctr"/>
              <a:r>
                <a:rPr lang="en-US" sz="10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This is a small callout</a:t>
              </a:r>
            </a:p>
          </p:txBody>
        </p:sp>
        <p:sp>
          <p:nvSpPr>
            <p:cNvPr id="28" name="Isosceles Triangle 43"/>
            <p:cNvSpPr/>
            <p:nvPr userDrawn="1"/>
          </p:nvSpPr>
          <p:spPr>
            <a:xfrm rot="10800000">
              <a:off x="-3231561" y="-787123"/>
              <a:ext cx="462762" cy="224308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9" name="Rectangle 28"/>
          <p:cNvSpPr/>
          <p:nvPr userDrawn="1"/>
        </p:nvSpPr>
        <p:spPr>
          <a:xfrm>
            <a:off x="4449535" y="2293738"/>
            <a:ext cx="1358914" cy="3036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 tag</a:t>
            </a:r>
          </a:p>
        </p:txBody>
      </p:sp>
      <p:graphicFrame>
        <p:nvGraphicFramePr>
          <p:cNvPr id="30" name="Diagram 29"/>
          <p:cNvGraphicFramePr/>
          <p:nvPr userDrawn="1">
            <p:extLst>
              <p:ext uri="{D42A27DB-BD31-4B8C-83A1-F6EECF244321}">
                <p14:modId xmlns:p14="http://schemas.microsoft.com/office/powerpoint/2010/main" val="493913933"/>
              </p:ext>
            </p:extLst>
          </p:nvPr>
        </p:nvGraphicFramePr>
        <p:xfrm>
          <a:off x="582932" y="2112140"/>
          <a:ext cx="2981596" cy="576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Group 1"/>
          <p:cNvGrpSpPr/>
          <p:nvPr userDrawn="1"/>
        </p:nvGrpSpPr>
        <p:grpSpPr>
          <a:xfrm>
            <a:off x="3728353" y="1463413"/>
            <a:ext cx="359549" cy="400110"/>
            <a:chOff x="3728353" y="1463413"/>
            <a:chExt cx="359549" cy="400110"/>
          </a:xfrm>
        </p:grpSpPr>
        <p:sp>
          <p:nvSpPr>
            <p:cNvPr id="32" name="Diamond 31"/>
            <p:cNvSpPr/>
            <p:nvPr/>
          </p:nvSpPr>
          <p:spPr>
            <a:xfrm>
              <a:off x="3728353" y="1483694"/>
              <a:ext cx="359549" cy="359549"/>
            </a:xfrm>
            <a:prstGeom prst="diamon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52955" y="1463413"/>
              <a:ext cx="310343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!</a:t>
              </a:r>
            </a:p>
          </p:txBody>
        </p:sp>
      </p:grpSp>
      <p:sp>
        <p:nvSpPr>
          <p:cNvPr id="34" name="Oval 33"/>
          <p:cNvSpPr/>
          <p:nvPr userDrawn="1"/>
        </p:nvSpPr>
        <p:spPr>
          <a:xfrm>
            <a:off x="4449535" y="1452474"/>
            <a:ext cx="359228" cy="36529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5015" y="1350966"/>
            <a:ext cx="1997525" cy="195146"/>
            <a:chOff x="5285015" y="1232615"/>
            <a:chExt cx="1997525" cy="195146"/>
          </a:xfrm>
        </p:grpSpPr>
        <p:sp>
          <p:nvSpPr>
            <p:cNvPr id="3" name="Triangle 2"/>
            <p:cNvSpPr/>
            <p:nvPr userDrawn="1"/>
          </p:nvSpPr>
          <p:spPr>
            <a:xfrm rot="5400000">
              <a:off x="7100853" y="1246073"/>
              <a:ext cx="195146" cy="168229"/>
            </a:xfrm>
            <a:prstGeom prst="triangl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 flipH="1">
              <a:off x="5285015" y="1330189"/>
              <a:ext cx="1829298" cy="11620"/>
            </a:xfrm>
            <a:prstGeom prst="line">
              <a:avLst/>
            </a:prstGeom>
            <a:ln w="603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 userDrawn="1"/>
        </p:nvGrpSpPr>
        <p:grpSpPr>
          <a:xfrm>
            <a:off x="5285015" y="1719253"/>
            <a:ext cx="1997525" cy="195146"/>
            <a:chOff x="5285015" y="1232615"/>
            <a:chExt cx="1997525" cy="195146"/>
          </a:xfrm>
        </p:grpSpPr>
        <p:sp>
          <p:nvSpPr>
            <p:cNvPr id="36" name="Triangle 35"/>
            <p:cNvSpPr/>
            <p:nvPr userDrawn="1"/>
          </p:nvSpPr>
          <p:spPr>
            <a:xfrm rot="5400000">
              <a:off x="7100853" y="1246073"/>
              <a:ext cx="195146" cy="168229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 userDrawn="1"/>
          </p:nvCxnSpPr>
          <p:spPr>
            <a:xfrm flipH="1">
              <a:off x="5285015" y="1330189"/>
              <a:ext cx="1829298" cy="11620"/>
            </a:xfrm>
            <a:prstGeom prst="line">
              <a:avLst/>
            </a:prstGeom>
            <a:ln w="603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525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: No Subhead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 txBox="1">
            <a:spLocks/>
          </p:cNvSpPr>
          <p:nvPr userDrawn="1"/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100" b="0" kern="1200" baseline="0">
                <a:solidFill>
                  <a:schemeClr val="tx1"/>
                </a:solidFill>
                <a:effectLst/>
                <a:latin typeface="+mj-lt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  <a:endParaRPr lang="en-US" dirty="0"/>
          </a:p>
        </p:txBody>
      </p:sp>
      <p:sp>
        <p:nvSpPr>
          <p:cNvPr id="6" name="heading"/>
          <p:cNvSpPr>
            <a:spLocks noGrp="1"/>
          </p:cNvSpPr>
          <p:nvPr>
            <p:ph type="body" sz="quarter" idx="12" hasCustomPrompt="1"/>
          </p:nvPr>
        </p:nvSpPr>
        <p:spPr>
          <a:xfrm>
            <a:off x="921634" y="4007684"/>
            <a:ext cx="7300731" cy="1047512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 sz="2500" b="0" baseline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Click to Edit Master Heading</a:t>
            </a:r>
          </a:p>
        </p:txBody>
      </p:sp>
    </p:spTree>
    <p:extLst>
      <p:ext uri="{BB962C8B-B14F-4D97-AF65-F5344CB8AC3E}">
        <p14:creationId xmlns:p14="http://schemas.microsoft.com/office/powerpoint/2010/main" val="503141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ing 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3522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Title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body" idx="1" hasCustomPrompt="1"/>
          </p:nvPr>
        </p:nvSpPr>
        <p:spPr>
          <a:xfrm>
            <a:off x="649594" y="2125057"/>
            <a:ext cx="7716644" cy="7396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0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Subheading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713678" y="572947"/>
            <a:ext cx="7716644" cy="1326761"/>
          </a:xfrm>
          <a:prstGeom prst="rect">
            <a:avLst/>
          </a:prstGeom>
        </p:spPr>
        <p:txBody>
          <a:bodyPr wrap="square" tIns="0" bIns="0" anchor="ctr" anchorCtr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 sz="2500" b="0" baseline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Click to Edit Master Heading</a:t>
            </a:r>
          </a:p>
        </p:txBody>
      </p:sp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5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8302" y="1434904"/>
            <a:ext cx="8173329" cy="342284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63158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5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79889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1918471" y="2308637"/>
            <a:ext cx="4761851" cy="580804"/>
          </a:xfrm>
          <a:prstGeom prst="rect">
            <a:avLst/>
          </a:prstGeom>
          <a:effectLst/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388909" y="365760"/>
            <a:ext cx="7375264" cy="441725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080404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44196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50166" y="365760"/>
            <a:ext cx="7322239" cy="441725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080404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5" name="heading"/>
          <p:cNvSpPr>
            <a:spLocks noGrp="1"/>
          </p:cNvSpPr>
          <p:nvPr>
            <p:ph type="body" sz="quarter" idx="12" hasCustomPrompt="1"/>
          </p:nvPr>
        </p:nvSpPr>
        <p:spPr>
          <a:xfrm rot="5400000" flipH="1">
            <a:off x="6261894" y="2283984"/>
            <a:ext cx="4761851" cy="580804"/>
          </a:xfrm>
          <a:prstGeom prst="rect">
            <a:avLst/>
          </a:prstGeom>
          <a:effectLst/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22545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85226" y="1878037"/>
            <a:ext cx="8556770" cy="3043018"/>
          </a:xfrm>
          <a:prstGeom prst="rect">
            <a:avLst/>
          </a:prstGeom>
        </p:spPr>
        <p:txBody>
          <a:bodyPr/>
          <a:lstStyle>
            <a:lvl1pPr algn="l">
              <a:defRPr sz="12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285226" y="1346754"/>
            <a:ext cx="8556770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800" b="0" baseline="0" dirty="0" smtClean="0">
                <a:solidFill>
                  <a:srgbClr val="080404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subheading</a:t>
            </a:r>
          </a:p>
        </p:txBody>
      </p:sp>
      <p:sp>
        <p:nvSpPr>
          <p:cNvPr id="8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20584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337657" y="1344381"/>
            <a:ext cx="4938823" cy="3463034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2pPr>
            <a:lvl3pPr marL="685800" indent="0">
              <a:buFont typeface="Century Gothic" panose="020B0502020202020204" pitchFamily="34" charset="0"/>
              <a:buNone/>
              <a:defRPr sz="105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632400" y="1344381"/>
            <a:ext cx="3093118" cy="3463033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8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24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NUL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2"/>
    </p:custDataLst>
    <p:extLst>
      <p:ext uri="{BB962C8B-B14F-4D97-AF65-F5344CB8AC3E}">
        <p14:creationId xmlns:p14="http://schemas.microsoft.com/office/powerpoint/2010/main" val="122461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728" r:id="rId2"/>
    <p:sldLayoutId id="2147483726" r:id="rId3"/>
    <p:sldLayoutId id="2147483708" r:id="rId4"/>
    <p:sldLayoutId id="2147483718" r:id="rId5"/>
    <p:sldLayoutId id="2147483719" r:id="rId6"/>
    <p:sldLayoutId id="2147483720" r:id="rId7"/>
    <p:sldLayoutId id="2147483664" r:id="rId8"/>
    <p:sldLayoutId id="2147483689" r:id="rId9"/>
    <p:sldLayoutId id="2147483709" r:id="rId10"/>
    <p:sldLayoutId id="2147483663" r:id="rId11"/>
    <p:sldLayoutId id="2147483710" r:id="rId12"/>
    <p:sldLayoutId id="2147483699" r:id="rId13"/>
    <p:sldLayoutId id="2147483712" r:id="rId14"/>
    <p:sldLayoutId id="2147483682" r:id="rId15"/>
    <p:sldLayoutId id="2147483722" r:id="rId16"/>
    <p:sldLayoutId id="2147483723" r:id="rId17"/>
    <p:sldLayoutId id="2147483727" r:id="rId18"/>
    <p:sldLayoutId id="2147483725" r:id="rId19"/>
    <p:sldLayoutId id="2147483721" r:id="rId20"/>
  </p:sldLayoutIdLst>
  <p:txStyles>
    <p:titleStyle>
      <a:lvl1pPr algn="ctr" defTabSz="685800" rtl="0" eaLnBrk="1" latinLnBrk="0" hangingPunct="1">
        <a:lnSpc>
          <a:spcPct val="100000"/>
        </a:lnSpc>
        <a:spcBef>
          <a:spcPct val="0"/>
        </a:spcBef>
        <a:buNone/>
        <a:defRPr sz="21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0" indent="0" algn="l" defTabSz="685800" rtl="0" eaLnBrk="1" latinLnBrk="0" hangingPunct="1">
        <a:spcBef>
          <a:spcPts val="900"/>
        </a:spcBef>
        <a:spcAft>
          <a:spcPts val="900"/>
        </a:spcAft>
        <a:buFont typeface="Arial" pitchFamily="34" charset="0"/>
        <a:buNone/>
        <a:defRPr sz="1350" kern="1200">
          <a:solidFill>
            <a:schemeClr val="tx1"/>
          </a:solidFill>
          <a:latin typeface="+mj-lt"/>
          <a:ea typeface="Open Sans" panose="020B0606030504020204" pitchFamily="34" charset="0"/>
          <a:cs typeface="Arial" panose="020B0604020202020204" pitchFamily="34" charset="0"/>
        </a:defRPr>
      </a:lvl1pPr>
      <a:lvl2pPr marL="214313" indent="-214313" algn="l" defTabSz="685800" rtl="0" eaLnBrk="1" latinLnBrk="0" hangingPunct="1">
        <a:spcBef>
          <a:spcPts val="900"/>
        </a:spcBef>
        <a:spcAft>
          <a:spcPts val="900"/>
        </a:spcAft>
        <a:buFont typeface="Wingdings" pitchFamily="2" charset="2"/>
        <a:buChar char="§"/>
        <a:defRPr sz="1350" kern="1200">
          <a:solidFill>
            <a:schemeClr val="tx1"/>
          </a:solidFill>
          <a:latin typeface="+mj-lt"/>
          <a:ea typeface="Open Sans" panose="020B0606030504020204" pitchFamily="34" charset="0"/>
          <a:cs typeface="Arial" panose="020B0604020202020204" pitchFamily="34" charset="0"/>
        </a:defRPr>
      </a:lvl2pPr>
      <a:lvl3pPr marL="685800" indent="0" algn="l" defTabSz="6858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60">
          <p15:clr>
            <a:srgbClr val="F26B43"/>
          </p15:clr>
        </p15:guide>
        <p15:guide id="2" pos="2880">
          <p15:clr>
            <a:srgbClr val="F26B43"/>
          </p15:clr>
        </p15:guide>
        <p15:guide id="3" pos="144">
          <p15:clr>
            <a:srgbClr val="F26B43"/>
          </p15:clr>
        </p15:guide>
        <p15:guide id="4" pos="5616">
          <p15:clr>
            <a:srgbClr val="F26B43"/>
          </p15:clr>
        </p15:guide>
        <p15:guide id="5" orient="horz" pos="324">
          <p15:clr>
            <a:srgbClr val="F26B43"/>
          </p15:clr>
        </p15:guide>
        <p15:guide id="6" orient="horz" pos="540">
          <p15:clr>
            <a:srgbClr val="F26B43"/>
          </p15:clr>
        </p15:guide>
        <p15:guide id="7" orient="horz" pos="702">
          <p15:clr>
            <a:srgbClr val="F26B43"/>
          </p15:clr>
        </p15:guide>
        <p15:guide id="8" orient="horz" pos="1620">
          <p15:clr>
            <a:srgbClr val="F26B43"/>
          </p15:clr>
        </p15:guide>
        <p15:guide id="9" orient="horz" pos="216">
          <p15:clr>
            <a:srgbClr val="F26B43"/>
          </p15:clr>
        </p15:guide>
        <p15:guide id="10" orient="horz" pos="396">
          <p15:clr>
            <a:srgbClr val="F26B43"/>
          </p15:clr>
        </p15:guide>
        <p15:guide id="11" orient="horz" pos="4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96782" y="4078939"/>
            <a:ext cx="7300731" cy="7292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w Cen MT" panose="020B0602020104020603" pitchFamily="34" charset="0"/>
              </a:rPr>
              <a:t>Finite Automata and Languages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506855"/>
            <a:ext cx="9144000" cy="3429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285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137715"/>
            <a:ext cx="8915400" cy="580804"/>
          </a:xfrm>
        </p:spPr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Finite Automata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384" y="1511478"/>
            <a:ext cx="3175000" cy="17907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273702" y="1058128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This is a a finite-state machine.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This automaton consists of states (represented in the figure by circles) and transitions (represented by arrows).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As the automaton sees a symbol of input, it makes a transition (or jump) to another state, according to its transition function, which takes the current state and the symbol as its inputs.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 automaton represents a formal language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Stored programs grew out of this concept</a:t>
            </a:r>
          </a:p>
        </p:txBody>
      </p:sp>
    </p:spTree>
    <p:extLst>
      <p:ext uri="{BB962C8B-B14F-4D97-AF65-F5344CB8AC3E}">
        <p14:creationId xmlns:p14="http://schemas.microsoft.com/office/powerpoint/2010/main" val="138143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137715"/>
            <a:ext cx="8915400" cy="580804"/>
          </a:xfrm>
        </p:spPr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Push Down Automata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384" y="1511478"/>
            <a:ext cx="3175000" cy="17907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9367" y="1170947"/>
            <a:ext cx="44864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Push down automata also have a stack to store information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This model has input, a stored program, and a stack for storage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This was an early concept of a computer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The stack was the original data structure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7686321" y="3018070"/>
            <a:ext cx="626781" cy="15832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347" y="4724692"/>
            <a:ext cx="76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077450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853F89-632E-124E-84F3-4D98C4BDE1D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1334" y="985085"/>
            <a:ext cx="8173329" cy="342284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bool </a:t>
            </a:r>
            <a:r>
              <a:rPr lang="en-US" sz="1050" dirty="0" err="1"/>
              <a:t>inLang</a:t>
            </a:r>
            <a:r>
              <a:rPr lang="en-US" sz="1050" dirty="0"/>
              <a:t>(char * string)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	bool </a:t>
            </a:r>
            <a:r>
              <a:rPr lang="en-US" sz="1050" dirty="0" err="1"/>
              <a:t>readB</a:t>
            </a:r>
            <a:r>
              <a:rPr lang="en-US" sz="1050" dirty="0"/>
              <a:t> = false;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	stack S;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	if string[0] != ‘A’;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		return false;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	</a:t>
            </a:r>
            <a:r>
              <a:rPr lang="en-US" sz="1050" dirty="0" err="1"/>
              <a:t>i</a:t>
            </a:r>
            <a:r>
              <a:rPr lang="en-US" sz="1050" dirty="0"/>
              <a:t>++;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	while (string !=NULL)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	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		if string[0]==‘A’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			if </a:t>
            </a:r>
            <a:r>
              <a:rPr lang="en-US" sz="1050" dirty="0" err="1"/>
              <a:t>readB</a:t>
            </a:r>
            <a:endParaRPr lang="en-US" sz="10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				return false;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			else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				</a:t>
            </a:r>
            <a:r>
              <a:rPr lang="en-US" sz="1050" dirty="0" err="1"/>
              <a:t>S.push</a:t>
            </a:r>
            <a:r>
              <a:rPr lang="en-US" sz="1050" dirty="0"/>
              <a:t>(A);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			   	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		if string[0]==‘B’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		{	</a:t>
            </a:r>
            <a:r>
              <a:rPr lang="en-US" sz="1050" dirty="0" err="1"/>
              <a:t>readB</a:t>
            </a:r>
            <a:r>
              <a:rPr lang="en-US" sz="1050" dirty="0"/>
              <a:t> = true;	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			if </a:t>
            </a:r>
            <a:r>
              <a:rPr lang="en-US" sz="1050" dirty="0" err="1"/>
              <a:t>S.isEmpty</a:t>
            </a:r>
            <a:r>
              <a:rPr lang="en-US" sz="1050" dirty="0"/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				return false;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			else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				</a:t>
            </a:r>
            <a:r>
              <a:rPr lang="en-US" sz="1050" dirty="0" err="1"/>
              <a:t>S.pop</a:t>
            </a:r>
            <a:r>
              <a:rPr lang="en-US" sz="1050" dirty="0"/>
              <a:t>();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		</a:t>
            </a:r>
            <a:r>
              <a:rPr lang="en-US" sz="1050" dirty="0" err="1"/>
              <a:t>string.erase</a:t>
            </a:r>
            <a:r>
              <a:rPr lang="en-US" sz="1050" dirty="0"/>
              <a:t>(0, 1);  //take off the first character in the list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	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	if </a:t>
            </a:r>
            <a:r>
              <a:rPr lang="en-US" sz="1050" dirty="0" err="1"/>
              <a:t>S.isEmpty</a:t>
            </a:r>
            <a:r>
              <a:rPr lang="en-US" sz="1050" dirty="0"/>
              <a:t>()  return true;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	else    return false;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5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501342-F4B3-4649-A2AA-7DD03D24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651C6-CD78-9549-9D90-F9A4DAA72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What is a Stored Program?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E35F1-016A-CC4D-955E-51E372B7EF1C}"/>
              </a:ext>
            </a:extLst>
          </p:cNvPr>
          <p:cNvSpPr txBox="1"/>
          <p:nvPr/>
        </p:nvSpPr>
        <p:spPr>
          <a:xfrm>
            <a:off x="4490517" y="1059087"/>
            <a:ext cx="4006225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 with states, choices, and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24BC8C-7A63-FE45-BC02-8EF22B19B6A7}"/>
              </a:ext>
            </a:extLst>
          </p:cNvPr>
          <p:cNvSpPr txBox="1"/>
          <p:nvPr/>
        </p:nvSpPr>
        <p:spPr>
          <a:xfrm>
            <a:off x="4490517" y="1547391"/>
            <a:ext cx="684803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4FC4A-3F2B-9741-97EA-3E909464C9B0}"/>
              </a:ext>
            </a:extLst>
          </p:cNvPr>
          <p:cNvSpPr txBox="1"/>
          <p:nvPr/>
        </p:nvSpPr>
        <p:spPr>
          <a:xfrm>
            <a:off x="4490517" y="2035695"/>
            <a:ext cx="1813317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stored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CC760D-7184-DA48-B9EB-6806631BF1BF}"/>
              </a:ext>
            </a:extLst>
          </p:cNvPr>
          <p:cNvSpPr txBox="1"/>
          <p:nvPr/>
        </p:nvSpPr>
        <p:spPr>
          <a:xfrm>
            <a:off x="4490517" y="2523999"/>
            <a:ext cx="4491145" cy="181588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Finite automata models the states,</a:t>
            </a:r>
          </a:p>
          <a:p>
            <a:r>
              <a:rPr lang="en-US" sz="1600" dirty="0">
                <a:solidFill>
                  <a:schemeClr val="bg1"/>
                </a:solidFill>
              </a:rPr>
              <a:t>moving between states models response input, stacks model stored variables.</a:t>
            </a:r>
          </a:p>
          <a:p>
            <a:r>
              <a:rPr lang="en-US" sz="1600" dirty="0">
                <a:solidFill>
                  <a:schemeClr val="bg1"/>
                </a:solidFill>
              </a:rPr>
              <a:t>It is a way to formally model your code.</a:t>
            </a:r>
          </a:p>
          <a:p>
            <a:r>
              <a:rPr lang="en-US" sz="1600" dirty="0">
                <a:solidFill>
                  <a:schemeClr val="bg1"/>
                </a:solidFill>
              </a:rPr>
              <a:t>The key is: do you KNOW every state your code can get into?  This can tell you if you’ve accounted for every possible state or transition</a:t>
            </a:r>
          </a:p>
        </p:txBody>
      </p:sp>
    </p:spTree>
    <p:extLst>
      <p:ext uri="{BB962C8B-B14F-4D97-AF65-F5344CB8AC3E}">
        <p14:creationId xmlns:p14="http://schemas.microsoft.com/office/powerpoint/2010/main" val="29771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137715"/>
            <a:ext cx="8915400" cy="580804"/>
          </a:xfrm>
        </p:spPr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Push Down Automata and Formal Languages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0634" y="1003587"/>
            <a:ext cx="7017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Here is a push down automata that can recognize the language </a:t>
            </a:r>
            <a:r>
              <a:rPr lang="en-US" sz="2400" dirty="0" err="1"/>
              <a:t>A</a:t>
            </a:r>
            <a:r>
              <a:rPr lang="en-US" sz="2400" baseline="30000" dirty="0" err="1"/>
              <a:t>n</a:t>
            </a:r>
            <a:r>
              <a:rPr lang="en-US" sz="2400" dirty="0" err="1"/>
              <a:t>B</a:t>
            </a:r>
            <a:r>
              <a:rPr lang="en-US" sz="2400" baseline="30000" dirty="0" err="1"/>
              <a:t>n</a:t>
            </a:r>
            <a:r>
              <a:rPr lang="en-US" sz="2400" baseline="30000" dirty="0"/>
              <a:t>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7742304" y="1911110"/>
            <a:ext cx="626781" cy="15832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76330" y="3617732"/>
            <a:ext cx="76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6" name="Oval 5"/>
          <p:cNvSpPr/>
          <p:nvPr/>
        </p:nvSpPr>
        <p:spPr>
          <a:xfrm>
            <a:off x="615284" y="2469104"/>
            <a:ext cx="544310" cy="51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124"/>
                </a:solidFill>
              </a:rPr>
              <a:t>-</a:t>
            </a:r>
          </a:p>
        </p:txBody>
      </p:sp>
      <p:sp>
        <p:nvSpPr>
          <p:cNvPr id="9" name="Oval 8"/>
          <p:cNvSpPr/>
          <p:nvPr/>
        </p:nvSpPr>
        <p:spPr>
          <a:xfrm>
            <a:off x="1712564" y="2499584"/>
            <a:ext cx="544310" cy="51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124"/>
                </a:solidFill>
              </a:rPr>
              <a:t>S </a:t>
            </a:r>
            <a:r>
              <a:rPr lang="en-US" sz="1100" baseline="-25000" dirty="0">
                <a:solidFill>
                  <a:srgbClr val="000124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2769204" y="2519904"/>
            <a:ext cx="544310" cy="51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124"/>
                </a:solidFill>
              </a:rPr>
              <a:t>S</a:t>
            </a:r>
            <a:r>
              <a:rPr lang="en-US" sz="1200" baseline="-25000" dirty="0">
                <a:solidFill>
                  <a:srgbClr val="000124"/>
                </a:solidFill>
              </a:rPr>
              <a:t>B</a:t>
            </a:r>
            <a:endParaRPr lang="en-US" sz="1200" dirty="0">
              <a:solidFill>
                <a:srgbClr val="000124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54724" y="2519904"/>
            <a:ext cx="544310" cy="51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124"/>
                </a:solidFill>
              </a:rPr>
              <a:t>+</a:t>
            </a:r>
          </a:p>
        </p:txBody>
      </p:sp>
      <p:sp>
        <p:nvSpPr>
          <p:cNvPr id="21" name="Freeform 20"/>
          <p:cNvSpPr/>
          <p:nvPr/>
        </p:nvSpPr>
        <p:spPr>
          <a:xfrm>
            <a:off x="886408" y="2151179"/>
            <a:ext cx="1087120" cy="345493"/>
          </a:xfrm>
          <a:custGeom>
            <a:avLst/>
            <a:gdLst>
              <a:gd name="connsiteX0" fmla="*/ 0 w 1087120"/>
              <a:gd name="connsiteY0" fmla="*/ 325173 h 345493"/>
              <a:gd name="connsiteX1" fmla="*/ 203200 w 1087120"/>
              <a:gd name="connsiteY1" fmla="*/ 91493 h 345493"/>
              <a:gd name="connsiteX2" fmla="*/ 558800 w 1087120"/>
              <a:gd name="connsiteY2" fmla="*/ 53 h 345493"/>
              <a:gd name="connsiteX3" fmla="*/ 914400 w 1087120"/>
              <a:gd name="connsiteY3" fmla="*/ 101653 h 345493"/>
              <a:gd name="connsiteX4" fmla="*/ 1087120 w 1087120"/>
              <a:gd name="connsiteY4" fmla="*/ 345493 h 345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7120" h="345493">
                <a:moveTo>
                  <a:pt x="0" y="325173"/>
                </a:moveTo>
                <a:cubicBezTo>
                  <a:pt x="55033" y="235426"/>
                  <a:pt x="110067" y="145680"/>
                  <a:pt x="203200" y="91493"/>
                </a:cubicBezTo>
                <a:cubicBezTo>
                  <a:pt x="296333" y="37306"/>
                  <a:pt x="440267" y="-1640"/>
                  <a:pt x="558800" y="53"/>
                </a:cubicBezTo>
                <a:cubicBezTo>
                  <a:pt x="677333" y="1746"/>
                  <a:pt x="826347" y="44080"/>
                  <a:pt x="914400" y="101653"/>
                </a:cubicBezTo>
                <a:cubicBezTo>
                  <a:pt x="1002453" y="159226"/>
                  <a:pt x="1087120" y="345493"/>
                  <a:pt x="1087120" y="345493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2095448" y="2181659"/>
            <a:ext cx="955040" cy="345493"/>
          </a:xfrm>
          <a:custGeom>
            <a:avLst/>
            <a:gdLst>
              <a:gd name="connsiteX0" fmla="*/ 0 w 1087120"/>
              <a:gd name="connsiteY0" fmla="*/ 325173 h 345493"/>
              <a:gd name="connsiteX1" fmla="*/ 203200 w 1087120"/>
              <a:gd name="connsiteY1" fmla="*/ 91493 h 345493"/>
              <a:gd name="connsiteX2" fmla="*/ 558800 w 1087120"/>
              <a:gd name="connsiteY2" fmla="*/ 53 h 345493"/>
              <a:gd name="connsiteX3" fmla="*/ 914400 w 1087120"/>
              <a:gd name="connsiteY3" fmla="*/ 101653 h 345493"/>
              <a:gd name="connsiteX4" fmla="*/ 1087120 w 1087120"/>
              <a:gd name="connsiteY4" fmla="*/ 345493 h 345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7120" h="345493">
                <a:moveTo>
                  <a:pt x="0" y="325173"/>
                </a:moveTo>
                <a:cubicBezTo>
                  <a:pt x="55033" y="235426"/>
                  <a:pt x="110067" y="145680"/>
                  <a:pt x="203200" y="91493"/>
                </a:cubicBezTo>
                <a:cubicBezTo>
                  <a:pt x="296333" y="37306"/>
                  <a:pt x="440267" y="-1640"/>
                  <a:pt x="558800" y="53"/>
                </a:cubicBezTo>
                <a:cubicBezTo>
                  <a:pt x="677333" y="1746"/>
                  <a:pt x="826347" y="44080"/>
                  <a:pt x="914400" y="101653"/>
                </a:cubicBezTo>
                <a:cubicBezTo>
                  <a:pt x="1002453" y="159226"/>
                  <a:pt x="1087120" y="345493"/>
                  <a:pt x="1087120" y="345493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3141928" y="2242619"/>
            <a:ext cx="1087120" cy="345493"/>
          </a:xfrm>
          <a:custGeom>
            <a:avLst/>
            <a:gdLst>
              <a:gd name="connsiteX0" fmla="*/ 0 w 1087120"/>
              <a:gd name="connsiteY0" fmla="*/ 325173 h 345493"/>
              <a:gd name="connsiteX1" fmla="*/ 203200 w 1087120"/>
              <a:gd name="connsiteY1" fmla="*/ 91493 h 345493"/>
              <a:gd name="connsiteX2" fmla="*/ 558800 w 1087120"/>
              <a:gd name="connsiteY2" fmla="*/ 53 h 345493"/>
              <a:gd name="connsiteX3" fmla="*/ 914400 w 1087120"/>
              <a:gd name="connsiteY3" fmla="*/ 101653 h 345493"/>
              <a:gd name="connsiteX4" fmla="*/ 1087120 w 1087120"/>
              <a:gd name="connsiteY4" fmla="*/ 345493 h 345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7120" h="345493">
                <a:moveTo>
                  <a:pt x="0" y="325173"/>
                </a:moveTo>
                <a:cubicBezTo>
                  <a:pt x="55033" y="235426"/>
                  <a:pt x="110067" y="145680"/>
                  <a:pt x="203200" y="91493"/>
                </a:cubicBezTo>
                <a:cubicBezTo>
                  <a:pt x="296333" y="37306"/>
                  <a:pt x="440267" y="-1640"/>
                  <a:pt x="558800" y="53"/>
                </a:cubicBezTo>
                <a:cubicBezTo>
                  <a:pt x="677333" y="1746"/>
                  <a:pt x="826347" y="44080"/>
                  <a:pt x="914400" y="101653"/>
                </a:cubicBezTo>
                <a:cubicBezTo>
                  <a:pt x="1002453" y="159226"/>
                  <a:pt x="1087120" y="345493"/>
                  <a:pt x="1087120" y="345493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678932" y="2943712"/>
            <a:ext cx="656929" cy="548771"/>
          </a:xfrm>
          <a:custGeom>
            <a:avLst/>
            <a:gdLst>
              <a:gd name="connsiteX0" fmla="*/ 162516 w 656929"/>
              <a:gd name="connsiteY0" fmla="*/ 40640 h 548771"/>
              <a:gd name="connsiteX1" fmla="*/ 50756 w 656929"/>
              <a:gd name="connsiteY1" fmla="*/ 121920 h 548771"/>
              <a:gd name="connsiteX2" fmla="*/ 10116 w 656929"/>
              <a:gd name="connsiteY2" fmla="*/ 406400 h 548771"/>
              <a:gd name="connsiteX3" fmla="*/ 233636 w 656929"/>
              <a:gd name="connsiteY3" fmla="*/ 548640 h 548771"/>
              <a:gd name="connsiteX4" fmla="*/ 589236 w 656929"/>
              <a:gd name="connsiteY4" fmla="*/ 426720 h 548771"/>
              <a:gd name="connsiteX5" fmla="*/ 650196 w 656929"/>
              <a:gd name="connsiteY5" fmla="*/ 172720 h 548771"/>
              <a:gd name="connsiteX6" fmla="*/ 497796 w 656929"/>
              <a:gd name="connsiteY6" fmla="*/ 0 h 54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6929" h="548771">
                <a:moveTo>
                  <a:pt x="162516" y="40640"/>
                </a:moveTo>
                <a:cubicBezTo>
                  <a:pt x="119336" y="50800"/>
                  <a:pt x="76156" y="60960"/>
                  <a:pt x="50756" y="121920"/>
                </a:cubicBezTo>
                <a:cubicBezTo>
                  <a:pt x="25356" y="182880"/>
                  <a:pt x="-20364" y="335280"/>
                  <a:pt x="10116" y="406400"/>
                </a:cubicBezTo>
                <a:cubicBezTo>
                  <a:pt x="40596" y="477520"/>
                  <a:pt x="137116" y="545253"/>
                  <a:pt x="233636" y="548640"/>
                </a:cubicBezTo>
                <a:cubicBezTo>
                  <a:pt x="330156" y="552027"/>
                  <a:pt x="519809" y="489373"/>
                  <a:pt x="589236" y="426720"/>
                </a:cubicBezTo>
                <a:cubicBezTo>
                  <a:pt x="658663" y="364067"/>
                  <a:pt x="665436" y="243840"/>
                  <a:pt x="650196" y="172720"/>
                </a:cubicBezTo>
                <a:cubicBezTo>
                  <a:pt x="634956" y="101600"/>
                  <a:pt x="497796" y="0"/>
                  <a:pt x="497796" y="0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745732" y="2984352"/>
            <a:ext cx="656929" cy="548771"/>
          </a:xfrm>
          <a:custGeom>
            <a:avLst/>
            <a:gdLst>
              <a:gd name="connsiteX0" fmla="*/ 162516 w 656929"/>
              <a:gd name="connsiteY0" fmla="*/ 40640 h 548771"/>
              <a:gd name="connsiteX1" fmla="*/ 50756 w 656929"/>
              <a:gd name="connsiteY1" fmla="*/ 121920 h 548771"/>
              <a:gd name="connsiteX2" fmla="*/ 10116 w 656929"/>
              <a:gd name="connsiteY2" fmla="*/ 406400 h 548771"/>
              <a:gd name="connsiteX3" fmla="*/ 233636 w 656929"/>
              <a:gd name="connsiteY3" fmla="*/ 548640 h 548771"/>
              <a:gd name="connsiteX4" fmla="*/ 589236 w 656929"/>
              <a:gd name="connsiteY4" fmla="*/ 426720 h 548771"/>
              <a:gd name="connsiteX5" fmla="*/ 650196 w 656929"/>
              <a:gd name="connsiteY5" fmla="*/ 172720 h 548771"/>
              <a:gd name="connsiteX6" fmla="*/ 497796 w 656929"/>
              <a:gd name="connsiteY6" fmla="*/ 0 h 54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6929" h="548771">
                <a:moveTo>
                  <a:pt x="162516" y="40640"/>
                </a:moveTo>
                <a:cubicBezTo>
                  <a:pt x="119336" y="50800"/>
                  <a:pt x="76156" y="60960"/>
                  <a:pt x="50756" y="121920"/>
                </a:cubicBezTo>
                <a:cubicBezTo>
                  <a:pt x="25356" y="182880"/>
                  <a:pt x="-20364" y="335280"/>
                  <a:pt x="10116" y="406400"/>
                </a:cubicBezTo>
                <a:cubicBezTo>
                  <a:pt x="40596" y="477520"/>
                  <a:pt x="137116" y="545253"/>
                  <a:pt x="233636" y="548640"/>
                </a:cubicBezTo>
                <a:cubicBezTo>
                  <a:pt x="330156" y="552027"/>
                  <a:pt x="519809" y="489373"/>
                  <a:pt x="589236" y="426720"/>
                </a:cubicBezTo>
                <a:cubicBezTo>
                  <a:pt x="658663" y="364067"/>
                  <a:pt x="665436" y="243840"/>
                  <a:pt x="650196" y="172720"/>
                </a:cubicBezTo>
                <a:cubicBezTo>
                  <a:pt x="634956" y="101600"/>
                  <a:pt x="497796" y="0"/>
                  <a:pt x="497796" y="0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12435" y="1729256"/>
            <a:ext cx="628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read A</a:t>
            </a:r>
          </a:p>
          <a:p>
            <a:r>
              <a:rPr lang="en-US" sz="1200" dirty="0"/>
              <a:t>push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07768" y="3492352"/>
            <a:ext cx="628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read A</a:t>
            </a:r>
          </a:p>
          <a:p>
            <a:r>
              <a:rPr lang="en-US" sz="1200" dirty="0"/>
              <a:t>push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37688" y="1826112"/>
            <a:ext cx="5998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read B</a:t>
            </a:r>
          </a:p>
          <a:p>
            <a:r>
              <a:rPr lang="en-US" sz="1100" dirty="0"/>
              <a:t>pop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0F92A8-F31F-5D4F-A6C2-B9F0B52FE67C}"/>
              </a:ext>
            </a:extLst>
          </p:cNvPr>
          <p:cNvSpPr txBox="1"/>
          <p:nvPr/>
        </p:nvSpPr>
        <p:spPr>
          <a:xfrm>
            <a:off x="3086015" y="3483546"/>
            <a:ext cx="5998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read B</a:t>
            </a:r>
          </a:p>
          <a:p>
            <a:r>
              <a:rPr lang="en-US" sz="1100" dirty="0"/>
              <a:t>pop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89A218-69FE-BF4F-8CE1-CF436D6ADDCC}"/>
              </a:ext>
            </a:extLst>
          </p:cNvPr>
          <p:cNvSpPr txBox="1"/>
          <p:nvPr/>
        </p:nvSpPr>
        <p:spPr>
          <a:xfrm>
            <a:off x="3229860" y="1988847"/>
            <a:ext cx="1888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end of input, stack is empty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2019B8-3692-E34D-AD2C-A08A93D40312}"/>
              </a:ext>
            </a:extLst>
          </p:cNvPr>
          <p:cNvCxnSpPr>
            <a:stCxn id="10" idx="3"/>
          </p:cNvCxnSpPr>
          <p:nvPr/>
        </p:nvCxnSpPr>
        <p:spPr>
          <a:xfrm flipH="1">
            <a:off x="2236017" y="2956289"/>
            <a:ext cx="612899" cy="105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FC74486-A06E-994F-8AB1-FA397B7A8AA8}"/>
              </a:ext>
            </a:extLst>
          </p:cNvPr>
          <p:cNvSpPr/>
          <p:nvPr/>
        </p:nvSpPr>
        <p:spPr>
          <a:xfrm>
            <a:off x="1771419" y="3936611"/>
            <a:ext cx="544310" cy="51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124"/>
                </a:solidFill>
              </a:rPr>
              <a:t>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39C0C5-8C00-1E49-8512-355E23947041}"/>
              </a:ext>
            </a:extLst>
          </p:cNvPr>
          <p:cNvSpPr txBox="1"/>
          <p:nvPr/>
        </p:nvSpPr>
        <p:spPr>
          <a:xfrm>
            <a:off x="2265038" y="3370650"/>
            <a:ext cx="615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(read B</a:t>
            </a:r>
          </a:p>
          <a:p>
            <a:r>
              <a:rPr lang="en-US" sz="800" dirty="0"/>
              <a:t>stack and is empty) or (read A) or (end of input stack not empty)</a:t>
            </a:r>
          </a:p>
        </p:txBody>
      </p:sp>
    </p:spTree>
    <p:extLst>
      <p:ext uri="{BB962C8B-B14F-4D97-AF65-F5344CB8AC3E}">
        <p14:creationId xmlns:p14="http://schemas.microsoft.com/office/powerpoint/2010/main" val="1160979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137715"/>
            <a:ext cx="8915400" cy="580804"/>
          </a:xfrm>
        </p:spPr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Two Stack Push Down Automata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" y="1249680"/>
            <a:ext cx="8666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has been shown that a two stack push down automata can perform any algorithm (!!)</a:t>
            </a:r>
          </a:p>
          <a:p>
            <a:endParaRPr lang="en-US" dirty="0"/>
          </a:p>
          <a:p>
            <a:r>
              <a:rPr lang="en-US" dirty="0"/>
              <a:t>It is equivalent to a Turing Machine </a:t>
            </a:r>
            <a:r>
              <a:rPr lang="mr-IN" dirty="0"/>
              <a:t>–</a:t>
            </a:r>
            <a:r>
              <a:rPr lang="en-US" dirty="0"/>
              <a:t> this is the universal computer concept developed by Alan Turing in 1936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4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137715"/>
            <a:ext cx="8915400" cy="580804"/>
          </a:xfrm>
        </p:spPr>
        <p:txBody>
          <a:bodyPr/>
          <a:lstStyle/>
          <a:p>
            <a:r>
              <a:rPr lang="en-US" sz="2800" dirty="0">
                <a:latin typeface="Tw Cen MT" panose="020B0602020104020603" pitchFamily="34" charset="0"/>
              </a:rPr>
              <a:t>Two Stack Push Down Automata and Formal Languages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974" y="929098"/>
            <a:ext cx="6254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Here is a push down automata that can recognize the language (</a:t>
            </a:r>
            <a:r>
              <a:rPr lang="en-US" sz="2400" dirty="0" err="1"/>
              <a:t>A</a:t>
            </a:r>
            <a:r>
              <a:rPr lang="en-US" sz="2400" baseline="30000" dirty="0" err="1"/>
              <a:t>n</a:t>
            </a:r>
            <a:r>
              <a:rPr lang="en-US" sz="2400" dirty="0" err="1"/>
              <a:t>B</a:t>
            </a:r>
            <a:r>
              <a:rPr lang="en-US" sz="2400" baseline="30000" dirty="0" err="1"/>
              <a:t>n</a:t>
            </a:r>
            <a:r>
              <a:rPr lang="en-US" sz="2400" dirty="0"/>
              <a:t>)</a:t>
            </a:r>
            <a:r>
              <a:rPr lang="en-US" sz="2400" baseline="30000" dirty="0"/>
              <a:t>p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7677268" y="1146075"/>
            <a:ext cx="626781" cy="15832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23054" y="2852697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6" name="Oval 5"/>
          <p:cNvSpPr/>
          <p:nvPr/>
        </p:nvSpPr>
        <p:spPr>
          <a:xfrm>
            <a:off x="236030" y="2659742"/>
            <a:ext cx="544310" cy="51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124"/>
                </a:solidFill>
              </a:rPr>
              <a:t>-</a:t>
            </a:r>
          </a:p>
        </p:txBody>
      </p:sp>
      <p:sp>
        <p:nvSpPr>
          <p:cNvPr id="9" name="Oval 8"/>
          <p:cNvSpPr/>
          <p:nvPr/>
        </p:nvSpPr>
        <p:spPr>
          <a:xfrm>
            <a:off x="1333310" y="2690222"/>
            <a:ext cx="544310" cy="51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124"/>
                </a:solidFill>
              </a:rPr>
              <a:t>S</a:t>
            </a:r>
            <a:r>
              <a:rPr lang="en-US" sz="1050" baseline="-25000" dirty="0">
                <a:solidFill>
                  <a:srgbClr val="000124"/>
                </a:solidFill>
              </a:rPr>
              <a:t>A1</a:t>
            </a:r>
            <a:endParaRPr lang="en-US" sz="1050" dirty="0">
              <a:solidFill>
                <a:srgbClr val="000124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69959" y="2808410"/>
            <a:ext cx="544310" cy="51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124"/>
                </a:solidFill>
              </a:rPr>
              <a:t>S</a:t>
            </a:r>
            <a:r>
              <a:rPr lang="en-US" sz="1050" baseline="-25000" dirty="0">
                <a:solidFill>
                  <a:srgbClr val="000124"/>
                </a:solidFill>
              </a:rPr>
              <a:t>B</a:t>
            </a:r>
            <a:endParaRPr lang="en-US" sz="1200" dirty="0">
              <a:solidFill>
                <a:srgbClr val="000124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322048" y="4029989"/>
            <a:ext cx="544310" cy="51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124"/>
                </a:solidFill>
              </a:rPr>
              <a:t>+</a:t>
            </a:r>
          </a:p>
        </p:txBody>
      </p:sp>
      <p:sp>
        <p:nvSpPr>
          <p:cNvPr id="21" name="Freeform 20"/>
          <p:cNvSpPr/>
          <p:nvPr/>
        </p:nvSpPr>
        <p:spPr>
          <a:xfrm>
            <a:off x="507154" y="2341817"/>
            <a:ext cx="1087120" cy="345493"/>
          </a:xfrm>
          <a:custGeom>
            <a:avLst/>
            <a:gdLst>
              <a:gd name="connsiteX0" fmla="*/ 0 w 1087120"/>
              <a:gd name="connsiteY0" fmla="*/ 325173 h 345493"/>
              <a:gd name="connsiteX1" fmla="*/ 203200 w 1087120"/>
              <a:gd name="connsiteY1" fmla="*/ 91493 h 345493"/>
              <a:gd name="connsiteX2" fmla="*/ 558800 w 1087120"/>
              <a:gd name="connsiteY2" fmla="*/ 53 h 345493"/>
              <a:gd name="connsiteX3" fmla="*/ 914400 w 1087120"/>
              <a:gd name="connsiteY3" fmla="*/ 101653 h 345493"/>
              <a:gd name="connsiteX4" fmla="*/ 1087120 w 1087120"/>
              <a:gd name="connsiteY4" fmla="*/ 345493 h 345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7120" h="345493">
                <a:moveTo>
                  <a:pt x="0" y="325173"/>
                </a:moveTo>
                <a:cubicBezTo>
                  <a:pt x="55033" y="235426"/>
                  <a:pt x="110067" y="145680"/>
                  <a:pt x="203200" y="91493"/>
                </a:cubicBezTo>
                <a:cubicBezTo>
                  <a:pt x="296333" y="37306"/>
                  <a:pt x="440267" y="-1640"/>
                  <a:pt x="558800" y="53"/>
                </a:cubicBezTo>
                <a:cubicBezTo>
                  <a:pt x="677333" y="1746"/>
                  <a:pt x="826347" y="44080"/>
                  <a:pt x="914400" y="101653"/>
                </a:cubicBezTo>
                <a:cubicBezTo>
                  <a:pt x="1002453" y="159226"/>
                  <a:pt x="1087120" y="345493"/>
                  <a:pt x="1087120" y="345493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rot="312724">
            <a:off x="1725247" y="2453775"/>
            <a:ext cx="1599986" cy="324852"/>
          </a:xfrm>
          <a:custGeom>
            <a:avLst/>
            <a:gdLst>
              <a:gd name="connsiteX0" fmla="*/ 0 w 1087120"/>
              <a:gd name="connsiteY0" fmla="*/ 325173 h 345493"/>
              <a:gd name="connsiteX1" fmla="*/ 203200 w 1087120"/>
              <a:gd name="connsiteY1" fmla="*/ 91493 h 345493"/>
              <a:gd name="connsiteX2" fmla="*/ 558800 w 1087120"/>
              <a:gd name="connsiteY2" fmla="*/ 53 h 345493"/>
              <a:gd name="connsiteX3" fmla="*/ 914400 w 1087120"/>
              <a:gd name="connsiteY3" fmla="*/ 101653 h 345493"/>
              <a:gd name="connsiteX4" fmla="*/ 1087120 w 1087120"/>
              <a:gd name="connsiteY4" fmla="*/ 345493 h 345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7120" h="345493">
                <a:moveTo>
                  <a:pt x="0" y="325173"/>
                </a:moveTo>
                <a:cubicBezTo>
                  <a:pt x="55033" y="235426"/>
                  <a:pt x="110067" y="145680"/>
                  <a:pt x="203200" y="91493"/>
                </a:cubicBezTo>
                <a:cubicBezTo>
                  <a:pt x="296333" y="37306"/>
                  <a:pt x="440267" y="-1640"/>
                  <a:pt x="558800" y="53"/>
                </a:cubicBezTo>
                <a:cubicBezTo>
                  <a:pt x="677333" y="1746"/>
                  <a:pt x="826347" y="44080"/>
                  <a:pt x="914400" y="101653"/>
                </a:cubicBezTo>
                <a:cubicBezTo>
                  <a:pt x="1002453" y="159226"/>
                  <a:pt x="1087120" y="345493"/>
                  <a:pt x="1087120" y="345493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3316556" y="2468833"/>
            <a:ext cx="1464797" cy="422020"/>
          </a:xfrm>
          <a:custGeom>
            <a:avLst/>
            <a:gdLst>
              <a:gd name="connsiteX0" fmla="*/ 0 w 1087120"/>
              <a:gd name="connsiteY0" fmla="*/ 325173 h 345493"/>
              <a:gd name="connsiteX1" fmla="*/ 203200 w 1087120"/>
              <a:gd name="connsiteY1" fmla="*/ 91493 h 345493"/>
              <a:gd name="connsiteX2" fmla="*/ 558800 w 1087120"/>
              <a:gd name="connsiteY2" fmla="*/ 53 h 345493"/>
              <a:gd name="connsiteX3" fmla="*/ 914400 w 1087120"/>
              <a:gd name="connsiteY3" fmla="*/ 101653 h 345493"/>
              <a:gd name="connsiteX4" fmla="*/ 1087120 w 1087120"/>
              <a:gd name="connsiteY4" fmla="*/ 345493 h 345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7120" h="345493">
                <a:moveTo>
                  <a:pt x="0" y="325173"/>
                </a:moveTo>
                <a:cubicBezTo>
                  <a:pt x="55033" y="235426"/>
                  <a:pt x="110067" y="145680"/>
                  <a:pt x="203200" y="91493"/>
                </a:cubicBezTo>
                <a:cubicBezTo>
                  <a:pt x="296333" y="37306"/>
                  <a:pt x="440267" y="-1640"/>
                  <a:pt x="558800" y="53"/>
                </a:cubicBezTo>
                <a:cubicBezTo>
                  <a:pt x="677333" y="1746"/>
                  <a:pt x="826347" y="44080"/>
                  <a:pt x="914400" y="101653"/>
                </a:cubicBezTo>
                <a:cubicBezTo>
                  <a:pt x="1002453" y="159226"/>
                  <a:pt x="1087120" y="345493"/>
                  <a:pt x="1087120" y="345493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299678" y="3134350"/>
            <a:ext cx="656929" cy="548771"/>
          </a:xfrm>
          <a:custGeom>
            <a:avLst/>
            <a:gdLst>
              <a:gd name="connsiteX0" fmla="*/ 162516 w 656929"/>
              <a:gd name="connsiteY0" fmla="*/ 40640 h 548771"/>
              <a:gd name="connsiteX1" fmla="*/ 50756 w 656929"/>
              <a:gd name="connsiteY1" fmla="*/ 121920 h 548771"/>
              <a:gd name="connsiteX2" fmla="*/ 10116 w 656929"/>
              <a:gd name="connsiteY2" fmla="*/ 406400 h 548771"/>
              <a:gd name="connsiteX3" fmla="*/ 233636 w 656929"/>
              <a:gd name="connsiteY3" fmla="*/ 548640 h 548771"/>
              <a:gd name="connsiteX4" fmla="*/ 589236 w 656929"/>
              <a:gd name="connsiteY4" fmla="*/ 426720 h 548771"/>
              <a:gd name="connsiteX5" fmla="*/ 650196 w 656929"/>
              <a:gd name="connsiteY5" fmla="*/ 172720 h 548771"/>
              <a:gd name="connsiteX6" fmla="*/ 497796 w 656929"/>
              <a:gd name="connsiteY6" fmla="*/ 0 h 54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6929" h="548771">
                <a:moveTo>
                  <a:pt x="162516" y="40640"/>
                </a:moveTo>
                <a:cubicBezTo>
                  <a:pt x="119336" y="50800"/>
                  <a:pt x="76156" y="60960"/>
                  <a:pt x="50756" y="121920"/>
                </a:cubicBezTo>
                <a:cubicBezTo>
                  <a:pt x="25356" y="182880"/>
                  <a:pt x="-20364" y="335280"/>
                  <a:pt x="10116" y="406400"/>
                </a:cubicBezTo>
                <a:cubicBezTo>
                  <a:pt x="40596" y="477520"/>
                  <a:pt x="137116" y="545253"/>
                  <a:pt x="233636" y="548640"/>
                </a:cubicBezTo>
                <a:cubicBezTo>
                  <a:pt x="330156" y="552027"/>
                  <a:pt x="519809" y="489373"/>
                  <a:pt x="589236" y="426720"/>
                </a:cubicBezTo>
                <a:cubicBezTo>
                  <a:pt x="658663" y="364067"/>
                  <a:pt x="665436" y="243840"/>
                  <a:pt x="650196" y="172720"/>
                </a:cubicBezTo>
                <a:cubicBezTo>
                  <a:pt x="634956" y="101600"/>
                  <a:pt x="497796" y="0"/>
                  <a:pt x="497796" y="0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845535" y="3258726"/>
            <a:ext cx="487636" cy="548771"/>
          </a:xfrm>
          <a:custGeom>
            <a:avLst/>
            <a:gdLst>
              <a:gd name="connsiteX0" fmla="*/ 162516 w 656929"/>
              <a:gd name="connsiteY0" fmla="*/ 40640 h 548771"/>
              <a:gd name="connsiteX1" fmla="*/ 50756 w 656929"/>
              <a:gd name="connsiteY1" fmla="*/ 121920 h 548771"/>
              <a:gd name="connsiteX2" fmla="*/ 10116 w 656929"/>
              <a:gd name="connsiteY2" fmla="*/ 406400 h 548771"/>
              <a:gd name="connsiteX3" fmla="*/ 233636 w 656929"/>
              <a:gd name="connsiteY3" fmla="*/ 548640 h 548771"/>
              <a:gd name="connsiteX4" fmla="*/ 589236 w 656929"/>
              <a:gd name="connsiteY4" fmla="*/ 426720 h 548771"/>
              <a:gd name="connsiteX5" fmla="*/ 650196 w 656929"/>
              <a:gd name="connsiteY5" fmla="*/ 172720 h 548771"/>
              <a:gd name="connsiteX6" fmla="*/ 497796 w 656929"/>
              <a:gd name="connsiteY6" fmla="*/ 0 h 54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6929" h="548771">
                <a:moveTo>
                  <a:pt x="162516" y="40640"/>
                </a:moveTo>
                <a:cubicBezTo>
                  <a:pt x="119336" y="50800"/>
                  <a:pt x="76156" y="60960"/>
                  <a:pt x="50756" y="121920"/>
                </a:cubicBezTo>
                <a:cubicBezTo>
                  <a:pt x="25356" y="182880"/>
                  <a:pt x="-20364" y="335280"/>
                  <a:pt x="10116" y="406400"/>
                </a:cubicBezTo>
                <a:cubicBezTo>
                  <a:pt x="40596" y="477520"/>
                  <a:pt x="137116" y="545253"/>
                  <a:pt x="233636" y="548640"/>
                </a:cubicBezTo>
                <a:cubicBezTo>
                  <a:pt x="330156" y="552027"/>
                  <a:pt x="519809" y="489373"/>
                  <a:pt x="589236" y="426720"/>
                </a:cubicBezTo>
                <a:cubicBezTo>
                  <a:pt x="658663" y="364067"/>
                  <a:pt x="665436" y="243840"/>
                  <a:pt x="650196" y="172720"/>
                </a:cubicBezTo>
                <a:cubicBezTo>
                  <a:pt x="634956" y="101600"/>
                  <a:pt x="497796" y="0"/>
                  <a:pt x="497796" y="0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61433" y="1923757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read A</a:t>
            </a:r>
          </a:p>
          <a:p>
            <a:r>
              <a:rPr lang="en-US" sz="1200" dirty="0"/>
              <a:t>push S1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62961" y="2187320"/>
            <a:ext cx="7216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 B</a:t>
            </a:r>
          </a:p>
          <a:p>
            <a:r>
              <a:rPr lang="en-US" sz="1000" dirty="0"/>
              <a:t>pop S1,</a:t>
            </a:r>
          </a:p>
          <a:p>
            <a:r>
              <a:rPr lang="en-US" sz="1000" dirty="0"/>
              <a:t> push S2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93348" y="1156235"/>
            <a:ext cx="626781" cy="15832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908085" y="2870082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33" name="Freeform 32"/>
          <p:cNvSpPr/>
          <p:nvPr/>
        </p:nvSpPr>
        <p:spPr>
          <a:xfrm rot="11114367">
            <a:off x="3373618" y="3207116"/>
            <a:ext cx="1266323" cy="181937"/>
          </a:xfrm>
          <a:custGeom>
            <a:avLst/>
            <a:gdLst>
              <a:gd name="connsiteX0" fmla="*/ 0 w 1087120"/>
              <a:gd name="connsiteY0" fmla="*/ 325173 h 345493"/>
              <a:gd name="connsiteX1" fmla="*/ 203200 w 1087120"/>
              <a:gd name="connsiteY1" fmla="*/ 91493 h 345493"/>
              <a:gd name="connsiteX2" fmla="*/ 558800 w 1087120"/>
              <a:gd name="connsiteY2" fmla="*/ 53 h 345493"/>
              <a:gd name="connsiteX3" fmla="*/ 914400 w 1087120"/>
              <a:gd name="connsiteY3" fmla="*/ 101653 h 345493"/>
              <a:gd name="connsiteX4" fmla="*/ 1087120 w 1087120"/>
              <a:gd name="connsiteY4" fmla="*/ 345493 h 345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7120" h="345493">
                <a:moveTo>
                  <a:pt x="0" y="325173"/>
                </a:moveTo>
                <a:cubicBezTo>
                  <a:pt x="55033" y="235426"/>
                  <a:pt x="110067" y="145680"/>
                  <a:pt x="203200" y="91493"/>
                </a:cubicBezTo>
                <a:cubicBezTo>
                  <a:pt x="296333" y="37306"/>
                  <a:pt x="440267" y="-1640"/>
                  <a:pt x="558800" y="53"/>
                </a:cubicBezTo>
                <a:cubicBezTo>
                  <a:pt x="677333" y="1746"/>
                  <a:pt x="826347" y="44080"/>
                  <a:pt x="914400" y="101653"/>
                </a:cubicBezTo>
                <a:cubicBezTo>
                  <a:pt x="1002453" y="159226"/>
                  <a:pt x="1087120" y="345493"/>
                  <a:pt x="1087120" y="345493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4551682" y="3252299"/>
            <a:ext cx="487636" cy="548771"/>
          </a:xfrm>
          <a:custGeom>
            <a:avLst/>
            <a:gdLst>
              <a:gd name="connsiteX0" fmla="*/ 162516 w 656929"/>
              <a:gd name="connsiteY0" fmla="*/ 40640 h 548771"/>
              <a:gd name="connsiteX1" fmla="*/ 50756 w 656929"/>
              <a:gd name="connsiteY1" fmla="*/ 121920 h 548771"/>
              <a:gd name="connsiteX2" fmla="*/ 10116 w 656929"/>
              <a:gd name="connsiteY2" fmla="*/ 406400 h 548771"/>
              <a:gd name="connsiteX3" fmla="*/ 233636 w 656929"/>
              <a:gd name="connsiteY3" fmla="*/ 548640 h 548771"/>
              <a:gd name="connsiteX4" fmla="*/ 589236 w 656929"/>
              <a:gd name="connsiteY4" fmla="*/ 426720 h 548771"/>
              <a:gd name="connsiteX5" fmla="*/ 650196 w 656929"/>
              <a:gd name="connsiteY5" fmla="*/ 172720 h 548771"/>
              <a:gd name="connsiteX6" fmla="*/ 497796 w 656929"/>
              <a:gd name="connsiteY6" fmla="*/ 0 h 54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6929" h="548771">
                <a:moveTo>
                  <a:pt x="162516" y="40640"/>
                </a:moveTo>
                <a:cubicBezTo>
                  <a:pt x="119336" y="50800"/>
                  <a:pt x="76156" y="60960"/>
                  <a:pt x="50756" y="121920"/>
                </a:cubicBezTo>
                <a:cubicBezTo>
                  <a:pt x="25356" y="182880"/>
                  <a:pt x="-20364" y="335280"/>
                  <a:pt x="10116" y="406400"/>
                </a:cubicBezTo>
                <a:cubicBezTo>
                  <a:pt x="40596" y="477520"/>
                  <a:pt x="137116" y="545253"/>
                  <a:pt x="233636" y="548640"/>
                </a:cubicBezTo>
                <a:cubicBezTo>
                  <a:pt x="330156" y="552027"/>
                  <a:pt x="519809" y="489373"/>
                  <a:pt x="589236" y="426720"/>
                </a:cubicBezTo>
                <a:cubicBezTo>
                  <a:pt x="658663" y="364067"/>
                  <a:pt x="665436" y="243840"/>
                  <a:pt x="650196" y="172720"/>
                </a:cubicBezTo>
                <a:cubicBezTo>
                  <a:pt x="634956" y="101600"/>
                  <a:pt x="497796" y="0"/>
                  <a:pt x="497796" y="0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869543" y="2159317"/>
            <a:ext cx="7024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read A</a:t>
            </a:r>
          </a:p>
          <a:p>
            <a:r>
              <a:rPr lang="en-US" sz="1100" dirty="0"/>
              <a:t>pop S2,</a:t>
            </a:r>
          </a:p>
          <a:p>
            <a:r>
              <a:rPr lang="en-US" sz="1100" dirty="0"/>
              <a:t>push S1</a:t>
            </a:r>
          </a:p>
        </p:txBody>
      </p:sp>
      <p:cxnSp>
        <p:nvCxnSpPr>
          <p:cNvPr id="12" name="Straight Arrow Connector 11"/>
          <p:cNvCxnSpPr>
            <a:cxnSpLocks/>
            <a:stCxn id="10" idx="5"/>
            <a:endCxn id="11" idx="1"/>
          </p:cNvCxnSpPr>
          <p:nvPr/>
        </p:nvCxnSpPr>
        <p:spPr>
          <a:xfrm>
            <a:off x="3334557" y="3244795"/>
            <a:ext cx="1067203" cy="86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4524A61-4588-9047-B789-61E4AD848E45}"/>
              </a:ext>
            </a:extLst>
          </p:cNvPr>
          <p:cNvSpPr/>
          <p:nvPr/>
        </p:nvSpPr>
        <p:spPr>
          <a:xfrm>
            <a:off x="4523345" y="2815981"/>
            <a:ext cx="544310" cy="51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124"/>
                </a:solidFill>
              </a:rPr>
              <a:t>S</a:t>
            </a:r>
            <a:r>
              <a:rPr lang="en-US" sz="1050" baseline="-25000" dirty="0">
                <a:solidFill>
                  <a:srgbClr val="000124"/>
                </a:solidFill>
              </a:rPr>
              <a:t>A2</a:t>
            </a:r>
            <a:endParaRPr lang="en-US" sz="1050" dirty="0">
              <a:solidFill>
                <a:srgbClr val="000124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D6F9BE-F44B-144E-AD9F-F2E12CCCC342}"/>
              </a:ext>
            </a:extLst>
          </p:cNvPr>
          <p:cNvSpPr txBox="1"/>
          <p:nvPr/>
        </p:nvSpPr>
        <p:spPr>
          <a:xfrm>
            <a:off x="1250095" y="3703310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read A</a:t>
            </a:r>
          </a:p>
          <a:p>
            <a:r>
              <a:rPr lang="en-US" sz="1200" dirty="0"/>
              <a:t>push S1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CA96F6-AFEF-D843-812A-039F5D733B92}"/>
              </a:ext>
            </a:extLst>
          </p:cNvPr>
          <p:cNvSpPr txBox="1"/>
          <p:nvPr/>
        </p:nvSpPr>
        <p:spPr>
          <a:xfrm>
            <a:off x="2706419" y="3469305"/>
            <a:ext cx="7216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 B</a:t>
            </a:r>
          </a:p>
          <a:p>
            <a:r>
              <a:rPr lang="en-US" sz="1000" dirty="0"/>
              <a:t>pop S1,</a:t>
            </a:r>
          </a:p>
          <a:p>
            <a:r>
              <a:rPr lang="en-US" sz="1000" dirty="0"/>
              <a:t> push S2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F97A0A-F129-1C42-AE2C-25F051DD12F8}"/>
              </a:ext>
            </a:extLst>
          </p:cNvPr>
          <p:cNvSpPr txBox="1"/>
          <p:nvPr/>
        </p:nvSpPr>
        <p:spPr>
          <a:xfrm>
            <a:off x="3831941" y="3018364"/>
            <a:ext cx="7216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 B</a:t>
            </a:r>
          </a:p>
          <a:p>
            <a:r>
              <a:rPr lang="en-US" sz="1000" dirty="0"/>
              <a:t>pop S1,</a:t>
            </a:r>
          </a:p>
          <a:p>
            <a:r>
              <a:rPr lang="en-US" sz="1000" dirty="0"/>
              <a:t> push S2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748036-A415-9649-996C-CD63D132BD83}"/>
              </a:ext>
            </a:extLst>
          </p:cNvPr>
          <p:cNvSpPr txBox="1"/>
          <p:nvPr/>
        </p:nvSpPr>
        <p:spPr>
          <a:xfrm>
            <a:off x="4826858" y="3437207"/>
            <a:ext cx="7024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read A</a:t>
            </a:r>
          </a:p>
          <a:p>
            <a:r>
              <a:rPr lang="en-US" sz="1100" dirty="0"/>
              <a:t>pop S2,</a:t>
            </a:r>
          </a:p>
          <a:p>
            <a:r>
              <a:rPr lang="en-US" sz="1100" dirty="0"/>
              <a:t>push S1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43E490-FD7B-4D48-B6E6-37B44600DAB6}"/>
              </a:ext>
            </a:extLst>
          </p:cNvPr>
          <p:cNvSpPr txBox="1"/>
          <p:nvPr/>
        </p:nvSpPr>
        <p:spPr>
          <a:xfrm>
            <a:off x="3646594" y="352689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end of input</a:t>
            </a:r>
          </a:p>
          <a:p>
            <a:r>
              <a:rPr lang="en-US" sz="900" dirty="0"/>
              <a:t>S1 empty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4AA0327-7082-4442-8660-31D754DE6BB1}"/>
              </a:ext>
            </a:extLst>
          </p:cNvPr>
          <p:cNvSpPr/>
          <p:nvPr/>
        </p:nvSpPr>
        <p:spPr>
          <a:xfrm>
            <a:off x="5791179" y="2317941"/>
            <a:ext cx="544310" cy="51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124"/>
                </a:solidFill>
              </a:rPr>
              <a:t>-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537F41-E659-0D44-AF8D-98B44E6DC42A}"/>
              </a:ext>
            </a:extLst>
          </p:cNvPr>
          <p:cNvCxnSpPr>
            <a:cxnSpLocks/>
            <a:stCxn id="32" idx="7"/>
            <a:endCxn id="31" idx="2"/>
          </p:cNvCxnSpPr>
          <p:nvPr/>
        </p:nvCxnSpPr>
        <p:spPr>
          <a:xfrm flipV="1">
            <a:off x="4987943" y="2573570"/>
            <a:ext cx="803236" cy="3172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4462751-C0ED-B542-AF67-D1AD921A5EA9}"/>
              </a:ext>
            </a:extLst>
          </p:cNvPr>
          <p:cNvSpPr txBox="1"/>
          <p:nvPr/>
        </p:nvSpPr>
        <p:spPr>
          <a:xfrm>
            <a:off x="4990678" y="2514113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read A</a:t>
            </a:r>
          </a:p>
          <a:p>
            <a:r>
              <a:rPr lang="en-US" sz="800" dirty="0"/>
              <a:t>S2 empty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BF2BC41-B247-1548-9877-3DB15A60C061}"/>
              </a:ext>
            </a:extLst>
          </p:cNvPr>
          <p:cNvSpPr/>
          <p:nvPr/>
        </p:nvSpPr>
        <p:spPr>
          <a:xfrm>
            <a:off x="2000840" y="3973703"/>
            <a:ext cx="544310" cy="51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124"/>
                </a:solidFill>
              </a:rPr>
              <a:t>-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DC8CCD-6D4D-3249-BAF8-0941925B73AE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2272995" y="3198810"/>
            <a:ext cx="624710" cy="774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5EB474D-2510-2C44-9272-B530389AF5BF}"/>
              </a:ext>
            </a:extLst>
          </p:cNvPr>
          <p:cNvSpPr txBox="1"/>
          <p:nvPr/>
        </p:nvSpPr>
        <p:spPr>
          <a:xfrm>
            <a:off x="2171920" y="3536931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read B</a:t>
            </a:r>
          </a:p>
          <a:p>
            <a:r>
              <a:rPr lang="en-US" sz="800" dirty="0"/>
              <a:t>S1 empty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BA418DD-ABDF-764E-A034-3D09C11E86CB}"/>
              </a:ext>
            </a:extLst>
          </p:cNvPr>
          <p:cNvSpPr/>
          <p:nvPr/>
        </p:nvSpPr>
        <p:spPr>
          <a:xfrm>
            <a:off x="3479623" y="4109337"/>
            <a:ext cx="544310" cy="51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124"/>
                </a:solidFill>
              </a:rPr>
              <a:t>-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77EFBF9-FAA1-054B-A4F0-096DBAF50FE0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3339341" y="3309232"/>
            <a:ext cx="412437" cy="800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9C92C06-C271-4D48-B50A-97949926E7A4}"/>
              </a:ext>
            </a:extLst>
          </p:cNvPr>
          <p:cNvSpPr txBox="1"/>
          <p:nvPr/>
        </p:nvSpPr>
        <p:spPr>
          <a:xfrm>
            <a:off x="3317427" y="378024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end of input</a:t>
            </a:r>
          </a:p>
          <a:p>
            <a:r>
              <a:rPr lang="en-US" sz="900" dirty="0"/>
              <a:t>S1 not empty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0316220-3795-CB4B-81A6-F335E36FB51A}"/>
              </a:ext>
            </a:extLst>
          </p:cNvPr>
          <p:cNvSpPr/>
          <p:nvPr/>
        </p:nvSpPr>
        <p:spPr>
          <a:xfrm>
            <a:off x="5682237" y="3526684"/>
            <a:ext cx="544310" cy="51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124"/>
                </a:solidFill>
              </a:rPr>
              <a:t>-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C9DF451-17C7-8945-B7B4-8FAA4184D99C}"/>
              </a:ext>
            </a:extLst>
          </p:cNvPr>
          <p:cNvSpPr/>
          <p:nvPr/>
        </p:nvSpPr>
        <p:spPr>
          <a:xfrm>
            <a:off x="534708" y="3736801"/>
            <a:ext cx="544310" cy="51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124"/>
                </a:solidFill>
              </a:rPr>
              <a:t>-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049E20-D4CD-2440-9362-1EBBC3E6DC49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876948" y="3126607"/>
            <a:ext cx="536074" cy="640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36E0413-BE27-D746-B86A-58EE397FF39C}"/>
              </a:ext>
            </a:extLst>
          </p:cNvPr>
          <p:cNvCxnSpPr>
            <a:cxnSpLocks/>
            <a:stCxn id="32" idx="6"/>
            <a:endCxn id="48" idx="1"/>
          </p:cNvCxnSpPr>
          <p:nvPr/>
        </p:nvCxnSpPr>
        <p:spPr>
          <a:xfrm>
            <a:off x="5067655" y="3071610"/>
            <a:ext cx="694294" cy="5299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1D67C1B-C5E1-1E45-B556-A8F19039E424}"/>
              </a:ext>
            </a:extLst>
          </p:cNvPr>
          <p:cNvSpPr txBox="1"/>
          <p:nvPr/>
        </p:nvSpPr>
        <p:spPr>
          <a:xfrm>
            <a:off x="5078666" y="3083859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end of input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372BA71-5DB4-484B-B29D-A6621F9FC191}"/>
              </a:ext>
            </a:extLst>
          </p:cNvPr>
          <p:cNvSpPr txBox="1"/>
          <p:nvPr/>
        </p:nvSpPr>
        <p:spPr>
          <a:xfrm>
            <a:off x="625627" y="3417695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end of input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6B4C073-EBA9-794A-A6E7-E4665684F7FB}"/>
              </a:ext>
            </a:extLst>
          </p:cNvPr>
          <p:cNvSpPr/>
          <p:nvPr/>
        </p:nvSpPr>
        <p:spPr>
          <a:xfrm>
            <a:off x="4860554" y="1828786"/>
            <a:ext cx="544310" cy="51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124"/>
                </a:solidFill>
              </a:rPr>
              <a:t>-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3D2D18-81EA-C141-9122-583D93789C36}"/>
              </a:ext>
            </a:extLst>
          </p:cNvPr>
          <p:cNvCxnSpPr>
            <a:cxnSpLocks/>
            <a:stCxn id="32" idx="0"/>
            <a:endCxn id="55" idx="4"/>
          </p:cNvCxnSpPr>
          <p:nvPr/>
        </p:nvCxnSpPr>
        <p:spPr>
          <a:xfrm flipV="1">
            <a:off x="4795500" y="2340043"/>
            <a:ext cx="337209" cy="475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89EE8F9-DA89-0649-96A4-EA97FBA1E83B}"/>
              </a:ext>
            </a:extLst>
          </p:cNvPr>
          <p:cNvSpPr txBox="1"/>
          <p:nvPr/>
        </p:nvSpPr>
        <p:spPr>
          <a:xfrm>
            <a:off x="4563082" y="2280735"/>
            <a:ext cx="793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read B</a:t>
            </a:r>
          </a:p>
          <a:p>
            <a:r>
              <a:rPr lang="en-US" sz="800" dirty="0"/>
              <a:t>S2 not empty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0EFE6AF-9EED-5642-AB4D-12519523CFB9}"/>
              </a:ext>
            </a:extLst>
          </p:cNvPr>
          <p:cNvSpPr/>
          <p:nvPr/>
        </p:nvSpPr>
        <p:spPr>
          <a:xfrm>
            <a:off x="3292706" y="1715045"/>
            <a:ext cx="544310" cy="51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124"/>
                </a:solidFill>
              </a:rPr>
              <a:t>-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CC44121-337B-E342-B9A1-4C60E0820FE1}"/>
              </a:ext>
            </a:extLst>
          </p:cNvPr>
          <p:cNvCxnSpPr>
            <a:cxnSpLocks/>
            <a:stCxn id="22" idx="4"/>
            <a:endCxn id="58" idx="4"/>
          </p:cNvCxnSpPr>
          <p:nvPr/>
        </p:nvCxnSpPr>
        <p:spPr>
          <a:xfrm flipV="1">
            <a:off x="3307170" y="2226302"/>
            <a:ext cx="257691" cy="6243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F1AB530-EB83-1C47-8A74-F0E0A6C79038}"/>
              </a:ext>
            </a:extLst>
          </p:cNvPr>
          <p:cNvSpPr txBox="1"/>
          <p:nvPr/>
        </p:nvSpPr>
        <p:spPr>
          <a:xfrm>
            <a:off x="3020680" y="2240616"/>
            <a:ext cx="793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read A</a:t>
            </a:r>
          </a:p>
          <a:p>
            <a:r>
              <a:rPr lang="en-US" sz="800"/>
              <a:t>S1 not empty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5949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8020789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YERLOGOHEIGHT" val="140"/>
  <p:tag name="PLAYERLOGOWIDTH" val="233"/>
  <p:tag name="LMS_PUBLISH" val="No"/>
  <p:tag name="ARTICULATE_TEMPLATE" val="eLearning"/>
  <p:tag name="ARTICULATE_TEMPLATE_GUID" val="a1fdf926-7bdf-43cc-8381-83bd9cb77f11"/>
  <p:tag name="ARTICULATE_LOGO" val="(None selected)"/>
  <p:tag name="ARTICULATE_PRESENTER" val="(None selected)"/>
  <p:tag name="ARTICULATE_PRESENTER_GUID" val="9869030842"/>
  <p:tag name="PRESENTER_PREVIEW_MODE_REFRESH" val="0"/>
  <p:tag name="PRESENTER_PREVIEW_MODE" val="0"/>
  <p:tag name="ARTICULATE_PROJECT_CHECK" val="0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459592-\\vmware-host\shared folders\mediainnovationteam on my mac\_courses\ined\inedpilot\usf_branded_templates\usf-biology\presentation_layouts\biology_template.potx"/>
  <p:tag name="ARTICULATE_PRESENTER_VERSION" val="7"/>
  <p:tag name="ARTICULATE_USED_PAGE_ORIENTATION" val="1"/>
  <p:tag name="ARTICULATE_USED_PAGE_SIZE" val="1"/>
  <p:tag name="ARTICULATE_SLIDE_COUNT" val="6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COP3530_template">
  <a:themeElements>
    <a:clrScheme name="Custom 26">
      <a:dk1>
        <a:srgbClr val="000124"/>
      </a:dk1>
      <a:lt1>
        <a:srgbClr val="FFFFFF"/>
      </a:lt1>
      <a:dk2>
        <a:srgbClr val="3C69B3"/>
      </a:dk2>
      <a:lt2>
        <a:srgbClr val="FFFFFF"/>
      </a:lt2>
      <a:accent1>
        <a:srgbClr val="342F88"/>
      </a:accent1>
      <a:accent2>
        <a:srgbClr val="656DB1"/>
      </a:accent2>
      <a:accent3>
        <a:srgbClr val="2F6D80"/>
      </a:accent3>
      <a:accent4>
        <a:srgbClr val="79CDFE"/>
      </a:accent4>
      <a:accent5>
        <a:srgbClr val="8EB52C"/>
      </a:accent5>
      <a:accent6>
        <a:srgbClr val="830326"/>
      </a:accent6>
      <a:hlink>
        <a:srgbClr val="CC1717"/>
      </a:hlink>
      <a:folHlink>
        <a:srgbClr val="002B5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p3530 ppt" id="{6453366F-52C0-6C40-A0C3-B3ABC681DB18}" vid="{B69C2FE1-8895-FE48-8FBB-9F265B55D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COP3530_template.potx</Template>
  <TotalTime>7330</TotalTime>
  <Words>452</Words>
  <Application>Microsoft Macintosh PowerPoint</Application>
  <PresentationFormat>On-screen Show (16:9)</PresentationFormat>
  <Paragraphs>134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Century Gothic</vt:lpstr>
      <vt:lpstr>Mangal</vt:lpstr>
      <vt:lpstr>Open Sans</vt:lpstr>
      <vt:lpstr>Tw Cen MT</vt:lpstr>
      <vt:lpstr>Wingdings</vt:lpstr>
      <vt:lpstr>COP3530_template</vt:lpstr>
      <vt:lpstr>1</vt:lpstr>
      <vt:lpstr>2</vt:lpstr>
      <vt:lpstr>2</vt:lpstr>
      <vt:lpstr>PowerPoint Presentation</vt:lpstr>
      <vt:lpstr>2</vt:lpstr>
      <vt:lpstr>2</vt:lpstr>
      <vt:lpstr>2</vt:lpstr>
      <vt:lpstr>20</vt:lpstr>
    </vt:vector>
  </TitlesOfParts>
  <Company>University of Florida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Dow,Rebecca</dc:creator>
  <cp:lastModifiedBy>Microsoft Office User</cp:lastModifiedBy>
  <cp:revision>121</cp:revision>
  <dcterms:created xsi:type="dcterms:W3CDTF">2017-11-13T16:48:10Z</dcterms:created>
  <dcterms:modified xsi:type="dcterms:W3CDTF">2019-08-28T20:13:04Z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e-learning_blank_template</vt:lpwstr>
  </property>
  <property fmtid="{D5CDD505-2E9C-101B-9397-08002B2CF9AE}" pid="4" name="ArticulateProjectVersion">
    <vt:lpwstr>7</vt:lpwstr>
  </property>
  <property fmtid="{D5CDD505-2E9C-101B-9397-08002B2CF9AE}" pid="5" name="ArticulateGUID">
    <vt:lpwstr>B7D8FA9A-88B8-4F5A-9A5D-7E4C1614F0B8</vt:lpwstr>
  </property>
  <property fmtid="{D5CDD505-2E9C-101B-9397-08002B2CF9AE}" pid="6" name="ArticulateProjectFull">
    <vt:lpwstr>\\vmware-host\Shared Folders\mediainnovationteam On My Mac\_courses\InEd\InEdPilot\usf_branded_templates\USF-Biology\presentation_layouts\biology_template.ppta</vt:lpwstr>
  </property>
</Properties>
</file>