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CF5F6-FB77-E247-8537-781C2DFE546D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ED78-8EBC-3748-AE8F-50E7FB51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2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ED78-8EBC-3748-AE8F-50E7FB512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D927-9FF1-5442-82B0-B1140BC4F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BB3DA-5506-BF4E-8CFE-89A997A37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02A1-BBA5-7E4A-96E3-C07E305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22B5-086A-6A4D-A29F-A325B05E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B9E6-DEF5-1D4E-B855-2DDE0EC3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9F75-7B10-C446-8E5E-6241F27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CF7D-4638-7241-9303-FAF7965D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730DB-205C-884A-B98B-26F9369A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4065-BFBF-1142-BF75-F0FA6C60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DB04-4CC7-6049-A77C-D24B6D83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653F-9BCE-6749-AC24-2D782FCBF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5FD25-D64F-5443-88C6-8F32C7D6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747-A184-C441-B1D8-548F39B6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FF69-CD81-3D42-8394-C08B81CA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D7CE-8CBD-8947-BD33-5FB2258D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678E-08DF-374E-85BC-B6E50B02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F17C-40CF-7846-BD4A-29B64AB8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C4FA-3C49-9744-9238-DD940193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9F71-56D6-4241-B369-60A1F099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4546-5673-DD4C-93DE-243689D3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A658-F08F-694B-BEDA-3636B30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E605-81BA-334F-866D-00D01C13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F60D-C7BB-FE4A-B60B-72AAA81E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A461-9803-5A4A-A642-18189012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3FED-9770-6545-B32E-562075B8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2981-1BD5-2C4F-83D5-86BAA156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12BD-0416-A941-AFF6-B9BC3C9F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55EC-1F6A-AB46-B294-A3B8B001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6DF65-EA80-5D4E-A490-A5B822A9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5E65-047E-CB46-99D5-58B06F3A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13B7-A2F6-D740-9F34-BD31575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43E-5151-6140-B54F-4DDA3F0A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345E-9C8F-B043-ADBF-89246968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46E8-0D4B-3744-BD06-FD1F9E246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84586-B253-BB4E-8E31-982DE5C2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FF4A8-BF17-824A-A975-EB3DDD5E0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A4128-1A80-4549-AD1A-C7EFFD0A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8ECD8-1D79-4C4F-BEC6-BB7FA4BD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EC9E3-C33B-5346-B0F1-D3A5E057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DAF3-18E4-5443-B748-9E078590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0BF48-75CB-9942-B128-2A1CCED6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FF9AB-4134-024D-9DE9-D64B4D71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A6299-54D4-8B4B-9F8A-456B5646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28F9F-B8EF-CE48-A5CA-500D6E4B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A545-5AAC-9049-9933-BF426AFE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B7233-A9AD-F642-8199-17C72678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57A2-0838-BE43-A1B9-1F2F321E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6777-2332-FA4B-A045-EAAFDF7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8CA58-75DF-4A4C-99AF-6DE37DB15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6BB5-1E87-974A-B6FE-51291F84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CD85-D580-8D40-B022-B4D5C28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55095-D627-0C40-B4F4-8A008C9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EED-59E0-A641-BA1A-CF74E98A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A0333-7880-A448-BB21-AAB890E2D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AE82-729B-0942-A830-F1164390F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8D2CD-9383-1640-B870-F29BD8D1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E0C1-93FF-B440-81CE-0E4C6B72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BEDB-2B45-CC4F-A1F4-D10813EE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F0355-3CA1-3D49-969A-2C36A395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6B003-0855-2D45-B0FC-D870B11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CD6B-BB3C-AB45-AF1B-FA5BC9FC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45D3-7804-FE4A-90B7-89243B3DB736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0A5A-27BE-3E44-AFCF-C00D6B254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DD01-CC43-7B45-9758-B9E92474D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5AF3-6557-6F4B-BCD5-0C9A51C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5F7-C25F-5640-A0C5-204366A61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 Muddy Points</a:t>
            </a:r>
          </a:p>
        </p:txBody>
      </p:sp>
    </p:spTree>
    <p:extLst>
      <p:ext uri="{BB962C8B-B14F-4D97-AF65-F5344CB8AC3E}">
        <p14:creationId xmlns:p14="http://schemas.microsoft.com/office/powerpoint/2010/main" val="383269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myList</a:t>
            </a:r>
            <a:r>
              <a:rPr lang="en-US" dirty="0"/>
              <a:t>; 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93FF5-2B6A-3C43-8603-29E248247D36}"/>
              </a:ext>
            </a:extLst>
          </p:cNvPr>
          <p:cNvSpPr txBox="1"/>
          <p:nvPr/>
        </p:nvSpPr>
        <p:spPr>
          <a:xfrm>
            <a:off x="4726410" y="168358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906DB-4847-0A4C-88C4-8CB3434E44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18280" y="505626"/>
            <a:ext cx="186318" cy="3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B8351C-4749-D141-B465-93572927244F}"/>
              </a:ext>
            </a:extLst>
          </p:cNvPr>
          <p:cNvSpPr txBox="1"/>
          <p:nvPr/>
        </p:nvSpPr>
        <p:spPr>
          <a:xfrm>
            <a:off x="316122" y="2981019"/>
            <a:ext cx="3598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Iterator </a:t>
            </a:r>
            <a:r>
              <a:rPr lang="en-US" dirty="0" err="1"/>
              <a:t>myIterator</a:t>
            </a:r>
            <a:r>
              <a:rPr lang="en-US" dirty="0"/>
              <a:t> = </a:t>
            </a:r>
            <a:r>
              <a:rPr lang="en-US" dirty="0" err="1"/>
              <a:t>myList.begin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myIterator</a:t>
            </a:r>
            <a:r>
              <a:rPr lang="en-US" dirty="0"/>
              <a:t>++;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F5F61-F138-4548-B402-1701180C95AE}"/>
              </a:ext>
            </a:extLst>
          </p:cNvPr>
          <p:cNvSpPr txBox="1"/>
          <p:nvPr/>
        </p:nvSpPr>
        <p:spPr>
          <a:xfrm>
            <a:off x="2746893" y="3937994"/>
            <a:ext cx="117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myIterator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57048-7F2B-FE46-8CAD-95E207286A68}"/>
              </a:ext>
            </a:extLst>
          </p:cNvPr>
          <p:cNvCxnSpPr>
            <a:cxnSpLocks/>
          </p:cNvCxnSpPr>
          <p:nvPr/>
        </p:nvCxnSpPr>
        <p:spPr>
          <a:xfrm flipV="1">
            <a:off x="3879870" y="3965369"/>
            <a:ext cx="525834" cy="15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10F78A-B09E-F940-B6C7-790488C48612}"/>
              </a:ext>
            </a:extLst>
          </p:cNvPr>
          <p:cNvCxnSpPr>
            <a:cxnSpLocks/>
          </p:cNvCxnSpPr>
          <p:nvPr/>
        </p:nvCxnSpPr>
        <p:spPr>
          <a:xfrm flipV="1">
            <a:off x="5535717" y="3427632"/>
            <a:ext cx="1704861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41E6-C4A9-8B45-8436-3A4D76FC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http://www.cplusplus.com/reference/iterator/iterator/</a:t>
            </a:r>
            <a:endParaRPr lang="en-US" dirty="0"/>
          </a:p>
          <a:p>
            <a:pPr lvl="1"/>
            <a:r>
              <a:rPr lang="en-US" dirty="0"/>
              <a:t>loop and </a:t>
            </a:r>
            <a:r>
              <a:rPr lang="en-US" dirty="0" err="1"/>
              <a:t>cout</a:t>
            </a:r>
            <a:endParaRPr lang="en-US" dirty="0"/>
          </a:p>
          <a:p>
            <a:r>
              <a:rPr lang="en-US" dirty="0"/>
              <a:t>don’t have to implement your own iterator for anything that is a collection in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if you make something like a tree or graph you would have to make your own iterator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create an iterator that points to first item in collection</a:t>
            </a:r>
          </a:p>
          <a:p>
            <a:pPr lvl="1"/>
            <a:r>
              <a:rPr lang="en-US" dirty="0"/>
              <a:t>advance the iterator ++</a:t>
            </a:r>
          </a:p>
          <a:p>
            <a:pPr lvl="1"/>
            <a:r>
              <a:rPr lang="en-US" dirty="0"/>
              <a:t>--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76DD-348C-5D45-83CE-59AD095D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7922-98FD-5449-9E18-71B29044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over a series of M operations</a:t>
            </a:r>
          </a:p>
          <a:p>
            <a:endParaRPr lang="en-US" dirty="0"/>
          </a:p>
          <a:p>
            <a:r>
              <a:rPr lang="en-US" dirty="0"/>
              <a:t>If M operations on a collection with N operations takes time proportional to N*M, the amortized complexity is O(N) (on average, each operation takes time proportional to N).</a:t>
            </a:r>
          </a:p>
          <a:p>
            <a:r>
              <a:rPr lang="en-US" dirty="0"/>
              <a:t>Focus is on a *series* of operations, not one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76DD-348C-5D45-83CE-59AD095D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7922-98FD-5449-9E18-71B29044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Inserting into a vector</a:t>
            </a:r>
          </a:p>
          <a:p>
            <a:r>
              <a:rPr lang="en-US" dirty="0"/>
              <a:t>Say we insert items into a vector.  On the Nth insertion, we have to double the size of the vector and reallocate.  </a:t>
            </a:r>
          </a:p>
          <a:p>
            <a:r>
              <a:rPr lang="en-US" dirty="0"/>
              <a:t>The first N-1 insertions are constant time</a:t>
            </a:r>
          </a:p>
          <a:p>
            <a:r>
              <a:rPr lang="en-US" dirty="0"/>
              <a:t>The Nth insertion is takes time proportional to N</a:t>
            </a:r>
          </a:p>
          <a:p>
            <a:r>
              <a:rPr lang="en-US" dirty="0"/>
              <a:t>For *individual* operations, most of the time the complexity is O(1), but sometimes (worst case) is O(N)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but we know that worst case only happens once every N times</a:t>
            </a:r>
          </a:p>
          <a:p>
            <a:r>
              <a:rPr lang="en-US" dirty="0"/>
              <a:t>For a series of N operations, the time is N-1+N = 2N -1 </a:t>
            </a:r>
          </a:p>
          <a:p>
            <a:r>
              <a:rPr lang="en-US" dirty="0"/>
              <a:t>The average computational complexity of the N operations is (2N-1)/N, so the amortized computational complexity is O(1)</a:t>
            </a:r>
          </a:p>
        </p:txBody>
      </p:sp>
    </p:spTree>
    <p:extLst>
      <p:ext uri="{BB962C8B-B14F-4D97-AF65-F5344CB8AC3E}">
        <p14:creationId xmlns:p14="http://schemas.microsoft.com/office/powerpoint/2010/main" val="382466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736D-ED86-9B47-A60C-E7782FE2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34B9-4F8C-F342-A4C2-AE43F804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9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How is a list different from a linked list or an array</a:t>
            </a:r>
          </a:p>
          <a:p>
            <a:r>
              <a:rPr lang="en-US" dirty="0"/>
              <a:t>What is reference based</a:t>
            </a:r>
          </a:p>
          <a:p>
            <a:pPr lvl="1"/>
            <a:r>
              <a:rPr lang="en-US" dirty="0"/>
              <a:t>What is a reference, what is a pointer</a:t>
            </a:r>
          </a:p>
          <a:p>
            <a:r>
              <a:rPr lang="en-US" dirty="0"/>
              <a:t>Sample problems</a:t>
            </a:r>
          </a:p>
          <a:p>
            <a:pPr lvl="1"/>
            <a:r>
              <a:rPr lang="en-US" dirty="0"/>
              <a:t>Slides are available</a:t>
            </a:r>
          </a:p>
          <a:p>
            <a:pPr lvl="1"/>
            <a:r>
              <a:rPr lang="en-US" dirty="0"/>
              <a:t>Merge two linked lists</a:t>
            </a:r>
          </a:p>
          <a:p>
            <a:r>
              <a:rPr lang="en-US" dirty="0"/>
              <a:t>Not having specific enough criteria for a clear answer for each problem</a:t>
            </a:r>
          </a:p>
          <a:p>
            <a:pPr lvl="1"/>
            <a:r>
              <a:rPr lang="en-US" dirty="0"/>
              <a:t>Actually, that’s real life</a:t>
            </a:r>
          </a:p>
          <a:p>
            <a:r>
              <a:rPr lang="en-US" dirty="0"/>
              <a:t>Iterators</a:t>
            </a:r>
          </a:p>
          <a:p>
            <a:r>
              <a:rPr lang="en-US" dirty="0"/>
              <a:t>Amortized complexity</a:t>
            </a:r>
          </a:p>
        </p:txBody>
      </p:sp>
    </p:spTree>
    <p:extLst>
      <p:ext uri="{BB962C8B-B14F-4D97-AF65-F5344CB8AC3E}">
        <p14:creationId xmlns:p14="http://schemas.microsoft.com/office/powerpoint/2010/main" val="24933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62E9EC-DF62-9C45-A5B8-FAAAE3059E02}"/>
              </a:ext>
            </a:extLst>
          </p:cNvPr>
          <p:cNvSpPr txBox="1"/>
          <p:nvPr/>
        </p:nvSpPr>
        <p:spPr>
          <a:xfrm>
            <a:off x="605642" y="914401"/>
            <a:ext cx="3598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are objects</a:t>
            </a:r>
          </a:p>
          <a:p>
            <a:endParaRPr lang="en-US" dirty="0"/>
          </a:p>
          <a:p>
            <a:r>
              <a:rPr lang="en-US" dirty="0"/>
              <a:t>one of the data members of a node is a reference, or pointer, to another node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147C30-9614-1D4E-80B9-AB17886629D2}"/>
              </a:ext>
            </a:extLst>
          </p:cNvPr>
          <p:cNvSpPr txBox="1"/>
          <p:nvPr/>
        </p:nvSpPr>
        <p:spPr>
          <a:xfrm>
            <a:off x="9913917" y="60946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437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 object</a:t>
            </a:r>
          </a:p>
          <a:p>
            <a:endParaRPr lang="en-US" dirty="0"/>
          </a:p>
          <a:p>
            <a:r>
              <a:rPr lang="en-US" dirty="0"/>
              <a:t>one of the data members of a linked list is a reference to the first item on the list, or head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 object</a:t>
            </a:r>
          </a:p>
          <a:p>
            <a:endParaRPr lang="en-US" dirty="0"/>
          </a:p>
          <a:p>
            <a:r>
              <a:rPr lang="en-US" dirty="0"/>
              <a:t>one of the data members of a linked list is a reference to the first item on the list, or head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8FEC26-3C2A-694C-AB3C-EB1826F4777E}"/>
              </a:ext>
            </a:extLst>
          </p:cNvPr>
          <p:cNvSpPr txBox="1"/>
          <p:nvPr/>
        </p:nvSpPr>
        <p:spPr>
          <a:xfrm>
            <a:off x="605642" y="2959925"/>
            <a:ext cx="3598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iterator object</a:t>
            </a:r>
          </a:p>
          <a:p>
            <a:endParaRPr lang="en-US" dirty="0"/>
          </a:p>
          <a:p>
            <a:r>
              <a:rPr lang="en-US" dirty="0"/>
              <a:t>used to iterate over a collection, such as a linked list </a:t>
            </a:r>
          </a:p>
          <a:p>
            <a:endParaRPr lang="en-US" dirty="0"/>
          </a:p>
          <a:p>
            <a:r>
              <a:rPr lang="en-US" dirty="0"/>
              <a:t>one of the data members of the class is a reference to an item in the collection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2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myList</a:t>
            </a:r>
            <a:r>
              <a:rPr lang="en-US" dirty="0"/>
              <a:t>; 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93FF5-2B6A-3C43-8603-29E248247D36}"/>
              </a:ext>
            </a:extLst>
          </p:cNvPr>
          <p:cNvSpPr txBox="1"/>
          <p:nvPr/>
        </p:nvSpPr>
        <p:spPr>
          <a:xfrm>
            <a:off x="4726410" y="168358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906DB-4847-0A4C-88C4-8CB3434E44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18280" y="505626"/>
            <a:ext cx="186318" cy="3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myList</a:t>
            </a:r>
            <a:r>
              <a:rPr lang="en-US" dirty="0"/>
              <a:t>; 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93FF5-2B6A-3C43-8603-29E248247D36}"/>
              </a:ext>
            </a:extLst>
          </p:cNvPr>
          <p:cNvSpPr txBox="1"/>
          <p:nvPr/>
        </p:nvSpPr>
        <p:spPr>
          <a:xfrm>
            <a:off x="4726410" y="168358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906DB-4847-0A4C-88C4-8CB3434E44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18280" y="505626"/>
            <a:ext cx="186318" cy="3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B8351C-4749-D141-B465-93572927244F}"/>
              </a:ext>
            </a:extLst>
          </p:cNvPr>
          <p:cNvSpPr txBox="1"/>
          <p:nvPr/>
        </p:nvSpPr>
        <p:spPr>
          <a:xfrm>
            <a:off x="316122" y="2981019"/>
            <a:ext cx="359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Iterator </a:t>
            </a:r>
            <a:r>
              <a:rPr lang="en-US" dirty="0" err="1"/>
              <a:t>myIterator</a:t>
            </a:r>
            <a:r>
              <a:rPr lang="en-US" dirty="0"/>
              <a:t> = </a:t>
            </a:r>
            <a:r>
              <a:rPr lang="en-US" dirty="0" err="1"/>
              <a:t>myList.begin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myList</a:t>
            </a:r>
            <a:r>
              <a:rPr lang="en-US" dirty="0"/>
              <a:t>; 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93FF5-2B6A-3C43-8603-29E248247D36}"/>
              </a:ext>
            </a:extLst>
          </p:cNvPr>
          <p:cNvSpPr txBox="1"/>
          <p:nvPr/>
        </p:nvSpPr>
        <p:spPr>
          <a:xfrm>
            <a:off x="4726410" y="168358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906DB-4847-0A4C-88C4-8CB3434E44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18280" y="505626"/>
            <a:ext cx="186318" cy="3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B8351C-4749-D141-B465-93572927244F}"/>
              </a:ext>
            </a:extLst>
          </p:cNvPr>
          <p:cNvSpPr txBox="1"/>
          <p:nvPr/>
        </p:nvSpPr>
        <p:spPr>
          <a:xfrm>
            <a:off x="316122" y="2981019"/>
            <a:ext cx="359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Iterator </a:t>
            </a:r>
            <a:r>
              <a:rPr lang="en-US" dirty="0" err="1"/>
              <a:t>myIterator</a:t>
            </a:r>
            <a:r>
              <a:rPr lang="en-US" dirty="0"/>
              <a:t> = </a:t>
            </a:r>
            <a:r>
              <a:rPr lang="en-US" dirty="0" err="1"/>
              <a:t>myList.begin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F5F61-F138-4548-B402-1701180C95AE}"/>
              </a:ext>
            </a:extLst>
          </p:cNvPr>
          <p:cNvSpPr txBox="1"/>
          <p:nvPr/>
        </p:nvSpPr>
        <p:spPr>
          <a:xfrm>
            <a:off x="2746893" y="3937994"/>
            <a:ext cx="117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myIterator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57048-7F2B-FE46-8CAD-95E207286A68}"/>
              </a:ext>
            </a:extLst>
          </p:cNvPr>
          <p:cNvCxnSpPr>
            <a:cxnSpLocks/>
          </p:cNvCxnSpPr>
          <p:nvPr/>
        </p:nvCxnSpPr>
        <p:spPr>
          <a:xfrm flipV="1">
            <a:off x="3879870" y="3965369"/>
            <a:ext cx="525834" cy="15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10F78A-B09E-F940-B6C7-790488C48612}"/>
              </a:ext>
            </a:extLst>
          </p:cNvPr>
          <p:cNvCxnSpPr>
            <a:cxnSpLocks/>
          </p:cNvCxnSpPr>
          <p:nvPr/>
        </p:nvCxnSpPr>
        <p:spPr>
          <a:xfrm flipV="1">
            <a:off x="5535717" y="1540825"/>
            <a:ext cx="1701908" cy="2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24058E0-5C02-324C-9833-3E002DFF3D94}"/>
              </a:ext>
            </a:extLst>
          </p:cNvPr>
          <p:cNvGrpSpPr/>
          <p:nvPr/>
        </p:nvGrpSpPr>
        <p:grpSpPr>
          <a:xfrm>
            <a:off x="7256999" y="895293"/>
            <a:ext cx="1676400" cy="1447800"/>
            <a:chOff x="3810000" y="1828800"/>
            <a:chExt cx="16764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C1F3BA-1194-4842-B6EB-2AA7FA708083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26E714-11CA-EC4D-9631-8FD7C0BF2E3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65BA23-72CD-4A4B-A581-2519E41F8535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4D0E0-24EB-B848-9DA7-C3E83F3BA98B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448AEE-F07A-AB41-A425-AB4BC2ABAA4B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840D1-8B1B-C84B-95CA-21232014604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08667" y="2220992"/>
            <a:ext cx="0" cy="6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C8AA50-74D8-AE44-AD84-D76D3E2CBB6D}"/>
              </a:ext>
            </a:extLst>
          </p:cNvPr>
          <p:cNvGrpSpPr/>
          <p:nvPr/>
        </p:nvGrpSpPr>
        <p:grpSpPr>
          <a:xfrm>
            <a:off x="7270467" y="2898569"/>
            <a:ext cx="1676400" cy="1447800"/>
            <a:chOff x="3810000" y="1828800"/>
            <a:chExt cx="1676400" cy="1447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624395-26DF-474E-A98A-E288B11D6376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099F62-7F98-4143-BD30-0FD9630111BD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F5B10-ED2C-2C42-8F24-97AA0F90D4DD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BD8C2-7F39-0D46-B744-8B69DE4E5D66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420A0A-5338-774D-B78A-95D2E2BF1F89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DDC1D7-4517-DD41-BC32-1C60F4A047EA}"/>
              </a:ext>
            </a:extLst>
          </p:cNvPr>
          <p:cNvCxnSpPr/>
          <p:nvPr/>
        </p:nvCxnSpPr>
        <p:spPr>
          <a:xfrm>
            <a:off x="8078778" y="4224268"/>
            <a:ext cx="0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DF3B6-D027-524A-BE95-03D0DD37FFE6}"/>
              </a:ext>
            </a:extLst>
          </p:cNvPr>
          <p:cNvGrpSpPr/>
          <p:nvPr/>
        </p:nvGrpSpPr>
        <p:grpSpPr>
          <a:xfrm>
            <a:off x="7240578" y="4875432"/>
            <a:ext cx="1676400" cy="1447800"/>
            <a:chOff x="3810000" y="1828800"/>
            <a:chExt cx="1676400" cy="1447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0ED00D-70CF-C145-A299-0917AE13BFD7}"/>
                </a:ext>
              </a:extLst>
            </p:cNvPr>
            <p:cNvSpPr/>
            <p:nvPr/>
          </p:nvSpPr>
          <p:spPr>
            <a:xfrm>
              <a:off x="3810000" y="18288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67A418-83FA-7444-807E-A57EF0B74C4F}"/>
                </a:ext>
              </a:extLst>
            </p:cNvPr>
            <p:cNvCxnSpPr/>
            <p:nvPr/>
          </p:nvCxnSpPr>
          <p:spPr>
            <a:xfrm>
              <a:off x="3810000" y="2743200"/>
              <a:ext cx="1676400" cy="0"/>
            </a:xfrm>
            <a:prstGeom prst="line">
              <a:avLst/>
            </a:prstGeom>
            <a:noFill/>
            <a:ln w="19050" cap="flat" cmpd="sng" algn="ctr">
              <a:solidFill>
                <a:srgbClr val="53548A"/>
              </a:solidFill>
              <a:prstDash val="solid"/>
            </a:ln>
            <a:effectLst/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2D47DD-0C4B-7A41-A909-995855A4082A}"/>
                </a:ext>
              </a:extLst>
            </p:cNvPr>
            <p:cNvSpPr/>
            <p:nvPr/>
          </p:nvSpPr>
          <p:spPr>
            <a:xfrm>
              <a:off x="3810000" y="2514600"/>
              <a:ext cx="1676400" cy="7620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data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dirty="0">
                <a:solidFill>
                  <a:prstClr val="black"/>
                </a:solidFill>
                <a:latin typeface="Tw Cen MT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next =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C41B28-5FF6-1E40-89BA-FF0FC7B39B3A}"/>
                </a:ext>
              </a:extLst>
            </p:cNvPr>
            <p:cNvSpPr/>
            <p:nvPr/>
          </p:nvSpPr>
          <p:spPr>
            <a:xfrm>
              <a:off x="4326979" y="2631069"/>
              <a:ext cx="609600" cy="1524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57F38D-B74B-9D4D-A1AF-253F560CA0F1}"/>
                </a:ext>
              </a:extLst>
            </p:cNvPr>
            <p:cNvSpPr/>
            <p:nvPr/>
          </p:nvSpPr>
          <p:spPr>
            <a:xfrm>
              <a:off x="4356868" y="2971801"/>
              <a:ext cx="609600" cy="182698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1AF67-F1D0-B245-8E08-CC9F5F5110FC}"/>
              </a:ext>
            </a:extLst>
          </p:cNvPr>
          <p:cNvCxnSpPr>
            <a:cxnSpLocks/>
          </p:cNvCxnSpPr>
          <p:nvPr/>
        </p:nvCxnSpPr>
        <p:spPr>
          <a:xfrm>
            <a:off x="8122135" y="6109782"/>
            <a:ext cx="16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5E5E42-2AFA-994D-8BF7-1109BD38E3AE}"/>
              </a:ext>
            </a:extLst>
          </p:cNvPr>
          <p:cNvSpPr txBox="1"/>
          <p:nvPr/>
        </p:nvSpPr>
        <p:spPr>
          <a:xfrm>
            <a:off x="9761517" y="59422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73862-7A0F-6448-9D1D-5B4D70AAEFC9}"/>
              </a:ext>
            </a:extLst>
          </p:cNvPr>
          <p:cNvSpPr txBox="1"/>
          <p:nvPr/>
        </p:nvSpPr>
        <p:spPr>
          <a:xfrm>
            <a:off x="605642" y="914401"/>
            <a:ext cx="359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 err="1"/>
              <a:t>myList</a:t>
            </a:r>
            <a:r>
              <a:rPr lang="en-US" dirty="0"/>
              <a:t>; 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C53F0-A9C6-3241-809C-159C5C11C3DD}"/>
              </a:ext>
            </a:extLst>
          </p:cNvPr>
          <p:cNvGrpSpPr/>
          <p:nvPr/>
        </p:nvGrpSpPr>
        <p:grpSpPr>
          <a:xfrm>
            <a:off x="4466398" y="895293"/>
            <a:ext cx="1676400" cy="1447800"/>
            <a:chOff x="762000" y="2286000"/>
            <a:chExt cx="1676400" cy="1447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F09C5E-70C7-2640-BEAC-C97DB79D172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List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635F8B-E8EC-3044-9013-80E7A1EE95F4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head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size   =  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10F9F3-86B5-8C43-8CB7-1BD2EB7B692A}"/>
              </a:ext>
            </a:extLst>
          </p:cNvPr>
          <p:cNvCxnSpPr>
            <a:cxnSpLocks/>
          </p:cNvCxnSpPr>
          <p:nvPr/>
        </p:nvCxnSpPr>
        <p:spPr>
          <a:xfrm flipV="1">
            <a:off x="5510151" y="1363759"/>
            <a:ext cx="1760316" cy="67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65DB2-56D3-D042-93EF-EB570A8EC8A9}"/>
              </a:ext>
            </a:extLst>
          </p:cNvPr>
          <p:cNvGrpSpPr/>
          <p:nvPr/>
        </p:nvGrpSpPr>
        <p:grpSpPr>
          <a:xfrm>
            <a:off x="4414344" y="3427632"/>
            <a:ext cx="1676400" cy="1447800"/>
            <a:chOff x="762000" y="2286000"/>
            <a:chExt cx="1676400" cy="14478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905EBB-D99D-8C4E-910C-56EC257078D2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Iterator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FB1D8A-EA06-9F40-9F2F-C8730334C23E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current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A93FF5-2B6A-3C43-8603-29E248247D36}"/>
              </a:ext>
            </a:extLst>
          </p:cNvPr>
          <p:cNvSpPr txBox="1"/>
          <p:nvPr/>
        </p:nvSpPr>
        <p:spPr>
          <a:xfrm>
            <a:off x="4726410" y="168358"/>
            <a:ext cx="78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myList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5906DB-4847-0A4C-88C4-8CB3434E44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118280" y="505626"/>
            <a:ext cx="186318" cy="3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B8351C-4749-D141-B465-93572927244F}"/>
              </a:ext>
            </a:extLst>
          </p:cNvPr>
          <p:cNvSpPr txBox="1"/>
          <p:nvPr/>
        </p:nvSpPr>
        <p:spPr>
          <a:xfrm>
            <a:off x="316122" y="2981019"/>
            <a:ext cx="3598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Iterator </a:t>
            </a:r>
            <a:r>
              <a:rPr lang="en-US" dirty="0" err="1"/>
              <a:t>myIterator</a:t>
            </a:r>
            <a:r>
              <a:rPr lang="en-US" dirty="0"/>
              <a:t> = </a:t>
            </a:r>
            <a:r>
              <a:rPr lang="en-US" dirty="0" err="1"/>
              <a:t>myList.begin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myIterator</a:t>
            </a:r>
            <a:r>
              <a:rPr lang="en-US" dirty="0"/>
              <a:t>++;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F5F61-F138-4548-B402-1701180C95AE}"/>
              </a:ext>
            </a:extLst>
          </p:cNvPr>
          <p:cNvSpPr txBox="1"/>
          <p:nvPr/>
        </p:nvSpPr>
        <p:spPr>
          <a:xfrm>
            <a:off x="2746893" y="3937994"/>
            <a:ext cx="117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myIterator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A57048-7F2B-FE46-8CAD-95E207286A68}"/>
              </a:ext>
            </a:extLst>
          </p:cNvPr>
          <p:cNvCxnSpPr>
            <a:cxnSpLocks/>
          </p:cNvCxnSpPr>
          <p:nvPr/>
        </p:nvCxnSpPr>
        <p:spPr>
          <a:xfrm flipV="1">
            <a:off x="3879870" y="3965369"/>
            <a:ext cx="525834" cy="15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10F78A-B09E-F940-B6C7-790488C48612}"/>
              </a:ext>
            </a:extLst>
          </p:cNvPr>
          <p:cNvCxnSpPr>
            <a:cxnSpLocks/>
          </p:cNvCxnSpPr>
          <p:nvPr/>
        </p:nvCxnSpPr>
        <p:spPr>
          <a:xfrm flipV="1">
            <a:off x="5535717" y="1540825"/>
            <a:ext cx="1701908" cy="2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722</Words>
  <Application>Microsoft Macintosh PowerPoint</Application>
  <PresentationFormat>Widescreen</PresentationFormat>
  <Paragraphs>338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Linked List Muddy Points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Amortized complexity</vt:lpstr>
      <vt:lpstr>Amortized complexity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Muddy Points</dc:title>
  <dc:creator>Resch,Cheryl</dc:creator>
  <cp:lastModifiedBy>Resch,Cheryl</cp:lastModifiedBy>
  <cp:revision>11</cp:revision>
  <dcterms:created xsi:type="dcterms:W3CDTF">2020-01-14T15:44:23Z</dcterms:created>
  <dcterms:modified xsi:type="dcterms:W3CDTF">2020-01-14T18:01:30Z</dcterms:modified>
</cp:coreProperties>
</file>