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65" r:id="rId5"/>
    <p:sldId id="266" r:id="rId6"/>
    <p:sldId id="267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D902-5801-4432-B913-AAFF2FCD79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291A-1D42-4C5E-8E2D-357CC18A2D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</p:grpSpPr>
        <p:sp>
          <p:nvSpPr>
            <p:cNvPr id="9" name="Block Arc 8"/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lus Sign 12"/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/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lus Sign 18"/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997956" y="4396740"/>
            <a:ext cx="8500922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I AM</a:t>
            </a:r>
            <a:endParaRPr lang="en-US" altLang="zh-CN" sz="13800" b="1" i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68800" y="640715"/>
            <a:ext cx="708850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Therefore</a:t>
            </a:r>
            <a:endParaRPr lang="en-US" sz="11500" b="1" i="1" dirty="0">
              <a:solidFill>
                <a:srgbClr val="FD3265"/>
              </a:solidFill>
              <a:latin typeface="Tw Cen MT" panose="020B06020201040206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15745" y="1664970"/>
            <a:ext cx="7646035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200" dirty="0">
                <a:solidFill>
                  <a:schemeClr val="bg1"/>
                </a:solidFill>
                <a:latin typeface="Tw Cen MT" panose="020B0602020104020603" pitchFamily="34" charset="0"/>
              </a:rPr>
              <a:t>I Feel</a:t>
            </a:r>
            <a:r>
              <a:rPr lang="zh-CN" altLang="en-US" sz="20200" dirty="0">
                <a:solidFill>
                  <a:schemeClr val="bg1"/>
                </a:solidFill>
                <a:latin typeface="Tw Cen MT" panose="020B0602020104020603" pitchFamily="34" charset="0"/>
              </a:rPr>
              <a:t>，</a:t>
            </a:r>
            <a:endParaRPr lang="zh-CN" altLang="en-US" sz="20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-6221706" y="-4921067"/>
            <a:ext cx="17678980" cy="11342285"/>
            <a:chOff x="-6261076" y="-5116647"/>
            <a:chExt cx="17678980" cy="11342285"/>
          </a:xfrm>
        </p:grpSpPr>
        <p:sp>
          <p:nvSpPr>
            <p:cNvPr id="20" name="Plus Sign 19"/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lock Arc 20"/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/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Block Arc 25"/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/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ircle: Hollow 35"/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/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/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ircle: Hollow 44"/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lus Sign 45"/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lus Sign 47"/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lus Sign 49"/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lus Sign 56"/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/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/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Block Arc 63"/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Block Arc 64"/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ircle: Hollow 72"/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/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/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Block Arc 78"/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/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lus Sign 81"/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lus Sign 82"/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lock Arc 83"/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/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Block Arc 86"/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lock Arc 88"/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1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/>
      <p:bldP spid="92" grpId="1"/>
      <p:bldP spid="93" grpId="0"/>
      <p:bldP spid="9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</p:grpSpPr>
        <p:sp>
          <p:nvSpPr>
            <p:cNvPr id="9" name="Block Arc 8"/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lus Sign 12"/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/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lus Sign 18"/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</p:grpSpPr>
        <p:sp>
          <p:nvSpPr>
            <p:cNvPr id="20" name="Plus Sign 19"/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lock Arc 20"/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/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Block Arc 25"/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/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ircle: Hollow 35"/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/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/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ircle: Hollow 44"/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lus Sign 45"/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lus Sign 47"/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lus Sign 49"/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lus Sign 56"/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/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/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Block Arc 63"/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Block Arc 64"/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ircle: Hollow 72"/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/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/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Block Arc 78"/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/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lus Sign 81"/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lus Sign 82"/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lock Arc 83"/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/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Block Arc 86"/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lock Arc 88"/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869543" y="254788"/>
            <a:ext cx="7077103" cy="1409225"/>
            <a:chOff x="2155054" y="1623120"/>
            <a:chExt cx="7077103" cy="1409225"/>
          </a:xfrm>
        </p:grpSpPr>
        <p:sp>
          <p:nvSpPr>
            <p:cNvPr id="94" name="Rectangle 93"/>
            <p:cNvSpPr/>
            <p:nvPr/>
          </p:nvSpPr>
          <p:spPr>
            <a:xfrm>
              <a:off x="2155054" y="2210710"/>
              <a:ext cx="6993919" cy="821635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38238" y="1623120"/>
              <a:ext cx="6993919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Inspiration</a:t>
              </a:r>
              <a:endParaRPr lang="en-US" sz="8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1827530"/>
            <a:ext cx="5306695" cy="2988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4058920"/>
            <a:ext cx="3928110" cy="2608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95" y="1816100"/>
            <a:ext cx="3434080" cy="36709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230" y="2167255"/>
            <a:ext cx="3611880" cy="3874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440" y="4442460"/>
            <a:ext cx="3847465" cy="2175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1" ac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</p:grpSpPr>
        <p:sp>
          <p:nvSpPr>
            <p:cNvPr id="9" name="Block Arc 8"/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lus Sign 12"/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/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lus Sign 18"/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</p:grpSpPr>
        <p:sp>
          <p:nvSpPr>
            <p:cNvPr id="20" name="Plus Sign 19"/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lock Arc 20"/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/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Block Arc 25"/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/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ircle: Hollow 35"/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/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/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ircle: Hollow 44"/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lus Sign 45"/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lus Sign 47"/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lus Sign 49"/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lus Sign 56"/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/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/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Block Arc 63"/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Block Arc 64"/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ircle: Hollow 72"/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/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/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Block Arc 78"/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/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lus Sign 81"/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lus Sign 82"/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lock Arc 83"/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/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Block Arc 86"/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lock Arc 88"/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869543" y="254788"/>
            <a:ext cx="7077103" cy="1409225"/>
            <a:chOff x="2155054" y="1623120"/>
            <a:chExt cx="7077103" cy="1409225"/>
          </a:xfrm>
        </p:grpSpPr>
        <p:sp>
          <p:nvSpPr>
            <p:cNvPr id="94" name="Rectangle 93"/>
            <p:cNvSpPr/>
            <p:nvPr/>
          </p:nvSpPr>
          <p:spPr>
            <a:xfrm>
              <a:off x="2155054" y="2210710"/>
              <a:ext cx="6993919" cy="821635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38238" y="1623120"/>
              <a:ext cx="6993919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Inspiration</a:t>
              </a:r>
              <a:endParaRPr lang="en-US" sz="8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2003425"/>
            <a:ext cx="4330700" cy="2439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0" y="2003425"/>
            <a:ext cx="3306445" cy="2195830"/>
          </a:xfrm>
          <a:prstGeom prst="rect">
            <a:avLst/>
          </a:prstGeom>
        </p:spPr>
      </p:pic>
      <p:cxnSp>
        <p:nvCxnSpPr>
          <p:cNvPr id="27" name="曲线连接符 26"/>
          <p:cNvCxnSpPr/>
          <p:nvPr/>
        </p:nvCxnSpPr>
        <p:spPr>
          <a:xfrm>
            <a:off x="5335905" y="2459355"/>
            <a:ext cx="2464435" cy="897890"/>
          </a:xfrm>
          <a:prstGeom prst="curvedConnector3">
            <a:avLst>
              <a:gd name="adj1" fmla="val 50013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3"/>
          <p:cNvSpPr/>
          <p:nvPr/>
        </p:nvSpPr>
        <p:spPr>
          <a:xfrm>
            <a:off x="507365" y="4709795"/>
            <a:ext cx="5034280" cy="605155"/>
          </a:xfrm>
          <a:prstGeom prst="rect">
            <a:avLst/>
          </a:prstGeom>
          <a:solidFill>
            <a:srgbClr val="FC4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4" name="TextBox 94"/>
          <p:cNvSpPr txBox="1"/>
          <p:nvPr/>
        </p:nvSpPr>
        <p:spPr>
          <a:xfrm>
            <a:off x="558165" y="5505450"/>
            <a:ext cx="4648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A quantum affects another quantum at superluminal speed</a:t>
            </a:r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94"/>
          <p:cNvSpPr txBox="1"/>
          <p:nvPr/>
        </p:nvSpPr>
        <p:spPr>
          <a:xfrm>
            <a:off x="88900" y="4711065"/>
            <a:ext cx="5621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Quantum Entanglement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Rectangle 93"/>
          <p:cNvSpPr/>
          <p:nvPr/>
        </p:nvSpPr>
        <p:spPr>
          <a:xfrm>
            <a:off x="6213475" y="4417695"/>
            <a:ext cx="5755640" cy="713105"/>
          </a:xfrm>
          <a:prstGeom prst="rect">
            <a:avLst/>
          </a:prstGeom>
          <a:solidFill>
            <a:srgbClr val="FC4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94"/>
          <p:cNvSpPr txBox="1"/>
          <p:nvPr/>
        </p:nvSpPr>
        <p:spPr>
          <a:xfrm>
            <a:off x="5866130" y="4316730"/>
            <a:ext cx="64503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Wang Yangming--Philosopher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Heart-mind Theory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94"/>
          <p:cNvSpPr txBox="1"/>
          <p:nvPr/>
        </p:nvSpPr>
        <p:spPr>
          <a:xfrm>
            <a:off x="7289800" y="5710555"/>
            <a:ext cx="4331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Flowering Tree in the Rock</a:t>
            </a:r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1" ac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</p:grpSpPr>
        <p:sp>
          <p:nvSpPr>
            <p:cNvPr id="9" name="Block Arc 8"/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lus Sign 12"/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/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lus Sign 18"/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</p:grpSpPr>
        <p:sp>
          <p:nvSpPr>
            <p:cNvPr id="20" name="Plus Sign 19"/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lock Arc 20"/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/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Block Arc 25"/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/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ircle: Hollow 35"/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/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/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ircle: Hollow 44"/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lus Sign 45"/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lus Sign 47"/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lus Sign 49"/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lus Sign 56"/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/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/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Block Arc 63"/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Block Arc 64"/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ircle: Hollow 72"/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/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/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Block Arc 78"/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/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lus Sign 81"/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lus Sign 82"/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lock Arc 83"/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/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Block Arc 86"/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lock Arc 88"/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863193" y="195733"/>
            <a:ext cx="9401810" cy="1322070"/>
            <a:chOff x="2155054" y="1750120"/>
            <a:chExt cx="9401810" cy="1322070"/>
          </a:xfrm>
        </p:grpSpPr>
        <p:sp>
          <p:nvSpPr>
            <p:cNvPr id="94" name="Rectangle 93"/>
            <p:cNvSpPr/>
            <p:nvPr/>
          </p:nvSpPr>
          <p:spPr>
            <a:xfrm>
              <a:off x="2155054" y="2210710"/>
              <a:ext cx="6993919" cy="821635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38239" y="1750120"/>
              <a:ext cx="931862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Tw Cen MT" panose="020B0602020104020603" pitchFamily="34" charset="0"/>
                  <a:sym typeface="+mn-ea"/>
                </a:rPr>
                <a:t>Heart-mind Theory</a:t>
              </a:r>
              <a:endParaRPr lang="en-US" sz="8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9" name="Rectangle 93"/>
          <p:cNvSpPr/>
          <p:nvPr/>
        </p:nvSpPr>
        <p:spPr>
          <a:xfrm>
            <a:off x="5819140" y="1678940"/>
            <a:ext cx="5755640" cy="464820"/>
          </a:xfrm>
          <a:prstGeom prst="rect">
            <a:avLst/>
          </a:prstGeom>
          <a:solidFill>
            <a:srgbClr val="FC4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94"/>
          <p:cNvSpPr txBox="1"/>
          <p:nvPr/>
        </p:nvSpPr>
        <p:spPr>
          <a:xfrm>
            <a:off x="5472430" y="1678940"/>
            <a:ext cx="6450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Story</a:t>
            </a:r>
            <a:r>
              <a:rPr lang="zh-CN" altLang="en-US" sz="3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：</a:t>
            </a:r>
            <a:r>
              <a:rPr lang="en-US" sz="3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Flowering in the Rock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94"/>
          <p:cNvSpPr txBox="1"/>
          <p:nvPr/>
        </p:nvSpPr>
        <p:spPr>
          <a:xfrm>
            <a:off x="5819140" y="2611120"/>
            <a:ext cx="61036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From </a:t>
            </a:r>
            <a:r>
              <a:rPr lang="zh-CN" alt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《The Biographical Record 》</a:t>
            </a:r>
            <a:endParaRPr lang="zh-CN" alt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Wang Yangming and his friend discussing the relationship between the </a:t>
            </a:r>
            <a:r>
              <a:rPr lang="en-US" altLang="zh-CN" sz="2000" dirty="0">
                <a:solidFill>
                  <a:schemeClr val="bg1"/>
                </a:solidFill>
                <a:latin typeface="Tw Cen MT" panose="020B0602020104020603" pitchFamily="34" charset="0"/>
              </a:rPr>
              <a:t>heart-</a:t>
            </a:r>
            <a:r>
              <a:rPr lang="zh-CN" alt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mind and the existence of external objects</a:t>
            </a:r>
            <a:r>
              <a:rPr lang="en-US" altLang="zh-CN" sz="2000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  <a:endParaRPr lang="en-US" altLang="zh-CN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Wang Yangming </a:t>
            </a:r>
            <a:r>
              <a:rPr lang="en-US" altLang="zh-CN" sz="20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think</a:t>
            </a:r>
            <a:r>
              <a:rPr lang="zh-CN" altLang="en-US" sz="20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w Cen MT" panose="020B0602020104020603" pitchFamily="34" charset="0"/>
              </a:rPr>
              <a:t>“你未看此花时，此花与汝心同归于寂。你来看此花时，则此花颜色一时明白。</a:t>
            </a:r>
            <a:endParaRPr lang="en-US" altLang="zh-CN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l"/>
            <a:r>
              <a:rPr sz="2000" dirty="0">
                <a:solidFill>
                  <a:schemeClr val="bg1"/>
                </a:solidFill>
                <a:latin typeface="Tw Cen MT" panose="020B0602020104020603" pitchFamily="34" charset="0"/>
              </a:rPr>
              <a:t>"When you do not look at this flower, it is silent with your mind. When you look at this flower,  the colour it becomes clear"</a:t>
            </a:r>
            <a:endParaRPr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1955" y="3399790"/>
            <a:ext cx="2609215" cy="2799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" y="1678940"/>
            <a:ext cx="3179445" cy="1797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" y="3496310"/>
            <a:ext cx="2818765" cy="301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1" ac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</p:grpSpPr>
        <p:sp>
          <p:nvSpPr>
            <p:cNvPr id="9" name="Block Arc 8"/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lus Sign 12"/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/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lus Sign 18"/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</p:grpSpPr>
        <p:sp>
          <p:nvSpPr>
            <p:cNvPr id="20" name="Plus Sign 19"/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lock Arc 20"/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/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Block Arc 25"/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/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ircle: Hollow 35"/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/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/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ircle: Hollow 44"/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lus Sign 45"/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lus Sign 47"/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lus Sign 49"/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lus Sign 56"/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/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/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Block Arc 63"/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Block Arc 64"/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ircle: Hollow 72"/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/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/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Block Arc 78"/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/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lus Sign 81"/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lus Sign 82"/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lock Arc 83"/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/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Block Arc 86"/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lock Arc 88"/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598523" y="630073"/>
            <a:ext cx="6993919" cy="1322070"/>
            <a:chOff x="2876414" y="1960940"/>
            <a:chExt cx="6993919" cy="1322070"/>
          </a:xfrm>
        </p:grpSpPr>
        <p:sp>
          <p:nvSpPr>
            <p:cNvPr id="94" name="Rectangle 93"/>
            <p:cNvSpPr/>
            <p:nvPr/>
          </p:nvSpPr>
          <p:spPr>
            <a:xfrm>
              <a:off x="2876414" y="2210710"/>
              <a:ext cx="6993919" cy="821635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18324" y="1960940"/>
              <a:ext cx="691070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Mind Map</a:t>
              </a:r>
              <a:endParaRPr lang="en-US" sz="8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图片 1" descr="mind 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2486660"/>
            <a:ext cx="10057765" cy="235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1" ac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versio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265430"/>
            <a:ext cx="10058400" cy="6003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WPS 文字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方正书宋_GBK</vt:lpstr>
      <vt:lpstr>Wingdings</vt:lpstr>
      <vt:lpstr>Tw Cen MT</vt:lpstr>
      <vt:lpstr>苹方-简</vt:lpstr>
      <vt:lpstr>Arial Bold</vt:lpstr>
      <vt:lpstr>Calibri</vt:lpstr>
      <vt:lpstr>Helvetica Neue</vt:lpstr>
      <vt:lpstr>等线</vt:lpstr>
      <vt:lpstr>汉仪中等线KW</vt:lpstr>
      <vt:lpstr>微软雅黑</vt:lpstr>
      <vt:lpstr>汉仪旗黑</vt:lpstr>
      <vt:lpstr>宋体</vt:lpstr>
      <vt:lpstr>Arial Unicode MS</vt:lpstr>
      <vt:lpstr>汉仪书宋二KW</vt:lpstr>
      <vt:lpstr>Calibri Light</vt:lpstr>
      <vt:lpstr>等线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yangyifei</cp:lastModifiedBy>
  <cp:revision>25</cp:revision>
  <dcterms:created xsi:type="dcterms:W3CDTF">2022-12-09T17:35:14Z</dcterms:created>
  <dcterms:modified xsi:type="dcterms:W3CDTF">2022-12-09T17:35:14Z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