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8_352EBAA.xml" ContentType="application/vnd.ms-powerpoint.comment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11_306C47CC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4_B214DBD3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sldIdLst>
    <p:sldId id="256" r:id="rId2"/>
    <p:sldId id="258" r:id="rId3"/>
    <p:sldId id="262" r:id="rId4"/>
    <p:sldId id="284" r:id="rId5"/>
    <p:sldId id="263" r:id="rId6"/>
    <p:sldId id="264" r:id="rId7"/>
    <p:sldId id="260" r:id="rId8"/>
    <p:sldId id="265" r:id="rId9"/>
    <p:sldId id="270" r:id="rId10"/>
    <p:sldId id="272" r:id="rId11"/>
    <p:sldId id="279" r:id="rId12"/>
    <p:sldId id="273" r:id="rId13"/>
    <p:sldId id="274" r:id="rId14"/>
    <p:sldId id="278" r:id="rId15"/>
    <p:sldId id="280" r:id="rId16"/>
    <p:sldId id="275" r:id="rId17"/>
    <p:sldId id="281" r:id="rId18"/>
    <p:sldId id="276" r:id="rId19"/>
    <p:sldId id="282" r:id="rId20"/>
    <p:sldId id="28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9D9DD87A-961A-4E9A-B4EE-F903DB21F01D}">
          <p14:sldIdLst>
            <p14:sldId id="256"/>
            <p14:sldId id="258"/>
          </p14:sldIdLst>
        </p14:section>
        <p14:section name="데이터 정제" id="{905D9081-9A0A-4C5D-9861-F0B436FF11A8}">
          <p14:sldIdLst>
            <p14:sldId id="262"/>
            <p14:sldId id="284"/>
            <p14:sldId id="263"/>
            <p14:sldId id="264"/>
            <p14:sldId id="260"/>
            <p14:sldId id="265"/>
            <p14:sldId id="270"/>
          </p14:sldIdLst>
        </p14:section>
        <p14:section name="데이터 분석" id="{AB5F3FB5-734F-4B34-BB9C-AB051532BDC3}">
          <p14:sldIdLst>
            <p14:sldId id="272"/>
            <p14:sldId id="279"/>
            <p14:sldId id="273"/>
            <p14:sldId id="274"/>
            <p14:sldId id="278"/>
            <p14:sldId id="280"/>
            <p14:sldId id="275"/>
          </p14:sldIdLst>
        </p14:section>
        <p14:section name="인사이트" id="{B7D26DE5-90AA-411A-BFF2-583ED1C3B0B0}">
          <p14:sldIdLst>
            <p14:sldId id="281"/>
            <p14:sldId id="276"/>
            <p14:sldId id="282"/>
            <p14:sldId id="283"/>
          </p14:sldIdLst>
        </p14:section>
        <p14:section name="결론" id="{29370A67-4784-49EB-A1CA-ED36251F1FB7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2F0C30-2E57-8ED4-92F8-617D7CD6DA8E}" name="게스트 사용자" initials="게사" userId="b304c35747a14907" providerId="Windows Live"/>
  <p188:author id="{9F981667-A30E-3662-4995-BD0C8A99075D}" name="윤 형석" initials="윤형" userId="ced4ae6c4da160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87EE4-B419-4933-AAD2-21BBC0F4C254}" v="15594" dt="2024-12-10T03:15:20.910"/>
    <p1510:client id="{5D91F9EC-2AE1-4C69-B7C8-87B6B63BEC1B}" v="141" dt="2024-12-10T02:10:25.012"/>
    <p1510:client id="{A5B80D4F-4A41-4CA3-9B6E-CAE5978CC4D5}" v="194" dt="2024-12-10T01:20:50.351"/>
    <p1510:client id="{B82E4BE0-025E-4DEB-BE8D-31CA5C8F308B}" v="3" dt="2024-12-10T01:50:26.952"/>
    <p1510:client id="{D93BA3E1-B223-4B32-B6B4-393966A4ABF2}" v="640" dt="2024-12-10T03:14:2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80606" autoAdjust="0"/>
  </p:normalViewPr>
  <p:slideViewPr>
    <p:cSldViewPr snapToGrid="0">
      <p:cViewPr varScale="1">
        <p:scale>
          <a:sx n="89" d="100"/>
          <a:sy n="8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8_352EB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035867-8A33-472B-BC14-AD2FA9E03F50}" authorId="{182F0C30-2E57-8ED4-92F8-617D7CD6DA8E}" created="2024-12-10T01:56:48.9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5765930" sldId="264"/>
      <ac:spMk id="21" creationId="{2CEA84FF-2B30-B9D9-9EFF-9AFDD1A55E81}"/>
      <ac:txMk cp="55" len="48">
        <ac:context len="104" hash="2224625405"/>
      </ac:txMk>
    </ac:txMkLst>
    <p188:pos x="9033710" y="3348789"/>
    <p188:replyLst>
      <p188:reply id="{5E0B7860-244A-41D9-8C80-6C7C9BCF9F1E}" authorId="{9F981667-A30E-3662-4995-BD0C8A99075D}" created="2024-12-10T01:57:03.128">
        <p188:txBody>
          <a:bodyPr/>
          <a:lstStyle/>
          <a:p>
            <a:r>
              <a:rPr lang="ko-KR" altLang="en-US"/>
              <a:t>알겠습니다!</a:t>
            </a:r>
          </a:p>
        </p188:txBody>
      </p188:reply>
    </p188:replyLst>
    <p188:txBody>
      <a:bodyPr/>
      <a:lstStyle/>
      <a:p>
        <a:r>
          <a:rPr lang="ko-KR" altLang="en-US"/>
          <a:t>아마존 데이터셋 동일한 기준으로 처리 한 근거</a:t>
        </a:r>
      </a:p>
    </p188:txBody>
  </p188:cm>
</p188:cmLst>
</file>

<file path=ppt/comments/modernComment_111_306C47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BF629-1D75-498D-A568-76D7334118F8}" authorId="{9F981667-A30E-3662-4995-BD0C8A99075D}" created="2024-12-10T02:01:08.7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12402636" sldId="273"/>
      <ac:spMk id="2" creationId="{BFEE74D0-F5E5-BDC0-6613-55B4EC228AA1}"/>
      <ac:txMk cp="0" len="23">
        <ac:context len="24" hash="3684871037"/>
      </ac:txMk>
    </ac:txMkLst>
    <p188:pos x="8473807" y="532481"/>
    <p188:txBody>
      <a:bodyPr/>
      <a:lstStyle/>
      <a:p>
        <a:r>
          <a:rPr lang="ko-KR" altLang="en-US"/>
          <a:t>넷플릭스에서 파란 블럭이 나오는 것이 군집화가 체계적으로 잘 되었다는 뜻인 이유</a:t>
        </a:r>
      </a:p>
    </p188:txBody>
  </p188:cm>
</p188:cmLst>
</file>

<file path=ppt/comments/modernComment_114_B214DB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2B845-40C6-4255-B363-5D2110EEDAA0}" authorId="{9F981667-A30E-3662-4995-BD0C8A99075D}" created="2024-12-10T01:59:32.1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87711443" sldId="276"/>
      <ac:graphicFrameMk id="16" creationId="{478160CC-6005-3EF5-7D9F-40BA24C95EA7}"/>
      <dc:dgmMk xmlns:dc="http://schemas.microsoft.com/office/drawing/2013/diagram/command"/>
      <dc:nodeMk xmlns:dc="http://schemas.microsoft.com/office/drawing/2013/diagram/command" id="{2B71975C-7CD5-4B19-946F-A4B857DDC50F}"/>
      <ac:txMk cp="0" len="16">
        <ac:context len="17" hash="2636349512"/>
      </ac:txMk>
    </ac:txMkLst>
    <p188:txBody>
      <a:bodyPr/>
      <a:lstStyle/>
      <a:p>
        <a:r>
          <a:rPr lang="ko-KR" altLang="en-US"/>
          <a:t>12페이지에서 충분히 설명하기</a:t>
        </a:r>
      </a:p>
    </p188:txBody>
  </p188:cm>
  <p188:cm id="{464FCC7E-715C-49FF-B788-719E48D8E5ED}" authorId="{9F981667-A30E-3662-4995-BD0C8A99075D}" created="2024-12-10T01:59:48.4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87711443" sldId="276"/>
      <ac:graphicFrameMk id="16" creationId="{478160CC-6005-3EF5-7D9F-40BA24C95EA7}"/>
      <dc:dgmMk xmlns:dc="http://schemas.microsoft.com/office/drawing/2013/diagram/command"/>
      <dc:nodeMk xmlns:dc="http://schemas.microsoft.com/office/drawing/2013/diagram/command" id="{D61560A2-1268-4948-B478-9DFC6E41F8DA}"/>
      <ac:txMk cp="0" len="18">
        <ac:context len="19" hash="1255552829"/>
      </ac:txMk>
    </ac:txMkLst>
    <p188:txBody>
      <a:bodyPr/>
      <a:lstStyle/>
      <a:p>
        <a:r>
          <a:rPr lang="ko-KR" altLang="en-US"/>
          <a:t>15페이지에서 충분히 설명하기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en-US" sz="2000" b="1"/>
            <a:t>1. “title”, “cast”, “director”</a:t>
          </a:r>
          <a:r>
            <a:rPr lang="ko-KR" sz="2000" b="1"/>
            <a:t> 컬럼</a:t>
          </a:r>
          <a:endParaRPr lang="en-US" sz="20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본 프로젝트의 목적은 차기 컨텐츠의 납품</a:t>
          </a:r>
          <a:r>
            <a:rPr lang="en-US" altLang="ko-KR">
              <a:solidFill>
                <a:schemeClr val="tx1"/>
              </a:solidFill>
            </a:rPr>
            <a:t>/</a:t>
          </a:r>
          <a:r>
            <a:rPr lang="ko-KR" altLang="en-US">
              <a:solidFill>
                <a:schemeClr val="tx1"/>
              </a:solidFill>
            </a:rPr>
            <a:t>투자유치를 위한 인사이트 제공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en-US" sz="2000" b="1"/>
            <a:t>2. “duration” </a:t>
          </a:r>
          <a:r>
            <a:rPr lang="ko-KR" altLang="en-US" sz="2000" b="1"/>
            <a:t>컬럼</a:t>
          </a:r>
          <a:endParaRPr lang="en-US" sz="20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 i="0">
              <a:solidFill>
                <a:schemeClr val="tx1"/>
              </a:solidFill>
            </a:rPr>
            <a:t>컨텐츠의 </a:t>
          </a:r>
          <a:r>
            <a:rPr lang="en-US" altLang="ko-KR" i="0">
              <a:solidFill>
                <a:schemeClr val="tx1"/>
              </a:solidFill>
            </a:rPr>
            <a:t>“type”</a:t>
          </a:r>
          <a:r>
            <a:rPr lang="ko-KR" altLang="en-US" i="0">
              <a:solidFill>
                <a:schemeClr val="tx1"/>
              </a:solidFill>
            </a:rPr>
            <a:t>에 따라 전혀 다른 형태를 가지며</a:t>
          </a:r>
          <a:r>
            <a:rPr lang="en-US" altLang="ko-KR" i="0">
              <a:solidFill>
                <a:schemeClr val="tx1"/>
              </a:solidFill>
            </a:rPr>
            <a:t>, </a:t>
          </a:r>
          <a:r>
            <a:rPr lang="ko-KR" altLang="en-US" i="0">
              <a:solidFill>
                <a:schemeClr val="tx1"/>
              </a:solidFill>
            </a:rPr>
            <a:t>사실상 </a:t>
          </a:r>
          <a:r>
            <a:rPr lang="en-US" altLang="ko-KR" i="0">
              <a:solidFill>
                <a:schemeClr val="tx1"/>
              </a:solidFill>
            </a:rPr>
            <a:t>“type” </a:t>
          </a:r>
          <a:r>
            <a:rPr lang="ko-KR" altLang="en-US" i="0">
              <a:solidFill>
                <a:schemeClr val="tx1"/>
              </a:solidFill>
            </a:rPr>
            <a:t>컬럼에 종속됨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1C123FCE-714C-401B-8C66-CE59B518398A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“cast”</a:t>
          </a:r>
          <a:r>
            <a:rPr lang="ko-KR" altLang="en-US">
              <a:solidFill>
                <a:schemeClr val="tx1"/>
              </a:solidFill>
            </a:rPr>
            <a:t>와 </a:t>
          </a:r>
          <a:r>
            <a:rPr lang="en-US" altLang="ko-KR">
              <a:solidFill>
                <a:schemeClr val="tx1"/>
              </a:solidFill>
            </a:rPr>
            <a:t>“director”</a:t>
          </a:r>
          <a:r>
            <a:rPr lang="ko-KR" altLang="en-US">
              <a:solidFill>
                <a:schemeClr val="tx1"/>
              </a:solidFill>
            </a:rPr>
            <a:t>는 프로덕션의 능력과 자원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여건에 의해 크게 제약됨</a:t>
          </a:r>
          <a:endParaRPr lang="en-US">
            <a:solidFill>
              <a:schemeClr val="tx1"/>
            </a:solidFill>
          </a:endParaRPr>
        </a:p>
      </dgm:t>
    </dgm:pt>
    <dgm:pt modelId="{EB0F2E57-4EA6-4ED1-A5F4-6EE41E3102D2}" type="parTrans" cxnId="{D499921E-4B5F-42EE-A29F-286CD59D016E}">
      <dgm:prSet/>
      <dgm:spPr/>
      <dgm:t>
        <a:bodyPr/>
        <a:lstStyle/>
        <a:p>
          <a:pPr latinLnBrk="1"/>
          <a:endParaRPr lang="ko-KR" altLang="en-US"/>
        </a:p>
      </dgm:t>
    </dgm:pt>
    <dgm:pt modelId="{35016C16-3B79-474A-B1E5-B1EE2099030A}" type="sibTrans" cxnId="{D499921E-4B5F-42EE-A29F-286CD59D016E}">
      <dgm:prSet/>
      <dgm:spPr/>
      <dgm:t>
        <a:bodyPr/>
        <a:lstStyle/>
        <a:p>
          <a:pPr latinLnBrk="1"/>
          <a:endParaRPr lang="ko-KR" altLang="en-US"/>
        </a:p>
      </dgm:t>
    </dgm:pt>
    <dgm:pt modelId="{C1F5593C-7DFE-426B-A013-949A042ADA9E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“title”</a:t>
          </a:r>
          <a:r>
            <a:rPr lang="ko-KR" altLang="en-US">
              <a:solidFill>
                <a:schemeClr val="tx1"/>
              </a:solidFill>
            </a:rPr>
            <a:t>은 프로덕션의 방향성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마케팅 의사결정 및 작품 속성에 의해 결정되어야 함</a:t>
          </a:r>
          <a:endParaRPr lang="en-US">
            <a:solidFill>
              <a:schemeClr val="tx1"/>
            </a:solidFill>
          </a:endParaRPr>
        </a:p>
      </dgm:t>
    </dgm:pt>
    <dgm:pt modelId="{1063C82E-2E08-4FB5-86B9-F9EA0D900AC5}" type="parTrans" cxnId="{2D37E617-CFBF-4B20-A35B-8B3FCD15770C}">
      <dgm:prSet/>
      <dgm:spPr/>
      <dgm:t>
        <a:bodyPr/>
        <a:lstStyle/>
        <a:p>
          <a:pPr latinLnBrk="1"/>
          <a:endParaRPr lang="ko-KR" altLang="en-US"/>
        </a:p>
      </dgm:t>
    </dgm:pt>
    <dgm:pt modelId="{BCCA5861-E25E-4549-9AA8-51EFE7376D48}" type="sibTrans" cxnId="{2D37E617-CFBF-4B20-A35B-8B3FCD15770C}">
      <dgm:prSet/>
      <dgm:spPr/>
      <dgm:t>
        <a:bodyPr/>
        <a:lstStyle/>
        <a:p>
          <a:pPr latinLnBrk="1"/>
          <a:endParaRPr lang="ko-KR" altLang="en-US"/>
        </a:p>
      </dgm:t>
    </dgm:pt>
    <dgm:pt modelId="{13E683D0-FE94-47C1-8E6F-113696DF76FC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“type” </a:t>
          </a:r>
          <a:r>
            <a:rPr lang="ko-KR" altLang="en-US">
              <a:solidFill>
                <a:schemeClr val="tx1"/>
              </a:solidFill>
            </a:rPr>
            <a:t>컬럼의 세부항목으로 분석할 수는 있으나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그 유용성이 크게 의심됨</a:t>
          </a:r>
          <a:endParaRPr lang="en-US">
            <a:solidFill>
              <a:schemeClr val="tx1"/>
            </a:solidFill>
          </a:endParaRPr>
        </a:p>
      </dgm:t>
    </dgm:pt>
    <dgm:pt modelId="{D4215757-EB80-44E2-A584-646FEA9DC8F8}" type="parTrans" cxnId="{D51878B9-E949-40EE-BA3C-530D4B5E12A8}">
      <dgm:prSet/>
      <dgm:spPr/>
      <dgm:t>
        <a:bodyPr/>
        <a:lstStyle/>
        <a:p>
          <a:pPr latinLnBrk="1"/>
          <a:endParaRPr lang="ko-KR" altLang="en-US"/>
        </a:p>
      </dgm:t>
    </dgm:pt>
    <dgm:pt modelId="{428CC78C-16FB-4019-827C-CFF63A754DF6}" type="sibTrans" cxnId="{D51878B9-E949-40EE-BA3C-530D4B5E12A8}">
      <dgm:prSet/>
      <dgm:spPr/>
      <dgm:t>
        <a:bodyPr/>
        <a:lstStyle/>
        <a:p>
          <a:pPr latinLnBrk="1"/>
          <a:endParaRPr lang="ko-KR" altLang="en-US"/>
        </a:p>
      </dgm:t>
    </dgm:pt>
    <dgm:pt modelId="{CBEA3929-F0E3-4EDF-A2BB-E0069BA701EF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E212C7-3AA8-46DA-B011-58240E105CF9}" type="parTrans" cxnId="{2A1E8742-31DB-4C3D-90DC-0E79E82C7E28}">
      <dgm:prSet/>
      <dgm:spPr/>
    </dgm:pt>
    <dgm:pt modelId="{3468B11A-A66A-457B-8893-4B5162AAC00F}" type="sibTrans" cxnId="{2A1E8742-31DB-4C3D-90DC-0E79E82C7E28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37E617-CFBF-4B20-A35B-8B3FCD15770C}" srcId="{2B71975C-7CD5-4B19-946F-A4B857DDC50F}" destId="{C1F5593C-7DFE-426B-A013-949A042ADA9E}" srcOrd="2" destOrd="0" parTransId="{1063C82E-2E08-4FB5-86B9-F9EA0D900AC5}" sibTransId="{BCCA5861-E25E-4549-9AA8-51EFE7376D48}"/>
    <dgm:cxn modelId="{D499921E-4B5F-42EE-A29F-286CD59D016E}" srcId="{2B71975C-7CD5-4B19-946F-A4B857DDC50F}" destId="{1C123FCE-714C-401B-8C66-CE59B518398A}" srcOrd="1" destOrd="0" parTransId="{EB0F2E57-4EA6-4ED1-A5F4-6EE41E3102D2}" sibTransId="{35016C16-3B79-474A-B1E5-B1EE2099030A}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2A1E8742-31DB-4C3D-90DC-0E79E82C7E28}" srcId="{D61560A2-1268-4948-B478-9DFC6E41F8DA}" destId="{CBEA3929-F0E3-4EDF-A2BB-E0069BA701EF}" srcOrd="2" destOrd="0" parTransId="{8AE212C7-3AA8-46DA-B011-58240E105CF9}" sibTransId="{3468B11A-A66A-457B-8893-4B5162AAC00F}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32EFED78-B5E1-4A7E-8325-49A2F3FF7461}" type="presOf" srcId="{C1F5593C-7DFE-426B-A013-949A042ADA9E}" destId="{AFD6C7A6-BEC5-4B6E-AB2B-B6231E09FE78}" srcOrd="0" destOrd="2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D51878B9-E949-40EE-BA3C-530D4B5E12A8}" srcId="{D61560A2-1268-4948-B478-9DFC6E41F8DA}" destId="{13E683D0-FE94-47C1-8E6F-113696DF76FC}" srcOrd="1" destOrd="0" parTransId="{D4215757-EB80-44E2-A584-646FEA9DC8F8}" sibTransId="{428CC78C-16FB-4019-827C-CFF63A754DF6}"/>
    <dgm:cxn modelId="{51D326CF-9F57-4ED8-811E-FC83A6274477}" type="presOf" srcId="{13E683D0-FE94-47C1-8E6F-113696DF76FC}" destId="{707A2D31-AADF-489D-8010-E29934D8A470}" srcOrd="0" destOrd="1" presId="urn:microsoft.com/office/officeart/2005/8/layout/list1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6428F9EB-AE41-4397-9B07-4EF29E8504AA}" type="presOf" srcId="{1C123FCE-714C-401B-8C66-CE59B518398A}" destId="{AFD6C7A6-BEC5-4B6E-AB2B-B6231E09FE78}" srcOrd="0" destOrd="1" presId="urn:microsoft.com/office/officeart/2005/8/layout/list1"/>
    <dgm:cxn modelId="{61F130EF-2DCE-44C4-B807-0FD174F16A5D}" type="presOf" srcId="{CBEA3929-F0E3-4EDF-A2BB-E0069BA701EF}" destId="{707A2D31-AADF-489D-8010-E29934D8A470}" srcOrd="0" destOrd="2" presId="urn:microsoft.com/office/officeart/2005/8/layout/list1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en-US" sz="2000" b="1"/>
            <a:t>1. “Country”</a:t>
          </a:r>
          <a:r>
            <a:rPr lang="ko-KR" sz="2000" b="1"/>
            <a:t> 컬럼</a:t>
          </a:r>
          <a:endParaRPr lang="en-US" sz="20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플랫폼별 지역 진출 전략 파악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12FD5F40-252F-4125-82BF-2EEBBE781ECD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국가별 컨텐츠 </a:t>
          </a:r>
          <a:r>
            <a:rPr lang="ko-KR" i="0" err="1">
              <a:solidFill>
                <a:schemeClr val="tx1"/>
              </a:solidFill>
            </a:rPr>
            <a:t>배급량</a:t>
          </a:r>
          <a:r>
            <a:rPr lang="ko-KR" i="0">
              <a:solidFill>
                <a:schemeClr val="tx1"/>
              </a:solidFill>
            </a:rPr>
            <a:t> 분포 확인</a:t>
          </a:r>
          <a:endParaRPr lang="en-US">
            <a:solidFill>
              <a:schemeClr val="tx1"/>
            </a:solidFill>
          </a:endParaRPr>
        </a:p>
      </dgm:t>
    </dgm:pt>
    <dgm:pt modelId="{56891796-7BC3-4F64-8F34-D5C319E4875A}" type="parTrans" cxnId="{0DA8D9AE-F089-4214-BC40-9714DA31A2CB}">
      <dgm:prSet/>
      <dgm:spPr/>
      <dgm:t>
        <a:bodyPr/>
        <a:lstStyle/>
        <a:p>
          <a:endParaRPr lang="en-US"/>
        </a:p>
      </dgm:t>
    </dgm:pt>
    <dgm:pt modelId="{7FF459A1-2B01-4FA2-A773-EE6DCA589B5A}" type="sibTrans" cxnId="{0DA8D9AE-F089-4214-BC40-9714DA31A2CB}">
      <dgm:prSet/>
      <dgm:spPr/>
      <dgm:t>
        <a:bodyPr/>
        <a:lstStyle/>
        <a:p>
          <a:endParaRPr lang="en-US"/>
        </a:p>
      </dgm:t>
    </dgm:pt>
    <dgm:pt modelId="{3A1833BB-5108-4A84-AED5-6BEAC870EF90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시장 진입 단계별 특성 분석</a:t>
          </a:r>
          <a:endParaRPr lang="en-US">
            <a:solidFill>
              <a:schemeClr val="tx1"/>
            </a:solidFill>
          </a:endParaRPr>
        </a:p>
      </dgm:t>
    </dgm:pt>
    <dgm:pt modelId="{7F037937-6350-44A9-8A29-31CC40B9C310}" type="parTrans" cxnId="{89CA4504-CE00-4044-A4DB-BF7FAD34257E}">
      <dgm:prSet/>
      <dgm:spPr/>
      <dgm:t>
        <a:bodyPr/>
        <a:lstStyle/>
        <a:p>
          <a:endParaRPr lang="en-US"/>
        </a:p>
      </dgm:t>
    </dgm:pt>
    <dgm:pt modelId="{45E4503A-6190-4C8A-A895-3266FC6F54A1}" type="sibTrans" cxnId="{89CA4504-CE00-4044-A4DB-BF7FAD34257E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en-US" sz="2000" b="1"/>
            <a:t>2. “</a:t>
          </a:r>
          <a:r>
            <a:rPr lang="en-US" sz="2000" b="1" err="1"/>
            <a:t>Listed_in</a:t>
          </a:r>
          <a:r>
            <a:rPr lang="en-US" sz="2000" b="1"/>
            <a:t>” </a:t>
          </a:r>
          <a:r>
            <a:rPr lang="ko-KR" sz="2000" b="1"/>
            <a:t>컬럼</a:t>
          </a:r>
          <a:r>
            <a:rPr lang="en-US" altLang="ko-KR" sz="2000" b="1"/>
            <a:t> = “genre”</a:t>
          </a:r>
          <a:endParaRPr lang="en-US" sz="20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플랫폼별 장르 전략 및 분포 특성 파악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C2348528-69E7-499C-9F6F-321CB38089D6}">
      <dgm:prSet/>
      <dgm:spPr>
        <a:noFill/>
        <a:ln>
          <a:noFill/>
        </a:ln>
      </dgm:spPr>
      <dgm:t>
        <a:bodyPr/>
        <a:lstStyle/>
        <a:p>
          <a:r>
            <a:rPr lang="ko-KR" i="0">
              <a:solidFill>
                <a:schemeClr val="tx1"/>
              </a:solidFill>
            </a:rPr>
            <a:t>컨텐츠 포지셔닝 분석 </a:t>
          </a:r>
          <a:r>
            <a:rPr lang="en-US" i="0">
              <a:solidFill>
                <a:schemeClr val="tx1"/>
              </a:solidFill>
            </a:rPr>
            <a:t>– </a:t>
          </a:r>
          <a:r>
            <a:rPr lang="ko-KR" i="0">
              <a:solidFill>
                <a:schemeClr val="tx1"/>
              </a:solidFill>
            </a:rPr>
            <a:t>주변 장르와 틈새 장르 등</a:t>
          </a:r>
          <a:endParaRPr lang="en-US">
            <a:solidFill>
              <a:schemeClr val="tx1"/>
            </a:solidFill>
          </a:endParaRPr>
        </a:p>
      </dgm:t>
    </dgm:pt>
    <dgm:pt modelId="{4D6E2BC2-38D8-412C-9AFF-2954BF16B695}" type="parTrans" cxnId="{101375D5-8EF7-4425-A17F-771F8F379188}">
      <dgm:prSet/>
      <dgm:spPr/>
      <dgm:t>
        <a:bodyPr/>
        <a:lstStyle/>
        <a:p>
          <a:endParaRPr lang="en-US"/>
        </a:p>
      </dgm:t>
    </dgm:pt>
    <dgm:pt modelId="{64640F5D-C54E-4F2E-AAF2-BD150D7220AD}" type="sibTrans" cxnId="{101375D5-8EF7-4425-A17F-771F8F379188}">
      <dgm:prSet/>
      <dgm:spPr/>
      <dgm:t>
        <a:bodyPr/>
        <a:lstStyle/>
        <a:p>
          <a:endParaRPr lang="en-US"/>
        </a:p>
      </dgm:t>
    </dgm:pt>
    <dgm:pt modelId="{B6B2A405-9A47-4738-BCCE-6CF2D9A5AD89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E6EAB2-93F3-47CA-B91F-E0AB85E1EFBA}" type="parTrans" cxnId="{F26DB347-8688-470A-91E7-70776C709A01}">
      <dgm:prSet/>
      <dgm:spPr/>
    </dgm:pt>
    <dgm:pt modelId="{74C55DD3-8696-498D-A36E-7AAA1959BE3B}" type="sibTrans" cxnId="{F26DB347-8688-470A-91E7-70776C709A01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CA4504-CE00-4044-A4DB-BF7FAD34257E}" srcId="{2B71975C-7CD5-4B19-946F-A4B857DDC50F}" destId="{3A1833BB-5108-4A84-AED5-6BEAC870EF90}" srcOrd="2" destOrd="0" parTransId="{7F037937-6350-44A9-8A29-31CC40B9C310}" sibTransId="{45E4503A-6190-4C8A-A895-3266FC6F54A1}"/>
    <dgm:cxn modelId="{56F6141B-BE1B-40BC-848D-E0E35B12F864}" type="presOf" srcId="{C2348528-69E7-499C-9F6F-321CB38089D6}" destId="{707A2D31-AADF-489D-8010-E29934D8A470}" srcOrd="0" destOrd="1" presId="urn:microsoft.com/office/officeart/2005/8/layout/list1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F26DB347-8688-470A-91E7-70776C709A01}" srcId="{D61560A2-1268-4948-B478-9DFC6E41F8DA}" destId="{B6B2A405-9A47-4738-BCCE-6CF2D9A5AD89}" srcOrd="2" destOrd="0" parTransId="{D5E6EAB2-93F3-47CA-B91F-E0AB85E1EFBA}" sibTransId="{74C55DD3-8696-498D-A36E-7AAA1959BE3B}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E3D0667B-B7B2-4A67-B565-638AC202285F}" type="presOf" srcId="{B6B2A405-9A47-4738-BCCE-6CF2D9A5AD89}" destId="{707A2D31-AADF-489D-8010-E29934D8A470}" srcOrd="0" destOrd="2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0DA8D9AE-F089-4214-BC40-9714DA31A2CB}" srcId="{2B71975C-7CD5-4B19-946F-A4B857DDC50F}" destId="{12FD5F40-252F-4125-82BF-2EEBBE781ECD}" srcOrd="1" destOrd="0" parTransId="{56891796-7BC3-4F64-8F34-D5C319E4875A}" sibTransId="{7FF459A1-2B01-4FA2-A773-EE6DCA589B5A}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27F667CE-256F-4045-9143-A49D62235BC6}" type="presOf" srcId="{12FD5F40-252F-4125-82BF-2EEBBE781ECD}" destId="{AFD6C7A6-BEC5-4B6E-AB2B-B6231E09FE78}" srcOrd="0" destOrd="1" presId="urn:microsoft.com/office/officeart/2005/8/layout/list1"/>
    <dgm:cxn modelId="{101375D5-8EF7-4425-A17F-771F8F379188}" srcId="{D61560A2-1268-4948-B478-9DFC6E41F8DA}" destId="{C2348528-69E7-499C-9F6F-321CB38089D6}" srcOrd="1" destOrd="0" parTransId="{4D6E2BC2-38D8-412C-9AFF-2954BF16B695}" sibTransId="{64640F5D-C54E-4F2E-AAF2-BD150D7220AD}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18A084F3-1A54-4983-A539-4FBEF3251AF7}" type="presOf" srcId="{3A1833BB-5108-4A84-AED5-6BEAC870EF90}" destId="{AFD6C7A6-BEC5-4B6E-AB2B-B6231E09FE78}" srcOrd="0" destOrd="2" presId="urn:microsoft.com/office/officeart/2005/8/layout/list1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ko-KR" altLang="en-US" sz="1800" b="1"/>
            <a:t>분석방법</a:t>
          </a:r>
          <a:endParaRPr lang="en-US" sz="16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.._</a:t>
          </a:r>
          <a:r>
            <a:rPr lang="en-US" err="1">
              <a:solidFill>
                <a:schemeClr val="tx1"/>
              </a:solidFill>
            </a:rPr>
            <a:t>relevant_coutnry</a:t>
          </a:r>
          <a:r>
            <a:rPr lang="ko-KR" altLang="en-US">
              <a:solidFill>
                <a:schemeClr val="tx1"/>
              </a:solidFill>
            </a:rPr>
            <a:t>와 </a:t>
          </a:r>
          <a:r>
            <a:rPr lang="en-US" altLang="ko-KR">
              <a:solidFill>
                <a:schemeClr val="tx1"/>
              </a:solidFill>
            </a:rPr>
            <a:t>.._</a:t>
          </a:r>
          <a:r>
            <a:rPr lang="en-US" altLang="ko-KR" err="1">
              <a:solidFill>
                <a:schemeClr val="tx1"/>
              </a:solidFill>
            </a:rPr>
            <a:t>relevant_genre</a:t>
          </a:r>
          <a:r>
            <a:rPr lang="en-US" altLang="ko-KR">
              <a:solidFill>
                <a:schemeClr val="tx1"/>
              </a:solidFill>
            </a:rPr>
            <a:t> </a:t>
          </a:r>
          <a:r>
            <a:rPr lang="ko-KR" altLang="en-US">
              <a:solidFill>
                <a:schemeClr val="tx1"/>
              </a:solidFill>
            </a:rPr>
            <a:t>데이터프레임을 정규화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ko-KR" altLang="en-US" sz="1800" b="1"/>
            <a:t>분석결과</a:t>
          </a:r>
          <a:endParaRPr lang="en-US" sz="16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플랫폼별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국가별 장르 선호도와 분포의 </a:t>
          </a:r>
          <a:r>
            <a:rPr lang="ko-KR" altLang="en-US" err="1">
              <a:solidFill>
                <a:schemeClr val="tx1"/>
              </a:solidFill>
            </a:rPr>
            <a:t>차별점</a:t>
          </a:r>
          <a:r>
            <a:rPr lang="ko-KR" altLang="en-US">
              <a:solidFill>
                <a:schemeClr val="tx1"/>
              </a:solidFill>
            </a:rPr>
            <a:t> 파악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84C90BB8-14B8-4361-B6D7-2D84DDCDD4A5}">
      <dgm:prSet/>
      <dgm:spPr>
        <a:noFill/>
        <a:ln>
          <a:noFill/>
        </a:ln>
      </dgm:spPr>
      <dgm:t>
        <a:bodyPr/>
        <a:lstStyle/>
        <a:p>
          <a:r>
            <a:rPr lang="ko-KR" altLang="en-US" err="1">
              <a:solidFill>
                <a:schemeClr val="tx1"/>
              </a:solidFill>
            </a:rPr>
            <a:t>정규화한</a:t>
          </a:r>
          <a:r>
            <a:rPr lang="ko-KR" altLang="en-US">
              <a:solidFill>
                <a:schemeClr val="tx1"/>
              </a:solidFill>
            </a:rPr>
            <a:t> 데이터프레임을 </a:t>
          </a:r>
          <a:r>
            <a:rPr lang="ko-KR" altLang="en-US" err="1">
              <a:solidFill>
                <a:schemeClr val="tx1"/>
              </a:solidFill>
            </a:rPr>
            <a:t>행렬곱하여</a:t>
          </a:r>
          <a:r>
            <a:rPr lang="ko-KR" altLang="en-US">
              <a:solidFill>
                <a:schemeClr val="tx1"/>
              </a:solidFill>
            </a:rPr>
            <a:t> </a:t>
          </a:r>
          <a:r>
            <a:rPr lang="ko-KR" altLang="en-US" err="1">
              <a:solidFill>
                <a:schemeClr val="tx1"/>
              </a:solidFill>
            </a:rPr>
            <a:t>분산표</a:t>
          </a:r>
          <a:r>
            <a:rPr lang="ko-KR" altLang="en-US">
              <a:solidFill>
                <a:schemeClr val="tx1"/>
              </a:solidFill>
            </a:rPr>
            <a:t> 작성</a:t>
          </a:r>
          <a:endParaRPr lang="en-US">
            <a:solidFill>
              <a:schemeClr val="tx1"/>
            </a:solidFill>
          </a:endParaRPr>
        </a:p>
      </dgm:t>
    </dgm:pt>
    <dgm:pt modelId="{55066E02-DB4D-438F-902E-B71CB2C8B863}" type="parTrans" cxnId="{2405B5E9-1ABB-4212-BAB5-E3D60CA98319}">
      <dgm:prSet/>
      <dgm:spPr/>
      <dgm:t>
        <a:bodyPr/>
        <a:lstStyle/>
        <a:p>
          <a:pPr latinLnBrk="1"/>
          <a:endParaRPr lang="ko-KR" altLang="en-US"/>
        </a:p>
      </dgm:t>
    </dgm:pt>
    <dgm:pt modelId="{F25E5E6A-23BC-462D-B74C-7D25C21FDE4F}" type="sibTrans" cxnId="{2405B5E9-1ABB-4212-BAB5-E3D60CA98319}">
      <dgm:prSet/>
      <dgm:spPr/>
      <dgm:t>
        <a:bodyPr/>
        <a:lstStyle/>
        <a:p>
          <a:pPr latinLnBrk="1"/>
          <a:endParaRPr lang="ko-KR" altLang="en-US"/>
        </a:p>
      </dgm:t>
    </dgm:pt>
    <dgm:pt modelId="{5249E872-0E7F-41DD-B153-4F2362363BD5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작성한 분산표를 대상으로 </a:t>
          </a:r>
          <a:r>
            <a:rPr lang="ko-KR" altLang="en-US" err="1">
              <a:solidFill>
                <a:schemeClr val="tx1"/>
              </a:solidFill>
            </a:rPr>
            <a:t>카이제곱검정</a:t>
          </a:r>
          <a:r>
            <a:rPr lang="ko-KR" altLang="en-US">
              <a:solidFill>
                <a:schemeClr val="tx1"/>
              </a:solidFill>
            </a:rPr>
            <a:t> 및 </a:t>
          </a:r>
          <a:r>
            <a:rPr lang="ko-KR" altLang="en-US" err="1">
              <a:solidFill>
                <a:schemeClr val="tx1"/>
              </a:solidFill>
            </a:rPr>
            <a:t>히트맵</a:t>
          </a:r>
          <a:r>
            <a:rPr lang="ko-KR" altLang="en-US">
              <a:solidFill>
                <a:schemeClr val="tx1"/>
              </a:solidFill>
            </a:rPr>
            <a:t> 시각화 작성</a:t>
          </a:r>
          <a:endParaRPr lang="en-US">
            <a:solidFill>
              <a:schemeClr val="tx1"/>
            </a:solidFill>
          </a:endParaRPr>
        </a:p>
      </dgm:t>
    </dgm:pt>
    <dgm:pt modelId="{8E688838-6E48-45E3-9EB3-4E56F7C3CFC3}" type="parTrans" cxnId="{209BC962-D401-4A94-ADC6-462C09B2B727}">
      <dgm:prSet/>
      <dgm:spPr/>
      <dgm:t>
        <a:bodyPr/>
        <a:lstStyle/>
        <a:p>
          <a:pPr latinLnBrk="1"/>
          <a:endParaRPr lang="ko-KR" altLang="en-US"/>
        </a:p>
      </dgm:t>
    </dgm:pt>
    <dgm:pt modelId="{86435EFF-5D8A-402C-88EF-62673643CC9D}" type="sibTrans" cxnId="{209BC962-D401-4A94-ADC6-462C09B2B727}">
      <dgm:prSet/>
      <dgm:spPr/>
      <dgm:t>
        <a:bodyPr/>
        <a:lstStyle/>
        <a:p>
          <a:pPr latinLnBrk="1"/>
          <a:endParaRPr lang="ko-KR" altLang="en-US"/>
        </a:p>
      </dgm:t>
    </dgm:pt>
    <dgm:pt modelId="{4D50432E-22D8-4201-A737-BB25C6EBB4BB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>
              <a:solidFill>
                <a:schemeClr val="tx1"/>
              </a:solidFill>
            </a:rPr>
            <a:t>(p-value = 1)</a:t>
          </a:r>
          <a:r>
            <a:rPr lang="ko-KR" altLang="en-US">
              <a:solidFill>
                <a:schemeClr val="tx1"/>
              </a:solidFill>
            </a:rPr>
            <a:t>을 확인</a:t>
          </a:r>
          <a:endParaRPr lang="en-US">
            <a:solidFill>
              <a:schemeClr val="tx1"/>
            </a:solidFill>
          </a:endParaRPr>
        </a:p>
      </dgm:t>
    </dgm:pt>
    <dgm:pt modelId="{A0133055-2BBB-4D1F-87D4-4CDACB3D8C9C}" type="parTrans" cxnId="{C0FA1551-FDF1-4D0C-B205-589AFD83533A}">
      <dgm:prSet/>
      <dgm:spPr/>
      <dgm:t>
        <a:bodyPr/>
        <a:lstStyle/>
        <a:p>
          <a:pPr latinLnBrk="1"/>
          <a:endParaRPr lang="ko-KR" altLang="en-US"/>
        </a:p>
      </dgm:t>
    </dgm:pt>
    <dgm:pt modelId="{3CF095C8-55A1-40E3-A4F0-4760A8DE45ED}" type="sibTrans" cxnId="{C0FA1551-FDF1-4D0C-B205-589AFD83533A}">
      <dgm:prSet/>
      <dgm:spPr/>
      <dgm:t>
        <a:bodyPr/>
        <a:lstStyle/>
        <a:p>
          <a:pPr latinLnBrk="1"/>
          <a:endParaRPr lang="ko-KR" altLang="en-US"/>
        </a:p>
      </dgm:t>
    </dgm:pt>
    <dgm:pt modelId="{8A73182A-3179-4A04-9730-26B4E64D6544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>
            <a:solidFill>
              <a:schemeClr val="tx1"/>
            </a:solidFill>
          </a:endParaRPr>
        </a:p>
      </dgm:t>
    </dgm:pt>
    <dgm:pt modelId="{E96961CD-9FF9-4DED-90D3-773B5C3B2BDE}" type="par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ECCE8E07-9607-4BC0-9E25-3C83B0651673}" type="sib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209BC962-D401-4A94-ADC6-462C09B2B727}" srcId="{2B71975C-7CD5-4B19-946F-A4B857DDC50F}" destId="{5249E872-0E7F-41DD-B153-4F2362363BD5}" srcOrd="2" destOrd="0" parTransId="{8E688838-6E48-45E3-9EB3-4E56F7C3CFC3}" sibTransId="{86435EFF-5D8A-402C-88EF-62673643CC9D}"/>
    <dgm:cxn modelId="{7BF3F162-E1C3-4C53-98A5-447F54AE102D}" type="presOf" srcId="{5249E872-0E7F-41DD-B153-4F2362363BD5}" destId="{AFD6C7A6-BEC5-4B6E-AB2B-B6231E09FE78}" srcOrd="0" destOrd="2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5AA6A26F-364B-43AC-869A-8BE44FAFC21B}" type="presOf" srcId="{84C90BB8-14B8-4361-B6D7-2D84DDCDD4A5}" destId="{AFD6C7A6-BEC5-4B6E-AB2B-B6231E09FE78}" srcOrd="0" destOrd="1" presId="urn:microsoft.com/office/officeart/2005/8/layout/list1"/>
    <dgm:cxn modelId="{C0FA1551-FDF1-4D0C-B205-589AFD83533A}" srcId="{D61560A2-1268-4948-B478-9DFC6E41F8DA}" destId="{4D50432E-22D8-4201-A737-BB25C6EBB4BB}" srcOrd="1" destOrd="0" parTransId="{A0133055-2BBB-4D1F-87D4-4CDACB3D8C9C}" sibTransId="{3CF095C8-55A1-40E3-A4F0-4760A8DE45ED}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7FBDE8DA-71B1-4E43-ADE7-9D19A15D929D}" type="presOf" srcId="{4D50432E-22D8-4201-A737-BB25C6EBB4BB}" destId="{707A2D31-AADF-489D-8010-E29934D8A470}" srcOrd="0" destOrd="1" presId="urn:microsoft.com/office/officeart/2005/8/layout/list1"/>
    <dgm:cxn modelId="{4EF61BE6-6723-470B-A57C-1246EAD310CE}" type="presOf" srcId="{8A73182A-3179-4A04-9730-26B4E64D6544}" destId="{707A2D31-AADF-489D-8010-E29934D8A470}" srcOrd="0" destOrd="2" presId="urn:microsoft.com/office/officeart/2005/8/layout/list1"/>
    <dgm:cxn modelId="{2405B5E9-1ABB-4212-BAB5-E3D60CA98319}" srcId="{2B71975C-7CD5-4B19-946F-A4B857DDC50F}" destId="{84C90BB8-14B8-4361-B6D7-2D84DDCDD4A5}" srcOrd="1" destOrd="0" parTransId="{55066E02-DB4D-438F-902E-B71CB2C8B863}" sibTransId="{F25E5E6A-23BC-462D-B74C-7D25C21FDE4F}"/>
    <dgm:cxn modelId="{14D9E2F7-2834-4375-9E36-FF70BE898DCC}" srcId="{D61560A2-1268-4948-B478-9DFC6E41F8DA}" destId="{8A73182A-3179-4A04-9730-26B4E64D6544}" srcOrd="2" destOrd="0" parTransId="{E96961CD-9FF9-4DED-90D3-773B5C3B2BDE}" sibTransId="{ECCE8E07-9607-4BC0-9E25-3C83B0651673}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6B2CE-59FF-4D27-8EEE-FE76548E6E5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71975C-7CD5-4B19-946F-A4B857DDC50F}">
      <dgm:prSet custT="1"/>
      <dgm:spPr/>
      <dgm:t>
        <a:bodyPr/>
        <a:lstStyle/>
        <a:p>
          <a:r>
            <a:rPr lang="ko-KR" altLang="en-US" sz="1800" b="1"/>
            <a:t>작업가설 </a:t>
          </a:r>
          <a:r>
            <a:rPr lang="en-US" altLang="ko-KR" sz="1800" b="1"/>
            <a:t>01: </a:t>
          </a:r>
          <a:r>
            <a:rPr lang="ko-KR" altLang="en-US" sz="1800" b="1"/>
            <a:t>국가별 군집화</a:t>
          </a:r>
          <a:endParaRPr lang="en-US" sz="1600" b="1"/>
        </a:p>
      </dgm:t>
    </dgm:pt>
    <dgm:pt modelId="{279D10C5-C9D6-48C9-9DA1-4F729615CD3F}" type="parTrans" cxnId="{F44E068B-FD01-4B72-872F-E4F070103263}">
      <dgm:prSet/>
      <dgm:spPr/>
      <dgm:t>
        <a:bodyPr/>
        <a:lstStyle/>
        <a:p>
          <a:endParaRPr lang="en-US"/>
        </a:p>
      </dgm:t>
    </dgm:pt>
    <dgm:pt modelId="{ACD7AEC8-AD33-4A53-A731-83A0497B8D94}" type="sibTrans" cxnId="{F44E068B-FD01-4B72-872F-E4F070103263}">
      <dgm:prSet/>
      <dgm:spPr/>
      <dgm:t>
        <a:bodyPr/>
        <a:lstStyle/>
        <a:p>
          <a:endParaRPr lang="en-US"/>
        </a:p>
      </dgm:t>
    </dgm:pt>
    <dgm:pt modelId="{B8C8C9AA-5824-46C3-ABBA-86727081901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각 국가별 군집은 플랫폼별로 뚜렷이 구분됨</a:t>
          </a:r>
          <a:endParaRPr lang="en-US">
            <a:solidFill>
              <a:schemeClr val="tx1"/>
            </a:solidFill>
          </a:endParaRPr>
        </a:p>
      </dgm:t>
    </dgm:pt>
    <dgm:pt modelId="{743EBCFB-915F-4601-98A7-ECDE2312136E}" type="parTrans" cxnId="{271AA986-3996-482F-929A-FCC15B5C85B5}">
      <dgm:prSet/>
      <dgm:spPr/>
      <dgm:t>
        <a:bodyPr/>
        <a:lstStyle/>
        <a:p>
          <a:endParaRPr lang="en-US"/>
        </a:p>
      </dgm:t>
    </dgm:pt>
    <dgm:pt modelId="{3A7C503E-5AA3-4E13-9C21-9BBF5BE48CFD}" type="sibTrans" cxnId="{271AA986-3996-482F-929A-FCC15B5C85B5}">
      <dgm:prSet/>
      <dgm:spPr/>
      <dgm:t>
        <a:bodyPr/>
        <a:lstStyle/>
        <a:p>
          <a:endParaRPr lang="en-US"/>
        </a:p>
      </dgm:t>
    </dgm:pt>
    <dgm:pt modelId="{D61560A2-1268-4948-B478-9DFC6E41F8DA}">
      <dgm:prSet custT="1"/>
      <dgm:spPr/>
      <dgm:t>
        <a:bodyPr/>
        <a:lstStyle/>
        <a:p>
          <a:r>
            <a:rPr lang="ko-KR" altLang="en-US" sz="1800" b="1"/>
            <a:t>작업가설 </a:t>
          </a:r>
          <a:r>
            <a:rPr lang="en-US" altLang="ko-KR" sz="1800" b="1"/>
            <a:t>02: </a:t>
          </a:r>
          <a:r>
            <a:rPr lang="ko-KR" altLang="en-US" sz="1800" b="1"/>
            <a:t>국가별 장르 분포</a:t>
          </a:r>
          <a:endParaRPr lang="en-US" sz="1600" b="1"/>
        </a:p>
      </dgm:t>
    </dgm:pt>
    <dgm:pt modelId="{4AE7EC93-41BD-4AC2-A62C-F37566B6F3FE}" type="parTrans" cxnId="{077ED3D8-0E6B-4789-BEC3-185523008F23}">
      <dgm:prSet/>
      <dgm:spPr/>
      <dgm:t>
        <a:bodyPr/>
        <a:lstStyle/>
        <a:p>
          <a:endParaRPr lang="en-US"/>
        </a:p>
      </dgm:t>
    </dgm:pt>
    <dgm:pt modelId="{EB796C3E-7C9F-4C4C-B874-DBD1B7FE6F89}" type="sibTrans" cxnId="{077ED3D8-0E6B-4789-BEC3-185523008F23}">
      <dgm:prSet/>
      <dgm:spPr/>
      <dgm:t>
        <a:bodyPr/>
        <a:lstStyle/>
        <a:p>
          <a:endParaRPr lang="en-US"/>
        </a:p>
      </dgm:t>
    </dgm:pt>
    <dgm:pt modelId="{F4A6BCE0-E38A-4795-818E-F786A4528352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>
              <a:solidFill>
                <a:schemeClr val="tx1"/>
              </a:solidFill>
            </a:rPr>
            <a:t>(p-value = 1)</a:t>
          </a:r>
          <a:r>
            <a:rPr lang="ko-KR" altLang="en-US">
              <a:solidFill>
                <a:schemeClr val="tx1"/>
              </a:solidFill>
            </a:rPr>
            <a:t>을 확인</a:t>
          </a:r>
          <a:endParaRPr lang="en-US">
            <a:solidFill>
              <a:schemeClr val="tx1"/>
            </a:solidFill>
          </a:endParaRPr>
        </a:p>
      </dgm:t>
    </dgm:pt>
    <dgm:pt modelId="{5A1390C3-6DF0-49AB-B1EA-8692DAF468FA}" type="parTrans" cxnId="{58F1FF66-1892-4F59-B55B-E99E040345D5}">
      <dgm:prSet/>
      <dgm:spPr/>
      <dgm:t>
        <a:bodyPr/>
        <a:lstStyle/>
        <a:p>
          <a:endParaRPr lang="en-US"/>
        </a:p>
      </dgm:t>
    </dgm:pt>
    <dgm:pt modelId="{6010E0ED-5868-4004-BF55-B206E11501BA}" type="sibTrans" cxnId="{58F1FF66-1892-4F59-B55B-E99E040345D5}">
      <dgm:prSet/>
      <dgm:spPr/>
      <dgm:t>
        <a:bodyPr/>
        <a:lstStyle/>
        <a:p>
          <a:endParaRPr lang="en-US"/>
        </a:p>
      </dgm:t>
    </dgm:pt>
    <dgm:pt modelId="{8A73182A-3179-4A04-9730-26B4E64D6544}">
      <dgm:prSet/>
      <dgm:spPr>
        <a:noFill/>
        <a:ln>
          <a:noFill/>
        </a:ln>
      </dgm:spPr>
      <dgm:t>
        <a:bodyPr/>
        <a:lstStyle/>
        <a:p>
          <a:r>
            <a:rPr lang="ko-KR" altLang="en-US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>
            <a:solidFill>
              <a:schemeClr val="tx1"/>
            </a:solidFill>
          </a:endParaRPr>
        </a:p>
      </dgm:t>
    </dgm:pt>
    <dgm:pt modelId="{E96961CD-9FF9-4DED-90D3-773B5C3B2BDE}" type="par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ECCE8E07-9607-4BC0-9E25-3C83B0651673}" type="sibTrans" cxnId="{14D9E2F7-2834-4375-9E36-FF70BE898DCC}">
      <dgm:prSet/>
      <dgm:spPr/>
      <dgm:t>
        <a:bodyPr/>
        <a:lstStyle/>
        <a:p>
          <a:pPr latinLnBrk="1"/>
          <a:endParaRPr lang="ko-KR" altLang="en-US"/>
        </a:p>
      </dgm:t>
    </dgm:pt>
    <dgm:pt modelId="{09CB007D-A3E9-45BA-B633-1076E536E223}">
      <dgm:prSet/>
      <dgm:spPr>
        <a:noFill/>
        <a:ln>
          <a:noFill/>
        </a:ln>
      </dgm:spPr>
      <dgm:t>
        <a:bodyPr/>
        <a:lstStyle/>
        <a:p>
          <a:r>
            <a:rPr lang="ko-KR" altLang="en-US" err="1">
              <a:solidFill>
                <a:schemeClr val="tx1"/>
              </a:solidFill>
            </a:rPr>
            <a:t>넷플릭스는</a:t>
          </a:r>
          <a:r>
            <a:rPr lang="ko-KR" altLang="en-US">
              <a:solidFill>
                <a:schemeClr val="tx1"/>
              </a:solidFill>
            </a:rPr>
            <a:t> 다수의 군집이 체계적으로 관찰되는 반면</a:t>
          </a:r>
          <a:r>
            <a:rPr lang="en-US" altLang="ko-KR">
              <a:solidFill>
                <a:schemeClr val="tx1"/>
              </a:solidFill>
            </a:rPr>
            <a:t>, </a:t>
          </a:r>
          <a:r>
            <a:rPr lang="ko-KR" altLang="en-US">
              <a:solidFill>
                <a:schemeClr val="tx1"/>
              </a:solidFill>
            </a:rPr>
            <a:t>다른 플랫폼들은 그렇지 않음</a:t>
          </a:r>
          <a:endParaRPr lang="en-US">
            <a:solidFill>
              <a:schemeClr val="tx1"/>
            </a:solidFill>
          </a:endParaRPr>
        </a:p>
      </dgm:t>
    </dgm:pt>
    <dgm:pt modelId="{0C9C2CE9-CFCD-4658-83B0-349BE3820784}" type="parTrans" cxnId="{1F6718D0-02C6-46A1-B6C8-209CA3C1063D}">
      <dgm:prSet/>
      <dgm:spPr/>
    </dgm:pt>
    <dgm:pt modelId="{68268BB3-E3B7-45DF-9C04-B95714403F5C}" type="sibTrans" cxnId="{1F6718D0-02C6-46A1-B6C8-209CA3C1063D}">
      <dgm:prSet/>
      <dgm:spPr/>
    </dgm:pt>
    <dgm:pt modelId="{277F9EF7-DD81-46C9-B7B9-1A27E96EEEB1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4A30EB-4D9F-44F9-92BA-41F49DBCCB1D}" type="parTrans" cxnId="{C00E5D09-A04E-476D-A989-34937AB26BE8}">
      <dgm:prSet/>
      <dgm:spPr/>
    </dgm:pt>
    <dgm:pt modelId="{DF6D9973-0A13-4341-8B97-29EFFAE60DD4}" type="sibTrans" cxnId="{C00E5D09-A04E-476D-A989-34937AB26BE8}">
      <dgm:prSet/>
      <dgm:spPr/>
    </dgm:pt>
    <dgm:pt modelId="{D760E329-6CF0-4562-BB22-5A6E309CB31E}">
      <dgm:prSet/>
      <dgm:spPr>
        <a:noFill/>
        <a:ln>
          <a:noFill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A6BD7E-C0D5-4B09-B141-574B5EE185A3}" type="parTrans" cxnId="{F8E9DCFD-4756-4630-A9CB-29C41C689768}">
      <dgm:prSet/>
      <dgm:spPr/>
    </dgm:pt>
    <dgm:pt modelId="{ADA5249D-5AD3-4581-AF2D-77E78F3AEABA}" type="sibTrans" cxnId="{F8E9DCFD-4756-4630-A9CB-29C41C689768}">
      <dgm:prSet/>
      <dgm:spPr/>
    </dgm:pt>
    <dgm:pt modelId="{AB72FDB1-AB7A-430E-B25E-B11AD9ABCEB7}" type="pres">
      <dgm:prSet presAssocID="{C0A6B2CE-59FF-4D27-8EEE-FE76548E6E53}" presName="linear" presStyleCnt="0">
        <dgm:presLayoutVars>
          <dgm:dir/>
          <dgm:animLvl val="lvl"/>
          <dgm:resizeHandles val="exact"/>
        </dgm:presLayoutVars>
      </dgm:prSet>
      <dgm:spPr/>
    </dgm:pt>
    <dgm:pt modelId="{1FD9E228-14A8-4347-A794-D21E952A66B7}" type="pres">
      <dgm:prSet presAssocID="{2B71975C-7CD5-4B19-946F-A4B857DDC50F}" presName="parentLin" presStyleCnt="0"/>
      <dgm:spPr/>
    </dgm:pt>
    <dgm:pt modelId="{35530C8A-9525-4916-8EFD-C47E1C6B6FC2}" type="pres">
      <dgm:prSet presAssocID="{2B71975C-7CD5-4B19-946F-A4B857DDC50F}" presName="parentLeftMargin" presStyleLbl="node1" presStyleIdx="0" presStyleCnt="2"/>
      <dgm:spPr/>
    </dgm:pt>
    <dgm:pt modelId="{8683ACBF-73C5-4C2D-BBEA-DE6C1A3EBCDB}" type="pres">
      <dgm:prSet presAssocID="{2B71975C-7CD5-4B19-946F-A4B857DDC5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341D81-F7DC-4320-A884-143831B21EBB}" type="pres">
      <dgm:prSet presAssocID="{2B71975C-7CD5-4B19-946F-A4B857DDC50F}" presName="negativeSpace" presStyleCnt="0"/>
      <dgm:spPr/>
    </dgm:pt>
    <dgm:pt modelId="{AFD6C7A6-BEC5-4B6E-AB2B-B6231E09FE78}" type="pres">
      <dgm:prSet presAssocID="{2B71975C-7CD5-4B19-946F-A4B857DDC50F}" presName="childText" presStyleLbl="conFgAcc1" presStyleIdx="0" presStyleCnt="2">
        <dgm:presLayoutVars>
          <dgm:bulletEnabled val="1"/>
        </dgm:presLayoutVars>
      </dgm:prSet>
      <dgm:spPr/>
    </dgm:pt>
    <dgm:pt modelId="{70153083-F1C9-45C3-8766-F89F44B996BE}" type="pres">
      <dgm:prSet presAssocID="{ACD7AEC8-AD33-4A53-A731-83A0497B8D94}" presName="spaceBetweenRectangles" presStyleCnt="0"/>
      <dgm:spPr/>
    </dgm:pt>
    <dgm:pt modelId="{CD529BED-8A10-48C3-BDDA-28725102AE4A}" type="pres">
      <dgm:prSet presAssocID="{D61560A2-1268-4948-B478-9DFC6E41F8DA}" presName="parentLin" presStyleCnt="0"/>
      <dgm:spPr/>
    </dgm:pt>
    <dgm:pt modelId="{81DE5B14-D480-4CCB-B98D-21031C6C9322}" type="pres">
      <dgm:prSet presAssocID="{D61560A2-1268-4948-B478-9DFC6E41F8DA}" presName="parentLeftMargin" presStyleLbl="node1" presStyleIdx="0" presStyleCnt="2"/>
      <dgm:spPr/>
    </dgm:pt>
    <dgm:pt modelId="{45684E2E-CF4E-447B-9936-B725DEB3D832}" type="pres">
      <dgm:prSet presAssocID="{D61560A2-1268-4948-B478-9DFC6E41F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2C1097-54BD-4568-96AA-590E941AFFE7}" type="pres">
      <dgm:prSet presAssocID="{D61560A2-1268-4948-B478-9DFC6E41F8DA}" presName="negativeSpace" presStyleCnt="0"/>
      <dgm:spPr/>
    </dgm:pt>
    <dgm:pt modelId="{707A2D31-AADF-489D-8010-E29934D8A470}" type="pres">
      <dgm:prSet presAssocID="{D61560A2-1268-4948-B478-9DFC6E41F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0E5D09-A04E-476D-A989-34937AB26BE8}" srcId="{2B71975C-7CD5-4B19-946F-A4B857DDC50F}" destId="{277F9EF7-DD81-46C9-B7B9-1A27E96EEEB1}" srcOrd="2" destOrd="0" parTransId="{4F4A30EB-4D9F-44F9-92BA-41F49DBCCB1D}" sibTransId="{DF6D9973-0A13-4341-8B97-29EFFAE60DD4}"/>
    <dgm:cxn modelId="{9F114517-168F-49E4-9C9B-2538A15EF52B}" type="presOf" srcId="{09CB007D-A3E9-45BA-B633-1076E536E223}" destId="{AFD6C7A6-BEC5-4B6E-AB2B-B6231E09FE78}" srcOrd="0" destOrd="1" presId="urn:microsoft.com/office/officeart/2005/8/layout/list1"/>
    <dgm:cxn modelId="{CD40163B-9FB3-40A5-B8DE-0D91DBA2756C}" type="presOf" srcId="{D61560A2-1268-4948-B478-9DFC6E41F8DA}" destId="{45684E2E-CF4E-447B-9936-B725DEB3D832}" srcOrd="1" destOrd="0" presId="urn:microsoft.com/office/officeart/2005/8/layout/list1"/>
    <dgm:cxn modelId="{58F1FF66-1892-4F59-B55B-E99E040345D5}" srcId="{D61560A2-1268-4948-B478-9DFC6E41F8DA}" destId="{F4A6BCE0-E38A-4795-818E-F786A4528352}" srcOrd="0" destOrd="0" parTransId="{5A1390C3-6DF0-49AB-B1EA-8692DAF468FA}" sibTransId="{6010E0ED-5868-4004-BF55-B206E11501BA}"/>
    <dgm:cxn modelId="{54374947-69F0-426B-9303-CC2AFA63FD6A}" type="presOf" srcId="{C0A6B2CE-59FF-4D27-8EEE-FE76548E6E53}" destId="{AB72FDB1-AB7A-430E-B25E-B11AD9ABCEB7}" srcOrd="0" destOrd="0" presId="urn:microsoft.com/office/officeart/2005/8/layout/list1"/>
    <dgm:cxn modelId="{C283D169-6ED6-4C5F-849F-43C8D9591617}" type="presOf" srcId="{F4A6BCE0-E38A-4795-818E-F786A4528352}" destId="{707A2D31-AADF-489D-8010-E29934D8A470}" srcOrd="0" destOrd="0" presId="urn:microsoft.com/office/officeart/2005/8/layout/list1"/>
    <dgm:cxn modelId="{D6BCB14B-6245-4272-8029-B65D98486D5C}" type="presOf" srcId="{277F9EF7-DD81-46C9-B7B9-1A27E96EEEB1}" destId="{AFD6C7A6-BEC5-4B6E-AB2B-B6231E09FE78}" srcOrd="0" destOrd="2" presId="urn:microsoft.com/office/officeart/2005/8/layout/list1"/>
    <dgm:cxn modelId="{9274665A-10EF-4A15-9577-A94A85FB47A1}" type="presOf" srcId="{2B71975C-7CD5-4B19-946F-A4B857DDC50F}" destId="{8683ACBF-73C5-4C2D-BBEA-DE6C1A3EBCDB}" srcOrd="1" destOrd="0" presId="urn:microsoft.com/office/officeart/2005/8/layout/list1"/>
    <dgm:cxn modelId="{271AA986-3996-482F-929A-FCC15B5C85B5}" srcId="{2B71975C-7CD5-4B19-946F-A4B857DDC50F}" destId="{B8C8C9AA-5824-46C3-ABBA-867270819012}" srcOrd="0" destOrd="0" parTransId="{743EBCFB-915F-4601-98A7-ECDE2312136E}" sibTransId="{3A7C503E-5AA3-4E13-9C21-9BBF5BE48CFD}"/>
    <dgm:cxn modelId="{F44E068B-FD01-4B72-872F-E4F070103263}" srcId="{C0A6B2CE-59FF-4D27-8EEE-FE76548E6E53}" destId="{2B71975C-7CD5-4B19-946F-A4B857DDC50F}" srcOrd="0" destOrd="0" parTransId="{279D10C5-C9D6-48C9-9DA1-4F729615CD3F}" sibTransId="{ACD7AEC8-AD33-4A53-A731-83A0497B8D94}"/>
    <dgm:cxn modelId="{1F1466A0-4A2B-43D0-A91C-C539488E1D84}" type="presOf" srcId="{2B71975C-7CD5-4B19-946F-A4B857DDC50F}" destId="{35530C8A-9525-4916-8EFD-C47E1C6B6FC2}" srcOrd="0" destOrd="0" presId="urn:microsoft.com/office/officeart/2005/8/layout/list1"/>
    <dgm:cxn modelId="{D91F64A1-156B-4B46-A905-CDE4F55A593D}" type="presOf" srcId="{B8C8C9AA-5824-46C3-ABBA-867270819012}" destId="{AFD6C7A6-BEC5-4B6E-AB2B-B6231E09FE78}" srcOrd="0" destOrd="0" presId="urn:microsoft.com/office/officeart/2005/8/layout/list1"/>
    <dgm:cxn modelId="{26F82CA8-3546-404C-80BA-5DA23DC70F72}" type="presOf" srcId="{D760E329-6CF0-4562-BB22-5A6E309CB31E}" destId="{707A2D31-AADF-489D-8010-E29934D8A470}" srcOrd="0" destOrd="2" presId="urn:microsoft.com/office/officeart/2005/8/layout/list1"/>
    <dgm:cxn modelId="{41345AB3-64E4-407C-9DCF-8F29B14EAA94}" type="presOf" srcId="{D61560A2-1268-4948-B478-9DFC6E41F8DA}" destId="{81DE5B14-D480-4CCB-B98D-21031C6C9322}" srcOrd="0" destOrd="0" presId="urn:microsoft.com/office/officeart/2005/8/layout/list1"/>
    <dgm:cxn modelId="{1F6718D0-02C6-46A1-B6C8-209CA3C1063D}" srcId="{2B71975C-7CD5-4B19-946F-A4B857DDC50F}" destId="{09CB007D-A3E9-45BA-B633-1076E536E223}" srcOrd="1" destOrd="0" parTransId="{0C9C2CE9-CFCD-4658-83B0-349BE3820784}" sibTransId="{68268BB3-E3B7-45DF-9C04-B95714403F5C}"/>
    <dgm:cxn modelId="{077ED3D8-0E6B-4789-BEC3-185523008F23}" srcId="{C0A6B2CE-59FF-4D27-8EEE-FE76548E6E53}" destId="{D61560A2-1268-4948-B478-9DFC6E41F8DA}" srcOrd="1" destOrd="0" parTransId="{4AE7EC93-41BD-4AC2-A62C-F37566B6F3FE}" sibTransId="{EB796C3E-7C9F-4C4C-B874-DBD1B7FE6F89}"/>
    <dgm:cxn modelId="{4EF61BE6-6723-470B-A57C-1246EAD310CE}" type="presOf" srcId="{8A73182A-3179-4A04-9730-26B4E64D6544}" destId="{707A2D31-AADF-489D-8010-E29934D8A470}" srcOrd="0" destOrd="1" presId="urn:microsoft.com/office/officeart/2005/8/layout/list1"/>
    <dgm:cxn modelId="{14D9E2F7-2834-4375-9E36-FF70BE898DCC}" srcId="{D61560A2-1268-4948-B478-9DFC6E41F8DA}" destId="{8A73182A-3179-4A04-9730-26B4E64D6544}" srcOrd="1" destOrd="0" parTransId="{E96961CD-9FF9-4DED-90D3-773B5C3B2BDE}" sibTransId="{ECCE8E07-9607-4BC0-9E25-3C83B0651673}"/>
    <dgm:cxn modelId="{F8E9DCFD-4756-4630-A9CB-29C41C689768}" srcId="{D61560A2-1268-4948-B478-9DFC6E41F8DA}" destId="{D760E329-6CF0-4562-BB22-5A6E309CB31E}" srcOrd="2" destOrd="0" parTransId="{A2A6BD7E-C0D5-4B09-B141-574B5EE185A3}" sibTransId="{ADA5249D-5AD3-4581-AF2D-77E78F3AEABA}"/>
    <dgm:cxn modelId="{26DEF4D4-59E1-47F5-ACDB-AFD4E72AEBAB}" type="presParOf" srcId="{AB72FDB1-AB7A-430E-B25E-B11AD9ABCEB7}" destId="{1FD9E228-14A8-4347-A794-D21E952A66B7}" srcOrd="0" destOrd="0" presId="urn:microsoft.com/office/officeart/2005/8/layout/list1"/>
    <dgm:cxn modelId="{7C99986F-880F-4F98-8D57-F36EFBD51A69}" type="presParOf" srcId="{1FD9E228-14A8-4347-A794-D21E952A66B7}" destId="{35530C8A-9525-4916-8EFD-C47E1C6B6FC2}" srcOrd="0" destOrd="0" presId="urn:microsoft.com/office/officeart/2005/8/layout/list1"/>
    <dgm:cxn modelId="{106A3189-F86A-471D-81F5-8D87FD74DA1B}" type="presParOf" srcId="{1FD9E228-14A8-4347-A794-D21E952A66B7}" destId="{8683ACBF-73C5-4C2D-BBEA-DE6C1A3EBCDB}" srcOrd="1" destOrd="0" presId="urn:microsoft.com/office/officeart/2005/8/layout/list1"/>
    <dgm:cxn modelId="{6D676741-4026-4229-9583-BC7152168283}" type="presParOf" srcId="{AB72FDB1-AB7A-430E-B25E-B11AD9ABCEB7}" destId="{D6341D81-F7DC-4320-A884-143831B21EBB}" srcOrd="1" destOrd="0" presId="urn:microsoft.com/office/officeart/2005/8/layout/list1"/>
    <dgm:cxn modelId="{6B766209-2946-4B08-B029-BAC16979DF17}" type="presParOf" srcId="{AB72FDB1-AB7A-430E-B25E-B11AD9ABCEB7}" destId="{AFD6C7A6-BEC5-4B6E-AB2B-B6231E09FE78}" srcOrd="2" destOrd="0" presId="urn:microsoft.com/office/officeart/2005/8/layout/list1"/>
    <dgm:cxn modelId="{1B24816B-5F2E-4D12-A811-B3172A52832F}" type="presParOf" srcId="{AB72FDB1-AB7A-430E-B25E-B11AD9ABCEB7}" destId="{70153083-F1C9-45C3-8766-F89F44B996BE}" srcOrd="3" destOrd="0" presId="urn:microsoft.com/office/officeart/2005/8/layout/list1"/>
    <dgm:cxn modelId="{FA6E7AFF-8975-4431-B9E4-3F451E70809E}" type="presParOf" srcId="{AB72FDB1-AB7A-430E-B25E-B11AD9ABCEB7}" destId="{CD529BED-8A10-48C3-BDDA-28725102AE4A}" srcOrd="4" destOrd="0" presId="urn:microsoft.com/office/officeart/2005/8/layout/list1"/>
    <dgm:cxn modelId="{9275C86C-551D-4E52-9E9A-002236B2EE8D}" type="presParOf" srcId="{CD529BED-8A10-48C3-BDDA-28725102AE4A}" destId="{81DE5B14-D480-4CCB-B98D-21031C6C9322}" srcOrd="0" destOrd="0" presId="urn:microsoft.com/office/officeart/2005/8/layout/list1"/>
    <dgm:cxn modelId="{243A817F-0799-43BA-A0FC-93456D98FF0B}" type="presParOf" srcId="{CD529BED-8A10-48C3-BDDA-28725102AE4A}" destId="{45684E2E-CF4E-447B-9936-B725DEB3D832}" srcOrd="1" destOrd="0" presId="urn:microsoft.com/office/officeart/2005/8/layout/list1"/>
    <dgm:cxn modelId="{778D867F-23F8-4A01-B61C-1028118B7252}" type="presParOf" srcId="{AB72FDB1-AB7A-430E-B25E-B11AD9ABCEB7}" destId="{062C1097-54BD-4568-96AA-590E941AFFE7}" srcOrd="5" destOrd="0" presId="urn:microsoft.com/office/officeart/2005/8/layout/list1"/>
    <dgm:cxn modelId="{96113A6E-9CFB-410A-A081-3EFC6E9FA345}" type="presParOf" srcId="{AB72FDB1-AB7A-430E-B25E-B11AD9ABCEB7}" destId="{707A2D31-AADF-489D-8010-E29934D8A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본 프로젝트의 목적은 차기 컨텐츠의 납품</a:t>
          </a:r>
          <a:r>
            <a:rPr lang="en-US" altLang="ko-KR" sz="1600" kern="1200">
              <a:solidFill>
                <a:schemeClr val="tx1"/>
              </a:solidFill>
            </a:rPr>
            <a:t>/</a:t>
          </a:r>
          <a:r>
            <a:rPr lang="ko-KR" altLang="en-US" sz="1600" kern="1200">
              <a:solidFill>
                <a:schemeClr val="tx1"/>
              </a:solidFill>
            </a:rPr>
            <a:t>투자유치를 위한 인사이트 제공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“cast”</a:t>
          </a:r>
          <a:r>
            <a:rPr lang="ko-KR" altLang="en-US" sz="1600" kern="1200">
              <a:solidFill>
                <a:schemeClr val="tx1"/>
              </a:solidFill>
            </a:rPr>
            <a:t>와 </a:t>
          </a:r>
          <a:r>
            <a:rPr lang="en-US" altLang="ko-KR" sz="1600" kern="1200">
              <a:solidFill>
                <a:schemeClr val="tx1"/>
              </a:solidFill>
            </a:rPr>
            <a:t>“director”</a:t>
          </a:r>
          <a:r>
            <a:rPr lang="ko-KR" altLang="en-US" sz="1600" kern="1200">
              <a:solidFill>
                <a:schemeClr val="tx1"/>
              </a:solidFill>
            </a:rPr>
            <a:t>는 프로덕션의 능력과 자원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여건에 의해 크게 제약됨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“title”</a:t>
          </a:r>
          <a:r>
            <a:rPr lang="ko-KR" altLang="en-US" sz="1600" kern="1200">
              <a:solidFill>
                <a:schemeClr val="tx1"/>
              </a:solidFill>
            </a:rPr>
            <a:t>은 프로덕션의 방향성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마케팅 의사결정 및 작품 속성에 의해 결정되어야 함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1. “title”, “cast”, “director”</a:t>
          </a:r>
          <a:r>
            <a:rPr lang="ko-KR" sz="2000" b="1" kern="1200"/>
            <a:t> 컬럼</a:t>
          </a:r>
          <a:endParaRPr lang="en-US" sz="20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i="0" kern="1200">
              <a:solidFill>
                <a:schemeClr val="tx1"/>
              </a:solidFill>
            </a:rPr>
            <a:t>컨텐츠의 </a:t>
          </a:r>
          <a:r>
            <a:rPr lang="en-US" altLang="ko-KR" sz="1600" i="0" kern="1200">
              <a:solidFill>
                <a:schemeClr val="tx1"/>
              </a:solidFill>
            </a:rPr>
            <a:t>“type”</a:t>
          </a:r>
          <a:r>
            <a:rPr lang="ko-KR" altLang="en-US" sz="1600" i="0" kern="1200">
              <a:solidFill>
                <a:schemeClr val="tx1"/>
              </a:solidFill>
            </a:rPr>
            <a:t>에 따라 전혀 다른 형태를 가지며</a:t>
          </a:r>
          <a:r>
            <a:rPr lang="en-US" altLang="ko-KR" sz="1600" i="0" kern="1200">
              <a:solidFill>
                <a:schemeClr val="tx1"/>
              </a:solidFill>
            </a:rPr>
            <a:t>, </a:t>
          </a:r>
          <a:r>
            <a:rPr lang="ko-KR" altLang="en-US" sz="1600" i="0" kern="1200">
              <a:solidFill>
                <a:schemeClr val="tx1"/>
              </a:solidFill>
            </a:rPr>
            <a:t>사실상 </a:t>
          </a:r>
          <a:r>
            <a:rPr lang="en-US" altLang="ko-KR" sz="1600" i="0" kern="1200">
              <a:solidFill>
                <a:schemeClr val="tx1"/>
              </a:solidFill>
            </a:rPr>
            <a:t>“type” </a:t>
          </a:r>
          <a:r>
            <a:rPr lang="ko-KR" altLang="en-US" sz="1600" i="0" kern="1200">
              <a:solidFill>
                <a:schemeClr val="tx1"/>
              </a:solidFill>
            </a:rPr>
            <a:t>컬럼에 종속됨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“type” </a:t>
          </a:r>
          <a:r>
            <a:rPr lang="ko-KR" altLang="en-US" sz="1600" kern="1200">
              <a:solidFill>
                <a:schemeClr val="tx1"/>
              </a:solidFill>
            </a:rPr>
            <a:t>컬럼의 세부항목으로 분석할 수는 있으나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그 유용성이 크게 의심됨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2. “duration” </a:t>
          </a:r>
          <a:r>
            <a:rPr lang="ko-KR" altLang="en-US" sz="2000" b="1" kern="1200"/>
            <a:t>컬럼</a:t>
          </a:r>
          <a:endParaRPr lang="en-US" sz="2000" b="1" kern="1200"/>
        </a:p>
      </dsp:txBody>
      <dsp:txXfrm>
        <a:off x="518357" y="1849813"/>
        <a:ext cx="68880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플랫폼별 지역 진출 전략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국가별 컨텐츠 </a:t>
          </a:r>
          <a:r>
            <a:rPr lang="ko-KR" sz="1600" i="0" kern="1200" err="1">
              <a:solidFill>
                <a:schemeClr val="tx1"/>
              </a:solidFill>
            </a:rPr>
            <a:t>배급량</a:t>
          </a:r>
          <a:r>
            <a:rPr lang="ko-KR" sz="1600" i="0" kern="1200">
              <a:solidFill>
                <a:schemeClr val="tx1"/>
              </a:solidFill>
            </a:rPr>
            <a:t> 분포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시장 진입 단계별 특성 분석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1. “Country”</a:t>
          </a:r>
          <a:r>
            <a:rPr lang="ko-KR" sz="2000" b="1" kern="1200"/>
            <a:t> 컬럼</a:t>
          </a:r>
          <a:endParaRPr lang="en-US" sz="20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플랫폼별 장르 전략 및 분포 특성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i="0" kern="1200">
              <a:solidFill>
                <a:schemeClr val="tx1"/>
              </a:solidFill>
            </a:rPr>
            <a:t>컨텐츠 포지셔닝 분석 </a:t>
          </a:r>
          <a:r>
            <a:rPr lang="en-US" sz="1600" i="0" kern="1200">
              <a:solidFill>
                <a:schemeClr val="tx1"/>
              </a:solidFill>
            </a:rPr>
            <a:t>– </a:t>
          </a:r>
          <a:r>
            <a:rPr lang="ko-KR" sz="1600" i="0" kern="1200">
              <a:solidFill>
                <a:schemeClr val="tx1"/>
              </a:solidFill>
            </a:rPr>
            <a:t>주변 장르와 틈새 장르 등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2. “</a:t>
          </a:r>
          <a:r>
            <a:rPr lang="en-US" sz="2000" b="1" kern="1200" err="1"/>
            <a:t>Listed_in</a:t>
          </a:r>
          <a:r>
            <a:rPr lang="en-US" sz="2000" b="1" kern="1200"/>
            <a:t>” </a:t>
          </a:r>
          <a:r>
            <a:rPr lang="ko-KR" sz="2000" b="1" kern="1200"/>
            <a:t>컬럼</a:t>
          </a:r>
          <a:r>
            <a:rPr lang="en-US" altLang="ko-KR" sz="2000" b="1" kern="1200"/>
            <a:t> = “genre”</a:t>
          </a:r>
          <a:endParaRPr lang="en-US" sz="2000" b="1" kern="1200"/>
        </a:p>
      </dsp:txBody>
      <dsp:txXfrm>
        <a:off x="518357" y="1849813"/>
        <a:ext cx="68880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.._</a:t>
          </a:r>
          <a:r>
            <a:rPr lang="en-US" sz="1600" kern="1200" err="1">
              <a:solidFill>
                <a:schemeClr val="tx1"/>
              </a:solidFill>
            </a:rPr>
            <a:t>relevant_coutnry</a:t>
          </a:r>
          <a:r>
            <a:rPr lang="ko-KR" altLang="en-US" sz="1600" kern="1200">
              <a:solidFill>
                <a:schemeClr val="tx1"/>
              </a:solidFill>
            </a:rPr>
            <a:t>와 </a:t>
          </a:r>
          <a:r>
            <a:rPr lang="en-US" altLang="ko-KR" sz="1600" kern="1200">
              <a:solidFill>
                <a:schemeClr val="tx1"/>
              </a:solidFill>
            </a:rPr>
            <a:t>.._</a:t>
          </a:r>
          <a:r>
            <a:rPr lang="en-US" altLang="ko-KR" sz="1600" kern="1200" err="1">
              <a:solidFill>
                <a:schemeClr val="tx1"/>
              </a:solidFill>
            </a:rPr>
            <a:t>relevant_genre</a:t>
          </a:r>
          <a:r>
            <a:rPr lang="en-US" altLang="ko-KR" sz="1600" kern="1200">
              <a:solidFill>
                <a:schemeClr val="tx1"/>
              </a:solidFill>
            </a:rPr>
            <a:t> </a:t>
          </a:r>
          <a:r>
            <a:rPr lang="ko-KR" altLang="en-US" sz="1600" kern="1200">
              <a:solidFill>
                <a:schemeClr val="tx1"/>
              </a:solidFill>
            </a:rPr>
            <a:t>데이터프레임을 정규화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err="1">
              <a:solidFill>
                <a:schemeClr val="tx1"/>
              </a:solidFill>
            </a:rPr>
            <a:t>정규화한</a:t>
          </a:r>
          <a:r>
            <a:rPr lang="ko-KR" altLang="en-US" sz="1600" kern="1200">
              <a:solidFill>
                <a:schemeClr val="tx1"/>
              </a:solidFill>
            </a:rPr>
            <a:t> 데이터프레임을 </a:t>
          </a:r>
          <a:r>
            <a:rPr lang="ko-KR" altLang="en-US" sz="1600" kern="1200" err="1">
              <a:solidFill>
                <a:schemeClr val="tx1"/>
              </a:solidFill>
            </a:rPr>
            <a:t>행렬곱하여</a:t>
          </a:r>
          <a:r>
            <a:rPr lang="ko-KR" altLang="en-US" sz="1600" kern="1200">
              <a:solidFill>
                <a:schemeClr val="tx1"/>
              </a:solidFill>
            </a:rPr>
            <a:t> </a:t>
          </a:r>
          <a:r>
            <a:rPr lang="ko-KR" altLang="en-US" sz="1600" kern="1200" err="1">
              <a:solidFill>
                <a:schemeClr val="tx1"/>
              </a:solidFill>
            </a:rPr>
            <a:t>분산표</a:t>
          </a:r>
          <a:r>
            <a:rPr lang="ko-KR" altLang="en-US" sz="1600" kern="1200">
              <a:solidFill>
                <a:schemeClr val="tx1"/>
              </a:solidFill>
            </a:rPr>
            <a:t> 작성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작성한 분산표를 대상으로 </a:t>
          </a:r>
          <a:r>
            <a:rPr lang="ko-KR" altLang="en-US" sz="1600" kern="1200" err="1">
              <a:solidFill>
                <a:schemeClr val="tx1"/>
              </a:solidFill>
            </a:rPr>
            <a:t>카이제곱검정</a:t>
          </a:r>
          <a:r>
            <a:rPr lang="ko-KR" altLang="en-US" sz="1600" kern="1200">
              <a:solidFill>
                <a:schemeClr val="tx1"/>
              </a:solidFill>
            </a:rPr>
            <a:t> 및 </a:t>
          </a:r>
          <a:r>
            <a:rPr lang="ko-KR" altLang="en-US" sz="1600" kern="1200" err="1">
              <a:solidFill>
                <a:schemeClr val="tx1"/>
              </a:solidFill>
            </a:rPr>
            <a:t>히트맵</a:t>
          </a:r>
          <a:r>
            <a:rPr lang="ko-KR" altLang="en-US" sz="1600" kern="1200">
              <a:solidFill>
                <a:schemeClr val="tx1"/>
              </a:solidFill>
            </a:rPr>
            <a:t> 시각화 작성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분석방법</a:t>
          </a:r>
          <a:endParaRPr lang="en-US" sz="16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플랫폼별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국가별 장르 선호도와 분포의 </a:t>
          </a:r>
          <a:r>
            <a:rPr lang="ko-KR" altLang="en-US" sz="1600" kern="1200" err="1">
              <a:solidFill>
                <a:schemeClr val="tx1"/>
              </a:solidFill>
            </a:rPr>
            <a:t>차별점</a:t>
          </a:r>
          <a:r>
            <a:rPr lang="ko-KR" altLang="en-US" sz="1600" kern="1200">
              <a:solidFill>
                <a:schemeClr val="tx1"/>
              </a:solidFill>
            </a:rPr>
            <a:t> 파악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 sz="1600" kern="1200">
              <a:solidFill>
                <a:schemeClr val="tx1"/>
              </a:solidFill>
            </a:rPr>
            <a:t>(p-value = 1)</a:t>
          </a:r>
          <a:r>
            <a:rPr lang="ko-KR" altLang="en-US" sz="1600" kern="1200">
              <a:solidFill>
                <a:schemeClr val="tx1"/>
              </a:solidFill>
            </a:rPr>
            <a:t>을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분석결과</a:t>
          </a:r>
          <a:endParaRPr lang="en-US" sz="1600" b="1" kern="1200"/>
        </a:p>
      </dsp:txBody>
      <dsp:txXfrm>
        <a:off x="518357" y="1849813"/>
        <a:ext cx="688808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C7A6-BEC5-4B6E-AB2B-B6231E09FE78}">
      <dsp:nvSpPr>
        <dsp:cNvPr id="0" name=""/>
        <dsp:cNvSpPr/>
      </dsp:nvSpPr>
      <dsp:spPr>
        <a:xfrm>
          <a:off x="0" y="329155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각 국가별 군집은 플랫폼별로 뚜렷이 구분됨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err="1">
              <a:solidFill>
                <a:schemeClr val="tx1"/>
              </a:solidFill>
            </a:rPr>
            <a:t>넷플릭스는</a:t>
          </a:r>
          <a:r>
            <a:rPr lang="ko-KR" altLang="en-US" sz="1600" kern="1200">
              <a:solidFill>
                <a:schemeClr val="tx1"/>
              </a:solidFill>
            </a:rPr>
            <a:t> 다수의 군집이 체계적으로 관찰되는 반면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다른 플랫폼들은 그렇지 않음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329155"/>
        <a:ext cx="9906000" cy="1411200"/>
      </dsp:txXfrm>
    </dsp:sp>
    <dsp:sp modelId="{8683ACBF-73C5-4C2D-BBEA-DE6C1A3EBCDB}">
      <dsp:nvSpPr>
        <dsp:cNvPr id="0" name=""/>
        <dsp:cNvSpPr/>
      </dsp:nvSpPr>
      <dsp:spPr>
        <a:xfrm>
          <a:off x="495300" y="92995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작업가설 </a:t>
          </a:r>
          <a:r>
            <a:rPr lang="en-US" altLang="ko-KR" sz="1800" b="1" kern="1200"/>
            <a:t>01: </a:t>
          </a:r>
          <a:r>
            <a:rPr lang="ko-KR" altLang="en-US" sz="1800" b="1" kern="1200"/>
            <a:t>국가별 군집화</a:t>
          </a:r>
          <a:endParaRPr lang="en-US" sz="1600" b="1" kern="1200"/>
        </a:p>
      </dsp:txBody>
      <dsp:txXfrm>
        <a:off x="518357" y="116052"/>
        <a:ext cx="6888086" cy="426206"/>
      </dsp:txXfrm>
    </dsp:sp>
    <dsp:sp modelId="{707A2D31-AADF-489D-8010-E29934D8A470}">
      <dsp:nvSpPr>
        <dsp:cNvPr id="0" name=""/>
        <dsp:cNvSpPr/>
      </dsp:nvSpPr>
      <dsp:spPr>
        <a:xfrm>
          <a:off x="0" y="2062916"/>
          <a:ext cx="9906000" cy="14112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 사이에는 연관관계가 없음</a:t>
          </a:r>
          <a:r>
            <a:rPr lang="en-US" altLang="ko-KR" sz="1600" kern="1200">
              <a:solidFill>
                <a:schemeClr val="tx1"/>
              </a:solidFill>
            </a:rPr>
            <a:t>(p-value = 1)</a:t>
          </a:r>
          <a:r>
            <a:rPr lang="ko-KR" altLang="en-US" sz="1600" kern="1200">
              <a:solidFill>
                <a:schemeClr val="tx1"/>
              </a:solidFill>
            </a:rPr>
            <a:t>을 확인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>
              <a:solidFill>
                <a:schemeClr val="tx1"/>
              </a:solidFill>
            </a:rPr>
            <a:t>국가와 장르분포가 아닌 문화권과 장르분포 사이에는 연관관계 가능성 있음</a:t>
          </a:r>
          <a:endParaRPr lang="en-US" sz="1600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schemeClr val="tx1"/>
            </a:solidFill>
          </a:endParaRPr>
        </a:p>
      </dsp:txBody>
      <dsp:txXfrm>
        <a:off x="0" y="2062916"/>
        <a:ext cx="9906000" cy="1411200"/>
      </dsp:txXfrm>
    </dsp:sp>
    <dsp:sp modelId="{45684E2E-CF4E-447B-9936-B725DEB3D832}">
      <dsp:nvSpPr>
        <dsp:cNvPr id="0" name=""/>
        <dsp:cNvSpPr/>
      </dsp:nvSpPr>
      <dsp:spPr>
        <a:xfrm>
          <a:off x="495300" y="1826756"/>
          <a:ext cx="693420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/>
            <a:t>작업가설 </a:t>
          </a:r>
          <a:r>
            <a:rPr lang="en-US" altLang="ko-KR" sz="1800" b="1" kern="1200"/>
            <a:t>02: </a:t>
          </a:r>
          <a:r>
            <a:rPr lang="ko-KR" altLang="en-US" sz="1800" b="1" kern="1200"/>
            <a:t>국가별 장르 분포</a:t>
          </a:r>
          <a:endParaRPr lang="en-US" sz="1600" b="1" kern="1200"/>
        </a:p>
      </dsp:txBody>
      <dsp:txXfrm>
        <a:off x="518357" y="1849813"/>
        <a:ext cx="68880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F080E-7FE2-400B-8994-BCECD92381C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522D1-5492-4732-BCC4-FD4272817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이번 </a:t>
            </a:r>
            <a:r>
              <a:rPr lang="ko-KR" altLang="en-US" dirty="0" err="1"/>
              <a:t>길잃은오리들</a:t>
            </a:r>
            <a:r>
              <a:rPr lang="ko-KR" altLang="en-US" dirty="0"/>
              <a:t> 프로덕션 이사진 회의에 배석하신 여러분들께 </a:t>
            </a:r>
            <a:r>
              <a:rPr lang="ko-KR" altLang="en-US" dirty="0" err="1"/>
              <a:t>인사드립니다</a:t>
            </a:r>
            <a:r>
              <a:rPr lang="en-US" altLang="ko-KR" dirty="0"/>
              <a:t>.</a:t>
            </a:r>
            <a:r>
              <a:rPr lang="ko-KR" altLang="en-US" dirty="0"/>
              <a:t> 이번 </a:t>
            </a:r>
            <a:r>
              <a:rPr lang="en-US" altLang="ko-KR" dirty="0"/>
              <a:t>OTA </a:t>
            </a:r>
            <a:r>
              <a:rPr lang="ko-KR" altLang="en-US" dirty="0"/>
              <a:t>플랫폼 </a:t>
            </a:r>
            <a:r>
              <a:rPr lang="en-US" altLang="ko-KR" dirty="0"/>
              <a:t>3</a:t>
            </a:r>
            <a:r>
              <a:rPr lang="ko-KR" altLang="en-US" dirty="0"/>
              <a:t>종 데이터의 </a:t>
            </a:r>
            <a:r>
              <a:rPr lang="en-US" altLang="ko-KR" dirty="0"/>
              <a:t>EDA </a:t>
            </a:r>
            <a:r>
              <a:rPr lang="ko-KR" altLang="en-US" dirty="0"/>
              <a:t>프로젝트를 맡은 데이터 엔지니어링 팀장 </a:t>
            </a:r>
            <a:r>
              <a:rPr lang="ko-KR" altLang="en-US" dirty="0" err="1"/>
              <a:t>윤형석입니다</a:t>
            </a:r>
            <a:r>
              <a:rPr lang="en-US" altLang="ko-KR" dirty="0"/>
              <a:t>. </a:t>
            </a:r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3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데이터 정제가 끝났으므로</a:t>
            </a:r>
            <a:r>
              <a:rPr lang="en-US" altLang="ko-KR" dirty="0"/>
              <a:t>, </a:t>
            </a:r>
            <a:r>
              <a:rPr lang="ko-KR" altLang="en-US" dirty="0"/>
              <a:t>핵심 작업가설에 대한 데이터 분석을 시작하겠습니다</a:t>
            </a:r>
            <a:r>
              <a:rPr lang="en-US" altLang="ko-KR" dirty="0"/>
              <a:t>. </a:t>
            </a:r>
            <a:r>
              <a:rPr lang="ko-KR" altLang="en-US" dirty="0"/>
              <a:t>개요에서 말씀드렸듯이 이번 데이터 분석의 목표는 신규 컨텐츠를 제작 및 납품하거나 투자유치를 시도할 때 각 플랫폼별로 무엇을 </a:t>
            </a:r>
            <a:r>
              <a:rPr lang="ko-KR" altLang="en-US" dirty="0" err="1"/>
              <a:t>타게팅</a:t>
            </a:r>
            <a:r>
              <a:rPr lang="ko-KR" altLang="en-US" dirty="0"/>
              <a:t> 및 포지셔닝하고 어떤 전략을 설정할지에 대한 인사이트를 제공하는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1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말씀드린 대로</a:t>
            </a:r>
            <a:r>
              <a:rPr lang="en-US" altLang="ko-KR" dirty="0"/>
              <a:t>, </a:t>
            </a:r>
            <a:r>
              <a:rPr lang="ko-KR" altLang="en-US" dirty="0"/>
              <a:t>이번 </a:t>
            </a:r>
            <a:r>
              <a:rPr lang="en-US" altLang="ko-KR" dirty="0"/>
              <a:t>EDA</a:t>
            </a:r>
            <a:r>
              <a:rPr lang="ko-KR" altLang="en-US" dirty="0"/>
              <a:t>는 </a:t>
            </a:r>
            <a:r>
              <a:rPr lang="ko-KR" altLang="en-US" dirty="0" err="1"/>
              <a:t>컨텐츠사업부의</a:t>
            </a:r>
            <a:r>
              <a:rPr lang="ko-KR" altLang="en-US" dirty="0"/>
              <a:t> 요청을 주안점으로 두고</a:t>
            </a:r>
            <a:r>
              <a:rPr lang="en-US" altLang="ko-KR" dirty="0"/>
              <a:t>, OTT </a:t>
            </a:r>
            <a:r>
              <a:rPr lang="ko-KR" altLang="en-US" dirty="0"/>
              <a:t>플랫폼에 납품하기 위한 신규 컨텐츠 제작 및 투자유치에 있어 배급대상 국가를 기준으로 </a:t>
            </a:r>
            <a:r>
              <a:rPr lang="ko-KR" altLang="en-US" dirty="0" err="1"/>
              <a:t>타게팅하는</a:t>
            </a:r>
            <a:r>
              <a:rPr lang="ko-KR" altLang="en-US" dirty="0"/>
              <a:t> 전략이 유효한가를 따지는 데에 필요한 인사이트를 제공하는 것을 중점으로 진행하였습니다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 err="1"/>
              <a:t>탐험적</a:t>
            </a:r>
            <a:r>
              <a:rPr lang="ko-KR" altLang="en-US" dirty="0"/>
              <a:t> 연구인 </a:t>
            </a:r>
            <a:r>
              <a:rPr lang="en-US" altLang="ko-KR" dirty="0"/>
              <a:t>EDA</a:t>
            </a:r>
            <a:r>
              <a:rPr lang="ko-KR" altLang="en-US" dirty="0"/>
              <a:t>의 특성상 단정적인 결론에는 이르지 못하고</a:t>
            </a:r>
            <a:r>
              <a:rPr lang="en-US" altLang="ko-KR" dirty="0"/>
              <a:t>, </a:t>
            </a:r>
            <a:r>
              <a:rPr lang="ko-KR" altLang="en-US" dirty="0"/>
              <a:t>추가 탐구가 필요한 사안도 남아있음은 양해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1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확보한 데이터셋에서 불필요하다고 판단되는 컬럼은 제거하였습니다</a:t>
            </a:r>
            <a:r>
              <a:rPr lang="en-US" altLang="ko-KR" dirty="0"/>
              <a:t>. </a:t>
            </a:r>
            <a:r>
              <a:rPr lang="ko-KR" altLang="en-US" dirty="0"/>
              <a:t>혹시 해당 컬럼을 이용한 연구를 원하시는 분이 있다면</a:t>
            </a:r>
            <a:r>
              <a:rPr lang="en-US" altLang="ko-KR" dirty="0"/>
              <a:t>, </a:t>
            </a:r>
            <a:r>
              <a:rPr lang="ko-KR" altLang="en-US" dirty="0"/>
              <a:t>사내 메일로 언제나 연락주시기 바랍니다</a:t>
            </a:r>
            <a:r>
              <a:rPr lang="en-US" altLang="ko-KR" dirty="0"/>
              <a:t>. </a:t>
            </a:r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ko-KR" altLang="en-US" dirty="0"/>
              <a:t>데이터 인사이트를 얻더라도 우리 프로덕션이 컨텐츠 제작에 반영하기 어려운 항목들을 위주로 제거하였고</a:t>
            </a:r>
            <a:r>
              <a:rPr lang="en-US" altLang="ko-KR" dirty="0"/>
              <a:t>, duration </a:t>
            </a:r>
            <a:r>
              <a:rPr lang="ko-KR" altLang="en-US" dirty="0"/>
              <a:t>컬럼의 경우 사실상 영화인지</a:t>
            </a:r>
            <a:r>
              <a:rPr lang="en-US" altLang="ko-KR" dirty="0"/>
              <a:t>, TV </a:t>
            </a:r>
            <a:r>
              <a:rPr lang="ko-KR" altLang="en-US" dirty="0"/>
              <a:t>시리즈인지를 구분하는 기능 외에 유용한 점이 없다고 판단하여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장표 오른쪽에서 확인하실 수 있는 데이터는 확보한 데이터셋 중 각 컨텐츠의 </a:t>
            </a:r>
            <a:r>
              <a:rPr lang="ko-KR" altLang="en-US" err="1"/>
              <a:t>출시년도와</a:t>
            </a:r>
            <a:r>
              <a:rPr lang="ko-KR" altLang="en-US"/>
              <a:t> 플랫폼에 탑재된 일자를 일부 추출한 것입니다</a:t>
            </a:r>
            <a:r>
              <a:rPr lang="en-US" altLang="ko-KR"/>
              <a:t>. </a:t>
            </a:r>
            <a:r>
              <a:rPr lang="ko-KR" altLang="en-US"/>
              <a:t>보시면 아시겠지만</a:t>
            </a:r>
            <a:r>
              <a:rPr lang="en-US" altLang="ko-KR"/>
              <a:t>, </a:t>
            </a:r>
            <a:r>
              <a:rPr lang="ko-KR" altLang="en-US"/>
              <a:t>일부 컨텐츠는 출시 후 수십년이 지나서야 플랫폼에 탑재되는 것을 확인할 수 있습니다</a:t>
            </a:r>
            <a:r>
              <a:rPr lang="en-US" altLang="ko-KR"/>
              <a:t>. </a:t>
            </a:r>
            <a:r>
              <a:rPr lang="ko-KR" altLang="en-US"/>
              <a:t>물론</a:t>
            </a:r>
            <a:r>
              <a:rPr lang="en-US" altLang="ko-KR"/>
              <a:t>, OTT </a:t>
            </a:r>
            <a:r>
              <a:rPr lang="ko-KR" altLang="en-US"/>
              <a:t>서비스가 본격적으로 확장된 것이 </a:t>
            </a:r>
            <a:r>
              <a:rPr lang="en-US" altLang="ko-KR"/>
              <a:t>2010</a:t>
            </a:r>
            <a:r>
              <a:rPr lang="ko-KR" altLang="en-US"/>
              <a:t>년대 후반인 만큼</a:t>
            </a:r>
            <a:r>
              <a:rPr lang="en-US" altLang="ko-KR"/>
              <a:t>, </a:t>
            </a:r>
            <a:r>
              <a:rPr lang="ko-KR" altLang="en-US"/>
              <a:t>그 이전에 출시된 컨텐츠는 출시 즉시 탑재될 수 없었음은 당연합니다</a:t>
            </a:r>
            <a:r>
              <a:rPr lang="en-US" altLang="ko-KR"/>
              <a:t>. </a:t>
            </a:r>
            <a:r>
              <a:rPr lang="ko-KR" altLang="en-US"/>
              <a:t>하지만 그렇다고 해서 서비스 확장 이전에 출시된 컨텐츠가 모두 서비스 확장 즉시 탑재된 것도 아니고</a:t>
            </a:r>
            <a:r>
              <a:rPr lang="en-US" altLang="ko-KR"/>
              <a:t>, </a:t>
            </a:r>
            <a:r>
              <a:rPr lang="ko-KR" altLang="en-US"/>
              <a:t>비교적 최근인 </a:t>
            </a:r>
            <a:r>
              <a:rPr lang="en-US" altLang="ko-KR"/>
              <a:t>2015</a:t>
            </a:r>
            <a:r>
              <a:rPr lang="ko-KR" altLang="en-US"/>
              <a:t>년에 출시되었음에도 </a:t>
            </a:r>
            <a:r>
              <a:rPr lang="en-US" altLang="ko-KR"/>
              <a:t>2019</a:t>
            </a:r>
            <a:r>
              <a:rPr lang="ko-KR" altLang="en-US" err="1"/>
              <a:t>년에서야</a:t>
            </a:r>
            <a:r>
              <a:rPr lang="ko-KR" altLang="en-US"/>
              <a:t> 탑재된 컨텐츠도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신규 컨텐츠 제작 및 납품이 본 프로덕션의 목적인 만큼</a:t>
            </a:r>
            <a:r>
              <a:rPr lang="en-US" altLang="ko-KR"/>
              <a:t>, </a:t>
            </a:r>
            <a:r>
              <a:rPr lang="ko-KR" altLang="en-US"/>
              <a:t>이렇게 출시와 탑재 간 시간간격이 긴 컨텐츠들은 우리가 얻고자 하는 인사이트와 다른 특징을 가졌을 가능성이 큽니다</a:t>
            </a:r>
            <a:r>
              <a:rPr lang="en-US" altLang="ko-KR"/>
              <a:t>. </a:t>
            </a:r>
            <a:r>
              <a:rPr lang="ko-KR" altLang="en-US"/>
              <a:t>그렇지 않더라도</a:t>
            </a:r>
            <a:r>
              <a:rPr lang="en-US" altLang="ko-KR"/>
              <a:t>, </a:t>
            </a:r>
            <a:r>
              <a:rPr lang="ko-KR" altLang="en-US"/>
              <a:t>빠르게 변화하는 컨텐츠 시장의 특성상 </a:t>
            </a:r>
            <a:r>
              <a:rPr lang="ko-KR" altLang="en-US" err="1"/>
              <a:t>출시년도가</a:t>
            </a:r>
            <a:r>
              <a:rPr lang="ko-KR" altLang="en-US"/>
              <a:t> 오래된 컨텐츠는 역시 우리가 연구하고자 하는 대상이 아닐 수 있습니다</a:t>
            </a:r>
            <a:r>
              <a:rPr lang="en-US" altLang="ko-KR"/>
              <a:t>. </a:t>
            </a:r>
            <a:r>
              <a:rPr lang="ko-KR" altLang="en-US"/>
              <a:t>이를 확인하기 위해 </a:t>
            </a:r>
            <a:r>
              <a:rPr lang="en-US" altLang="ko-KR" err="1"/>
              <a:t>added_delay</a:t>
            </a:r>
            <a:r>
              <a:rPr lang="en-US" altLang="ko-KR"/>
              <a:t> </a:t>
            </a:r>
            <a:r>
              <a:rPr lang="ko-KR" altLang="en-US"/>
              <a:t>컬럼을 생성하고</a:t>
            </a:r>
            <a:r>
              <a:rPr lang="en-US" altLang="ko-KR"/>
              <a:t>, </a:t>
            </a:r>
            <a:r>
              <a:rPr lang="ko-KR" altLang="en-US"/>
              <a:t>이를 기준으로 컨텐츠를 정제하고자 시도하였습니다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0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장표 오른쪽에서 확인하실 수 있는 데이터는 확보한 데이터셋 중 각 컨텐츠의 </a:t>
            </a:r>
            <a:r>
              <a:rPr lang="ko-KR" altLang="en-US" dirty="0" err="1"/>
              <a:t>출시년도와</a:t>
            </a:r>
            <a:r>
              <a:rPr lang="ko-KR" altLang="en-US" dirty="0"/>
              <a:t> 플랫폼에 탑재된 일자를 일부 추출한 것입니다</a:t>
            </a:r>
            <a:r>
              <a:rPr lang="en-US" altLang="ko-KR" dirty="0"/>
              <a:t>. </a:t>
            </a:r>
            <a:r>
              <a:rPr lang="ko-KR" altLang="en-US" dirty="0"/>
              <a:t>보시면 아시겠지만</a:t>
            </a:r>
            <a:r>
              <a:rPr lang="en-US" altLang="ko-KR" dirty="0"/>
              <a:t>, </a:t>
            </a:r>
            <a:r>
              <a:rPr lang="ko-KR" altLang="en-US" dirty="0"/>
              <a:t>일부 컨텐츠는 출시 후 수십년이 지나서야 플랫폼에 탑재되는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물론</a:t>
            </a:r>
            <a:r>
              <a:rPr lang="en-US" altLang="ko-KR" dirty="0"/>
              <a:t>, OTT </a:t>
            </a:r>
            <a:r>
              <a:rPr lang="ko-KR" altLang="en-US" dirty="0"/>
              <a:t>서비스가 본격적으로 확장된 것이 </a:t>
            </a:r>
            <a:r>
              <a:rPr lang="en-US" altLang="ko-KR" dirty="0"/>
              <a:t>2010</a:t>
            </a:r>
            <a:r>
              <a:rPr lang="ko-KR" altLang="en-US" dirty="0"/>
              <a:t>년대 후반인 만큼</a:t>
            </a:r>
            <a:r>
              <a:rPr lang="en-US" altLang="ko-KR" dirty="0"/>
              <a:t>, </a:t>
            </a:r>
            <a:r>
              <a:rPr lang="ko-KR" altLang="en-US" dirty="0"/>
              <a:t>그 이전에 출시된 컨텐츠는 출시 즉시 탑재될 수 없었음은 당연합니다</a:t>
            </a:r>
            <a:r>
              <a:rPr lang="en-US" altLang="ko-KR" dirty="0"/>
              <a:t>. </a:t>
            </a:r>
            <a:r>
              <a:rPr lang="ko-KR" altLang="en-US" dirty="0"/>
              <a:t>하지만 그렇다고 해서 서비스 확장 이전에 출시된 컨텐츠가 모두 서비스 확장 즉시 탑재된 것도 아니고</a:t>
            </a:r>
            <a:r>
              <a:rPr lang="en-US" altLang="ko-KR" dirty="0"/>
              <a:t>, </a:t>
            </a:r>
            <a:r>
              <a:rPr lang="ko-KR" altLang="en-US" dirty="0"/>
              <a:t>비교적 최근인 </a:t>
            </a:r>
            <a:r>
              <a:rPr lang="en-US" altLang="ko-KR" dirty="0"/>
              <a:t>2015</a:t>
            </a:r>
            <a:r>
              <a:rPr lang="ko-KR" altLang="en-US" dirty="0"/>
              <a:t>년에 출시되었음에도 </a:t>
            </a:r>
            <a:r>
              <a:rPr lang="en-US" altLang="ko-KR" dirty="0"/>
              <a:t>2019</a:t>
            </a:r>
            <a:r>
              <a:rPr lang="ko-KR" altLang="en-US" dirty="0" err="1"/>
              <a:t>년에서야</a:t>
            </a:r>
            <a:r>
              <a:rPr lang="ko-KR" altLang="en-US" dirty="0"/>
              <a:t> 탑재된 컨텐츠도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신규 컨텐츠 제작 및 납품이 본 프로덕션의 목적인 만큼</a:t>
            </a:r>
            <a:r>
              <a:rPr lang="en-US" altLang="ko-KR" dirty="0"/>
              <a:t>, </a:t>
            </a:r>
            <a:r>
              <a:rPr lang="ko-KR" altLang="en-US" dirty="0"/>
              <a:t>이렇게 출시와 탑재 간 시간간격이 긴 컨텐츠들은 우리가 얻고자 하는 인사이트와 다른 특징을 가졌을 가능성이 큽니다</a:t>
            </a:r>
            <a:r>
              <a:rPr lang="en-US" altLang="ko-KR" dirty="0"/>
              <a:t>. </a:t>
            </a:r>
            <a:r>
              <a:rPr lang="ko-KR" altLang="en-US" dirty="0"/>
              <a:t>그렇지 않더라도</a:t>
            </a:r>
            <a:r>
              <a:rPr lang="en-US" altLang="ko-KR" dirty="0"/>
              <a:t>, </a:t>
            </a:r>
            <a:r>
              <a:rPr lang="ko-KR" altLang="en-US" dirty="0"/>
              <a:t>빠르게 변화하는 컨텐츠 시장의 특성상 </a:t>
            </a:r>
            <a:r>
              <a:rPr lang="ko-KR" altLang="en-US" dirty="0" err="1"/>
              <a:t>출시년도가</a:t>
            </a:r>
            <a:r>
              <a:rPr lang="ko-KR" altLang="en-US" dirty="0"/>
              <a:t> 오래된 컨텐츠는 역시 우리가 연구하고자 하는 대상이 아닐 수 있습니다</a:t>
            </a:r>
            <a:r>
              <a:rPr lang="en-US" altLang="ko-KR" dirty="0"/>
              <a:t>. </a:t>
            </a:r>
            <a:r>
              <a:rPr lang="ko-KR" altLang="en-US" dirty="0"/>
              <a:t>이를 확인하기 위해 </a:t>
            </a:r>
            <a:r>
              <a:rPr lang="en-US" altLang="ko-KR" dirty="0" err="1"/>
              <a:t>added_delay</a:t>
            </a:r>
            <a:r>
              <a:rPr lang="en-US" altLang="ko-KR" dirty="0"/>
              <a:t> </a:t>
            </a:r>
            <a:r>
              <a:rPr lang="ko-KR" altLang="en-US" dirty="0"/>
              <a:t>컬럼을 생성하고</a:t>
            </a:r>
            <a:r>
              <a:rPr lang="en-US" altLang="ko-KR" dirty="0"/>
              <a:t>, </a:t>
            </a:r>
            <a:r>
              <a:rPr lang="ko-KR" altLang="en-US" dirty="0"/>
              <a:t>이를 기준으로 컨텐츠를 정제하고자 시도하였습니다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1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추가된 컬럼을 이용해 데이터 정제를 시도한 모습입니다</a:t>
            </a:r>
            <a:r>
              <a:rPr lang="en-US" altLang="ko-KR" dirty="0"/>
              <a:t>. </a:t>
            </a:r>
            <a:r>
              <a:rPr lang="ko-KR" altLang="en-US" dirty="0"/>
              <a:t>해당 그래프는 </a:t>
            </a:r>
            <a:r>
              <a:rPr lang="ko-KR" altLang="en-US" dirty="0" err="1"/>
              <a:t>출시년도를</a:t>
            </a:r>
            <a:r>
              <a:rPr lang="ko-KR" altLang="en-US" dirty="0"/>
              <a:t> 기준으로 해당년도 이후의 데이터만을 이용하여 </a:t>
            </a:r>
            <a:r>
              <a:rPr lang="en-US" altLang="ko-KR" dirty="0" err="1"/>
              <a:t>added_delay</a:t>
            </a:r>
            <a:r>
              <a:rPr lang="en-US" altLang="ko-KR" dirty="0"/>
              <a:t> </a:t>
            </a:r>
            <a:r>
              <a:rPr lang="ko-KR" altLang="en-US" dirty="0"/>
              <a:t>컬럼과 상관관계를 구한 모습입니다</a:t>
            </a:r>
            <a:r>
              <a:rPr lang="en-US" altLang="ko-KR" dirty="0"/>
              <a:t>. Amazon</a:t>
            </a:r>
            <a:r>
              <a:rPr lang="ko-KR" altLang="en-US" dirty="0"/>
              <a:t> 데이터셋의 경우 </a:t>
            </a:r>
            <a:r>
              <a:rPr lang="en-US" altLang="ko-KR" dirty="0" err="1"/>
              <a:t>date_added</a:t>
            </a:r>
            <a:r>
              <a:rPr lang="en-US" altLang="ko-KR" dirty="0"/>
              <a:t> </a:t>
            </a:r>
            <a:r>
              <a:rPr lang="ko-KR" altLang="en-US" dirty="0"/>
              <a:t>항목이 거의 대부분 </a:t>
            </a:r>
            <a:r>
              <a:rPr lang="ko-KR" altLang="en-US" dirty="0" err="1"/>
              <a:t>결측치로</a:t>
            </a:r>
            <a:r>
              <a:rPr lang="ko-KR" altLang="en-US" dirty="0"/>
              <a:t> 확인되어 안타깝게도 분석에 포함하지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예상한대로 플랫폼 출시 이후 시점인 </a:t>
            </a:r>
            <a:r>
              <a:rPr lang="en-US" altLang="ko-KR" dirty="0"/>
              <a:t>2010</a:t>
            </a:r>
            <a:r>
              <a:rPr lang="ko-KR" altLang="en-US" dirty="0"/>
              <a:t>년대 중후반경부터 상관관계가 가파르게 상승하는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더욱 특기할 만한 점은 </a:t>
            </a:r>
            <a:r>
              <a:rPr lang="en-US" altLang="ko-KR" dirty="0"/>
              <a:t>2018</a:t>
            </a:r>
            <a:r>
              <a:rPr lang="ko-KR" altLang="en-US" dirty="0"/>
              <a:t>년을 기점으로 두 플랫폼 모두 상관계수가 </a:t>
            </a:r>
            <a:r>
              <a:rPr lang="en-US" altLang="ko-KR" dirty="0"/>
              <a:t>0.8 </a:t>
            </a:r>
            <a:r>
              <a:rPr lang="ko-KR" altLang="en-US" dirty="0"/>
              <a:t>부근에서 안정화된다는 점입니다</a:t>
            </a:r>
            <a:r>
              <a:rPr lang="en-US" altLang="ko-KR" dirty="0"/>
              <a:t>. </a:t>
            </a:r>
            <a:r>
              <a:rPr lang="ko-KR" altLang="en-US" dirty="0"/>
              <a:t>이는 플랫폼 출시 이후 충분한 시간이 지났기 때문으로 보입니다</a:t>
            </a:r>
            <a:r>
              <a:rPr lang="en-US" altLang="ko-KR" dirty="0"/>
              <a:t>. </a:t>
            </a:r>
            <a:r>
              <a:rPr lang="ko-KR" altLang="en-US" dirty="0"/>
              <a:t>또한 두 플랫폼 모두에서 공통적으로 보이는 속성인만큼</a:t>
            </a:r>
            <a:r>
              <a:rPr lang="en-US" altLang="ko-KR" dirty="0"/>
              <a:t>, </a:t>
            </a:r>
            <a:r>
              <a:rPr lang="ko-KR" altLang="en-US" dirty="0"/>
              <a:t>이번 분석에 포함하지 못한 </a:t>
            </a:r>
            <a:r>
              <a:rPr lang="en-US" altLang="ko-KR" dirty="0"/>
              <a:t>amazon </a:t>
            </a:r>
            <a:r>
              <a:rPr lang="ko-KR" altLang="en-US" dirty="0"/>
              <a:t>데이터셋에서도 동일한 현상이 보일 것으로 추정하였습니다</a:t>
            </a:r>
            <a:r>
              <a:rPr lang="en-US" altLang="ko-KR" dirty="0"/>
              <a:t>. </a:t>
            </a:r>
            <a:r>
              <a:rPr lang="ko-KR" altLang="en-US" dirty="0"/>
              <a:t>따라서 앞으로의 분석에서는 </a:t>
            </a:r>
            <a:r>
              <a:rPr lang="en-US" altLang="ko-KR" dirty="0"/>
              <a:t>2017</a:t>
            </a:r>
            <a:r>
              <a:rPr lang="ko-KR" altLang="en-US" dirty="0"/>
              <a:t>년 이전의 데이터포인트를 제거하고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정제된 데이터를 바탕으로 핵심 분석 컬럼을 선정하였습니다</a:t>
            </a:r>
            <a:r>
              <a:rPr lang="en-US" altLang="ko-KR" dirty="0"/>
              <a:t>. </a:t>
            </a:r>
            <a:r>
              <a:rPr lang="ko-KR" altLang="en-US" dirty="0"/>
              <a:t>이는 개요 부분에서 설명한 이번 </a:t>
            </a:r>
            <a:r>
              <a:rPr lang="en-US" altLang="ko-KR" dirty="0"/>
              <a:t>EDA</a:t>
            </a:r>
            <a:r>
              <a:rPr lang="ko-KR" altLang="en-US" dirty="0"/>
              <a:t>의 목표와 일치합니다</a:t>
            </a:r>
            <a:r>
              <a:rPr lang="en-US" altLang="ko-KR" dirty="0"/>
              <a:t>. </a:t>
            </a:r>
            <a:r>
              <a:rPr lang="ko-KR" altLang="en-US" dirty="0"/>
              <a:t>해당 컬럼에 대해서는 문자열 자료형을 </a:t>
            </a:r>
            <a:r>
              <a:rPr lang="en-US" altLang="ko-KR" dirty="0"/>
              <a:t>“, “ </a:t>
            </a:r>
            <a:r>
              <a:rPr lang="ko-KR" altLang="en-US" dirty="0"/>
              <a:t>구분자로 구분하고</a:t>
            </a:r>
            <a:r>
              <a:rPr lang="en-US" altLang="ko-KR" dirty="0"/>
              <a:t>, </a:t>
            </a:r>
            <a:r>
              <a:rPr lang="ko-KR" altLang="en-US" dirty="0"/>
              <a:t>필요한 경우 유사 범주를 통합하는 과정을 거쳤습니다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ko-KR" altLang="en-US" dirty="0"/>
              <a:t>컬럼의 경우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120</a:t>
            </a:r>
            <a:r>
              <a:rPr lang="ko-KR" altLang="en-US" dirty="0"/>
              <a:t>여개의 </a:t>
            </a:r>
            <a:r>
              <a:rPr lang="ko-KR" altLang="en-US" dirty="0" err="1"/>
              <a:t>소범주를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여개의 대범주로 통합하였습니다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3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정제된 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확인하겠습니다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우측에 있는 그래프는 </a:t>
            </a:r>
            <a:r>
              <a:rPr lang="en-US" altLang="ko-KR" dirty="0"/>
              <a:t>country </a:t>
            </a:r>
            <a:r>
              <a:rPr lang="ko-KR" altLang="en-US" dirty="0"/>
              <a:t>컬럼의 데이터 분포를 시각화한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행은 </a:t>
            </a:r>
            <a:r>
              <a:rPr lang="en-US" altLang="ko-KR" dirty="0"/>
              <a:t>country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빈도에 </a:t>
            </a:r>
            <a:r>
              <a:rPr lang="en-US" altLang="ko-KR" dirty="0"/>
              <a:t>log</a:t>
            </a:r>
            <a:r>
              <a:rPr lang="ko-KR" altLang="en-US" dirty="0"/>
              <a:t>를 취한 값을 </a:t>
            </a:r>
            <a:r>
              <a:rPr lang="ko-KR" altLang="en-US" dirty="0" err="1"/>
              <a:t>산점도로</a:t>
            </a:r>
            <a:r>
              <a:rPr lang="ko-KR" altLang="en-US" dirty="0"/>
              <a:t> 나타낸 것인데</a:t>
            </a:r>
            <a:r>
              <a:rPr lang="en-US" altLang="ko-KR" dirty="0"/>
              <a:t>, log</a:t>
            </a:r>
            <a:r>
              <a:rPr lang="ko-KR" altLang="en-US" dirty="0"/>
              <a:t>를 취했음에도 불구하고 그 분포가 선형분포보다는 지수분포에 가까운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각 국가별 컨텐츠 배급이 매우</a:t>
            </a:r>
            <a:r>
              <a:rPr lang="en-US" altLang="ko-KR" dirty="0"/>
              <a:t> </a:t>
            </a:r>
            <a:r>
              <a:rPr lang="ko-KR" altLang="en-US" dirty="0"/>
              <a:t>강하게 편중되어 있다는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해당 분포가 일반적인 분포는 아닌 만큼</a:t>
            </a:r>
            <a:r>
              <a:rPr lang="en-US" altLang="ko-KR" dirty="0"/>
              <a:t>, Q-Q </a:t>
            </a:r>
            <a:r>
              <a:rPr lang="ko-KR" altLang="en-US" dirty="0"/>
              <a:t>플롯을 사용하여 </a:t>
            </a:r>
            <a:r>
              <a:rPr lang="en-US" altLang="ko-KR" dirty="0"/>
              <a:t>log </a:t>
            </a:r>
            <a:r>
              <a:rPr lang="ko-KR" altLang="en-US" dirty="0"/>
              <a:t>취한 분포가 실제로 지수분포를 이룬다는 것을 확인하였습니다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 err="1"/>
              <a:t>배급량이</a:t>
            </a:r>
            <a:r>
              <a:rPr lang="ko-KR" altLang="en-US" dirty="0"/>
              <a:t> 적은 일부 국가의 경우 해당 분포에서 예외적인 보이는데</a:t>
            </a:r>
            <a:r>
              <a:rPr lang="en-US" altLang="ko-KR" dirty="0"/>
              <a:t>, </a:t>
            </a:r>
            <a:r>
              <a:rPr lang="ko-KR" altLang="en-US" dirty="0"/>
              <a:t>이는 해당 국가들의 경우 정상영업주기에 들어서지 못하고 초기 진출을 타진하는 상태라는 점에서 예상할 수 있는 부분입니다</a:t>
            </a:r>
            <a:r>
              <a:rPr lang="en-US" altLang="ko-KR" dirty="0"/>
              <a:t>. </a:t>
            </a:r>
            <a:r>
              <a:rPr lang="ko-KR" altLang="en-US" dirty="0"/>
              <a:t>이를 이상치로 여겨 제거할 경우 </a:t>
            </a:r>
            <a:r>
              <a:rPr lang="en-US" altLang="ko-KR" dirty="0"/>
              <a:t>Q-Q </a:t>
            </a:r>
            <a:r>
              <a:rPr lang="ko-KR" altLang="en-US" dirty="0"/>
              <a:t>플롯이 훨씬 </a:t>
            </a:r>
            <a:r>
              <a:rPr lang="ko-KR" altLang="en-US" dirty="0" err="1"/>
              <a:t>깔끔해지는</a:t>
            </a:r>
            <a:r>
              <a:rPr lang="ko-KR" altLang="en-US" dirty="0"/>
              <a:t>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각 컨텐츠의 장르입니다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기초 데이터셋에 있는 </a:t>
            </a:r>
            <a:r>
              <a:rPr lang="en-US" altLang="ko-KR" dirty="0"/>
              <a:t>120</a:t>
            </a:r>
            <a:r>
              <a:rPr lang="ko-KR" altLang="en-US" dirty="0"/>
              <a:t>여개의 장르를 </a:t>
            </a:r>
            <a:r>
              <a:rPr lang="en-US" altLang="ko-KR" dirty="0"/>
              <a:t>20</a:t>
            </a:r>
            <a:r>
              <a:rPr lang="ko-KR" altLang="en-US" dirty="0"/>
              <a:t>여개의 대범주로 임의로 통합하였는데</a:t>
            </a:r>
            <a:r>
              <a:rPr lang="en-US" altLang="ko-KR" dirty="0"/>
              <a:t>, </a:t>
            </a:r>
            <a:r>
              <a:rPr lang="ko-KR" altLang="en-US" dirty="0"/>
              <a:t>해당 작업이 잘못 진행되었을 경우 통계적인 의미가 파괴된 무의미한 데이터셋이 될 수 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통합한 결과를 </a:t>
            </a:r>
            <a:r>
              <a:rPr lang="ko-KR" altLang="en-US" dirty="0" err="1"/>
              <a:t>시각화했을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전형적인 지수분포를 보이는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인기있는 장르가 많이 제작되는 특성상 컨텐츠의 장르 분포는 지수분포를 따를 것이라고 예상할 수 있으므로</a:t>
            </a:r>
            <a:r>
              <a:rPr lang="en-US" altLang="ko-KR" dirty="0"/>
              <a:t>, </a:t>
            </a:r>
            <a:r>
              <a:rPr lang="ko-KR" altLang="en-US" dirty="0"/>
              <a:t>이는 바람직한 결과입니다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따라서 장르 통합이 통계적으로 중요한 정보를 파괴하지 않았다는 점</a:t>
            </a:r>
            <a:r>
              <a:rPr lang="en-US" altLang="ko-KR" dirty="0"/>
              <a:t>, </a:t>
            </a:r>
            <a:r>
              <a:rPr lang="ko-KR" altLang="en-US" dirty="0"/>
              <a:t>특히 제거해야 할 이상치가 없다는 점을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22D1-5492-4732-BCC4-FD42728177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2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8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701" r:id="rId7"/>
    <p:sldLayoutId id="2147483700" r:id="rId8"/>
    <p:sldLayoutId id="2147483699" r:id="rId9"/>
    <p:sldLayoutId id="2147483698" r:id="rId10"/>
    <p:sldLayoutId id="214748369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asnimnews.com/fa/news/1396/09/18/1596206/%D9%88%DB%8C-%D8%A7%D9%88-%D8%AF%DB%8C-vod-%D8%A7%D9%86%D9%82%D9%84%D8%A7%D8%A8%DB%8C-%D8%AF%D8%B1-%D8%A2%DB%8C%D9%86%D8%AF%D9%87-%D8%AA%D9%84%D9%88%DB%8C%D8%B2%DB%8C%D9%88%D9%8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1_306C47CC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ulb-electricity-energy-glass-577528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14_B214DBD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amazon-prime-movies-and-tv-shows" TargetMode="External"/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ennexFox/datathon" TargetMode="External"/><Relationship Id="rId4" Type="http://schemas.openxmlformats.org/officeDocument/2006/relationships/hyperlink" Target="https://www.kaggle.com/datasets/shivamb/disney-movies-and-tv-show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352EBAA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그림 13" descr="컴퓨터, 모니터, 디스플레이 장치, 평판 디스플레이이(가) 표시된 사진&#10;&#10;자동 생성된 설명">
            <a:extLst>
              <a:ext uri="{FF2B5EF4-FFF2-40B4-BE49-F238E27FC236}">
                <a16:creationId xmlns:a16="http://schemas.microsoft.com/office/drawing/2014/main" id="{D9BF9BE8-4C0B-F7A9-2C6A-31C5AEDBFB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045" r="15046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2ACDB7-0E50-D44E-A5C6-B488D8BE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altLang="ko-KR" sz="6600"/>
              <a:t>OTT</a:t>
            </a:r>
            <a:r>
              <a:rPr lang="ko-KR" altLang="en-US" sz="6600"/>
              <a:t> 컨텐츠 제작</a:t>
            </a:r>
            <a:br>
              <a:rPr lang="en-US" altLang="ko-KR" sz="6600"/>
            </a:br>
            <a:r>
              <a:rPr lang="ko-KR" altLang="en-US" sz="5400"/>
              <a:t>국가 기준의 타겟팅은 유효한가</a:t>
            </a:r>
            <a:endParaRPr lang="ko-KR" altLang="en-US" sz="6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A7509-C91F-90ED-54B9-22B44B3D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400" err="1"/>
              <a:t>탐험적</a:t>
            </a:r>
            <a:r>
              <a:rPr lang="ko-KR" altLang="en-US" sz="1400"/>
              <a:t> 데이터 분석을 통해 본</a:t>
            </a:r>
            <a:endParaRPr lang="en-US" altLang="ko-KR" sz="1400"/>
          </a:p>
          <a:p>
            <a:pPr>
              <a:lnSpc>
                <a:spcPct val="90000"/>
              </a:lnSpc>
            </a:pPr>
            <a:r>
              <a:rPr lang="ko-KR" altLang="en-US" sz="1400"/>
              <a:t>미래 컨텐츠 포지셔닝을 위한 제언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BFB5F5EE-901A-E7C5-2EAE-87CC3C13B1D6}"/>
              </a:ext>
            </a:extLst>
          </p:cNvPr>
          <p:cNvSpPr txBox="1">
            <a:spLocks/>
          </p:cNvSpPr>
          <p:nvPr/>
        </p:nvSpPr>
        <p:spPr>
          <a:xfrm>
            <a:off x="6784323" y="5448311"/>
            <a:ext cx="4264677" cy="732996"/>
          </a:xfrm>
          <a:prstGeom prst="rect">
            <a:avLst/>
          </a:prstGeom>
        </p:spPr>
        <p:txBody>
          <a:bodyPr lIns="109728" tIns="109728" rIns="109728" bIns="9144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ko-KR" altLang="en-US" sz="1500" dirty="0" err="1">
                <a:solidFill>
                  <a:srgbClr val="FFFFFF"/>
                </a:solidFill>
                <a:highlight>
                  <a:srgbClr val="808080"/>
                </a:highlight>
              </a:rPr>
              <a:t>길잃은오리들</a:t>
            </a: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 프로덕션</a:t>
            </a:r>
            <a:endParaRPr lang="en-US" altLang="ko-KR" sz="1500" dirty="0">
              <a:solidFill>
                <a:srgbClr val="FFFFFF"/>
              </a:solidFill>
              <a:highlight>
                <a:srgbClr val="808080"/>
              </a:highlight>
            </a:endParaRPr>
          </a:p>
          <a:p>
            <a:pPr algn="r">
              <a:lnSpc>
                <a:spcPct val="90000"/>
              </a:lnSpc>
            </a:pP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윤형석 </a:t>
            </a:r>
            <a:r>
              <a:rPr lang="en-US" altLang="ko-KR" sz="1500" dirty="0">
                <a:solidFill>
                  <a:srgbClr val="FFFFFF"/>
                </a:solidFill>
                <a:highlight>
                  <a:srgbClr val="808080"/>
                </a:highlight>
              </a:rPr>
              <a:t>/ </a:t>
            </a:r>
            <a:r>
              <a:rPr lang="ko-KR" altLang="en-US" sz="1500" dirty="0">
                <a:solidFill>
                  <a:srgbClr val="FFFFFF"/>
                </a:solidFill>
                <a:highlight>
                  <a:srgbClr val="808080"/>
                </a:highlight>
              </a:rPr>
              <a:t>김태훈 오병철</a:t>
            </a:r>
          </a:p>
        </p:txBody>
      </p:sp>
    </p:spTree>
    <p:extLst>
      <p:ext uri="{BB962C8B-B14F-4D97-AF65-F5344CB8AC3E}">
        <p14:creationId xmlns:p14="http://schemas.microsoft.com/office/powerpoint/2010/main" val="126351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7339-90FD-C5A6-29E9-AF53AECD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AF7D6-85A9-2109-4A8F-05BEDC85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작업가설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942933-A0B5-B524-D2A0-BEE3C4B65962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F603657-2547-EACE-202B-76D49D4D49E8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6EC63F-4E17-3737-0396-0348F91D16D4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04F09FB-003E-68CA-B6DC-8271688312EE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559B90-C3EA-ABE0-D22F-6F7F29B0F275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0D02D-EECA-3FB5-CAEA-B6F54C39E625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2B0EB8-AE20-E6EF-EAD6-726DBEAEA90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426911-2FB5-3FE4-9036-2B2D2F0F4802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79A82-3C92-A323-D525-3EDF2DE772D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151EAB-EF29-F8FC-1817-4B07BF65CA47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8FCA5-C1CF-86CB-1721-707806BD6C9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34AF73A-C9AF-AA1E-497B-9B81FC5E7451}"/>
              </a:ext>
            </a:extLst>
          </p:cNvPr>
          <p:cNvSpPr txBox="1"/>
          <p:nvPr/>
        </p:nvSpPr>
        <p:spPr>
          <a:xfrm>
            <a:off x="1662546" y="2346099"/>
            <a:ext cx="4342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/>
              <a:t>01</a:t>
            </a:r>
            <a:endParaRPr lang="en-US" altLang="ko-KR"/>
          </a:p>
          <a:p>
            <a:pPr algn="r"/>
            <a:r>
              <a:rPr lang="ko-KR" altLang="en-US" sz="2400" b="1"/>
              <a:t>가설</a:t>
            </a:r>
            <a:endParaRPr lang="en-US" altLang="ko-KR" sz="2400" b="1"/>
          </a:p>
          <a:p>
            <a:pPr algn="r"/>
            <a:endParaRPr lang="en-US" altLang="ko-KR"/>
          </a:p>
          <a:p>
            <a:pPr algn="r"/>
            <a:r>
              <a:rPr lang="ko-KR" altLang="en-US"/>
              <a:t>각 컨텐츠가 출시되는 국가들은</a:t>
            </a:r>
            <a:endParaRPr lang="en-US" altLang="ko-KR"/>
          </a:p>
          <a:p>
            <a:pPr algn="r"/>
            <a:r>
              <a:rPr lang="ko-KR" altLang="en-US"/>
              <a:t>통계적 군집화가 가능할 것이며</a:t>
            </a:r>
            <a:r>
              <a:rPr lang="en-US" altLang="ko-KR"/>
              <a:t>,</a:t>
            </a:r>
          </a:p>
          <a:p>
            <a:pPr algn="r"/>
            <a:r>
              <a:rPr lang="ko-KR" altLang="en-US"/>
              <a:t>플랫폼별로 차이가 있을 것이다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0875D6-4B1C-8FFF-2041-EAD8C195392B}"/>
              </a:ext>
            </a:extLst>
          </p:cNvPr>
          <p:cNvSpPr txBox="1"/>
          <p:nvPr/>
        </p:nvSpPr>
        <p:spPr>
          <a:xfrm>
            <a:off x="6186487" y="2346099"/>
            <a:ext cx="434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02</a:t>
            </a:r>
          </a:p>
          <a:p>
            <a:r>
              <a:rPr lang="ko-KR" altLang="en-US" sz="2400" b="1"/>
              <a:t>가설</a:t>
            </a:r>
            <a:endParaRPr lang="en-US" altLang="ko-KR" sz="2400" b="1"/>
          </a:p>
          <a:p>
            <a:endParaRPr lang="en-US" altLang="ko-KR"/>
          </a:p>
          <a:p>
            <a:r>
              <a:rPr lang="ko-KR" altLang="en-US"/>
              <a:t>각 국가에 출시된 컨텐츠의 장르는</a:t>
            </a:r>
            <a:endParaRPr lang="en-US" altLang="ko-KR"/>
          </a:p>
          <a:p>
            <a:r>
              <a:rPr lang="ko-KR" altLang="en-US"/>
              <a:t>서로 다르게 분포할 것이며</a:t>
            </a:r>
            <a:r>
              <a:rPr lang="en-US" altLang="ko-KR"/>
              <a:t>,</a:t>
            </a:r>
          </a:p>
          <a:p>
            <a:r>
              <a:rPr lang="ko-KR" altLang="en-US"/>
              <a:t>플랫폼별로 차이가 있을 것이다</a:t>
            </a:r>
            <a:r>
              <a:rPr lang="en-US" altLang="ko-KR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7FAB20D-A05B-6E2A-BF30-CCF6DE4F58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233833"/>
            <a:ext cx="0" cy="26060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9776C-3A4C-BB3E-8C16-BEE90CBA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B13B9E8-8D22-EEFC-F3D0-2FF5F29EB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7" r="15416" b="-1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BAE5D9-5F46-D06B-153A-6A56A4B5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</a:t>
            </a:r>
            <a:r>
              <a:rPr lang="en-US" altLang="ko-KR" sz="4800" cap="all" spc="300">
                <a:solidFill>
                  <a:srgbClr val="FFFFFF"/>
                </a:solidFill>
              </a:rPr>
              <a:t>01: </a:t>
            </a:r>
            <a:r>
              <a:rPr lang="ko-KR" altLang="en-US" sz="4800" cap="all" spc="300">
                <a:solidFill>
                  <a:srgbClr val="FFFFFF"/>
                </a:solidFill>
              </a:rPr>
              <a:t>국가별 군집화</a:t>
            </a:r>
          </a:p>
        </p:txBody>
      </p:sp>
    </p:spTree>
    <p:extLst>
      <p:ext uri="{BB962C8B-B14F-4D97-AF65-F5344CB8AC3E}">
        <p14:creationId xmlns:p14="http://schemas.microsoft.com/office/powerpoint/2010/main" val="187452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871-F6C1-A0EB-B477-8DAA10958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74D0-F5E5-BDC0-6613-55B4EC22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01: </a:t>
            </a:r>
            <a:r>
              <a:rPr lang="ko-KR" altLang="en-US"/>
              <a:t>국가별 군집화 </a:t>
            </a:r>
            <a:r>
              <a:rPr lang="en-US" altLang="ko-KR"/>
              <a:t>_ </a:t>
            </a:r>
            <a:r>
              <a:rPr lang="ko-KR" altLang="en-US"/>
              <a:t>상관행렬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ADE21A-6974-0020-9C68-08FF1E6A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 err="1"/>
              <a:t>탐험적</a:t>
            </a:r>
            <a:r>
              <a:rPr lang="ko-KR" altLang="en-US"/>
              <a:t> 연구</a:t>
            </a:r>
            <a:r>
              <a:rPr lang="en-US" altLang="ko-KR"/>
              <a:t>: OTT </a:t>
            </a:r>
            <a:r>
              <a:rPr lang="ko-KR" altLang="en-US"/>
              <a:t>플랫폼별 배급대상 국가 행렬의 상관행렬을 시각화</a:t>
            </a:r>
            <a:endParaRPr lang="en-US" altLang="ko-KR"/>
          </a:p>
          <a:p>
            <a:r>
              <a:rPr lang="ko-KR" altLang="en-US"/>
              <a:t>국가별 상관계수가 뚜렷하게 다르며</a:t>
            </a:r>
            <a:r>
              <a:rPr lang="en-US" altLang="ko-KR"/>
              <a:t>, </a:t>
            </a:r>
            <a:r>
              <a:rPr lang="ko-KR" altLang="en-US"/>
              <a:t>플랫폼별로 다른 모습을 확인</a:t>
            </a:r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42EABA1-266B-DFC4-D755-8CD4406D7956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582C9E-5532-711D-8597-304641600DBD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FCD540-E887-5552-837C-6FB34199A588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E0EE79-1A5E-B842-661F-3A61E0A81B4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3EEAF01-2C19-7291-0AE7-F4D49BD6EBBF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BC3C542-67C8-742B-2C63-8C2A29752E29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28387D-A7D3-2236-FB41-F32622650893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21707-F292-D834-835E-EBE70AB92B6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E179C3-76E7-3FBF-0E91-DBD1315B17ED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8FCCD-8560-1BDE-7D77-47CB18D33426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15F26C-5B46-96D9-0BD2-F1F124F471AA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C7AE49-41F7-3EB5-213F-F952D3D4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79" y="1949466"/>
            <a:ext cx="9635836" cy="29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26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B9FE-D99D-BD3D-16B0-FA5BE9D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01: </a:t>
            </a:r>
            <a:r>
              <a:rPr lang="ko-KR" altLang="en-US"/>
              <a:t>국가별 군집화 </a:t>
            </a:r>
            <a:r>
              <a:rPr lang="en-US" altLang="ko-KR"/>
              <a:t>_ </a:t>
            </a:r>
            <a:r>
              <a:rPr lang="ko-KR" altLang="en-US"/>
              <a:t>계층적 군집화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4ADFE-566C-D72A-ABC7-E304AF4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ko-KR" altLang="en-US"/>
              <a:t>국가별 상관계수의 역을 </a:t>
            </a:r>
            <a:r>
              <a:rPr lang="ko-KR" altLang="en-US" err="1"/>
              <a:t>거리값으로</a:t>
            </a:r>
            <a:r>
              <a:rPr lang="ko-KR" altLang="en-US"/>
              <a:t> 하여 계층적 군집화를 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9B78F7-D4B8-952E-66D1-4AD8E228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6" y="1929598"/>
            <a:ext cx="8998085" cy="34020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EFE541E-0A0B-D1B9-095C-AED095DB2E81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7D094-2B09-2B45-C017-6296047081F6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7D1706-E715-FA2F-D115-A0F2D53AC76E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EB0961-1AAE-77B4-2139-D010164020AD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70866C-5B1B-D073-38C9-BAC345AF8574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FF441D-8252-FEEA-1200-95FE9E451DC6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DF9027-AFA0-4B82-B0F2-6B794B5F701C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A9372-42E2-4F94-8678-8A6AC0C49513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5E58B7-9FDE-AC16-962B-E7392928EEE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652E4A-BC0A-9274-FC0D-7700A9DD5917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21C8D-CCE7-E4FE-7A55-B698E27EB3FD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18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 descr="텍스트, 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19C37491-C2ED-0CCB-AF94-065FD049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r="17018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D740A2-5456-5E3E-0DD2-64CC6B7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</a:t>
            </a:r>
            <a:r>
              <a:rPr lang="en-US" altLang="ko-KR" sz="4800" cap="all" spc="300">
                <a:solidFill>
                  <a:srgbClr val="FFFFFF"/>
                </a:solidFill>
              </a:rPr>
              <a:t>02: </a:t>
            </a:r>
            <a:r>
              <a:rPr lang="ko-KR" altLang="en-US" sz="4800" cap="all" spc="300">
                <a:solidFill>
                  <a:srgbClr val="FFFFFF"/>
                </a:solidFill>
              </a:rPr>
              <a:t>국가별 장르 분포</a:t>
            </a:r>
          </a:p>
        </p:txBody>
      </p:sp>
    </p:spTree>
    <p:extLst>
      <p:ext uri="{BB962C8B-B14F-4D97-AF65-F5344CB8AC3E}">
        <p14:creationId xmlns:p14="http://schemas.microsoft.com/office/powerpoint/2010/main" val="53779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4A0D-26F3-BA72-D047-638687BF7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A1DF-7A69-0497-733F-ECE2CA4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02: </a:t>
            </a:r>
            <a:r>
              <a:rPr lang="ko-KR" altLang="en-US"/>
              <a:t>국가별 장르 분포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23F9B663-D9A7-FB5A-C3E9-60CEE0E7C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434011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8EBEE9F-2BA2-A9D3-D800-01B3E2E50466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943F19B-539A-36DA-E495-E48728339853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AA719A7-81B8-261B-828B-D03686051CBF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57D5378-3E32-2DFD-9B13-5502D7244C97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8BBB35-70B7-1870-9E44-8BA54BF34C6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5A2A744-69F4-4512-D461-3E617DE00345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501E4A-0ED1-7D25-85D0-3F3F2B6C536F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A67EAD-0B87-AB28-C91B-F526B2B7397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88696E-93FA-3C1D-E5E0-0522C5333194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7FA030-0126-E68E-E33D-236BAB8BAAD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7CC969-623C-C550-91EA-B70F172C3520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9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8EF6-5FC4-0AA9-646F-939BCD767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62C0-4053-A6D7-FE10-6DA73F4F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작업가설 </a:t>
            </a:r>
            <a:r>
              <a:rPr lang="en-US" altLang="ko-KR"/>
              <a:t>02: </a:t>
            </a:r>
            <a:r>
              <a:rPr lang="ko-KR" altLang="en-US"/>
              <a:t>국가별 장르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2CCE2-087F-273A-78AE-42CBFF6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/>
              <a:t>P-Value (1, 1, 1)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모든 플랫폼에서 국가와 장르간 유의성 없음</a:t>
            </a:r>
            <a:endParaRPr lang="en-US" altLang="ko-KR"/>
          </a:p>
          <a:p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국가와 장르간이 아닌 문화권 혹은 군집과 장르간 유의성은 추가 탐구 필요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4F24B3-4D3A-20D6-3E26-88A265AF077F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A1E5D69-5A5F-D2E2-7841-4C2A133B657F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4CFD03-E880-F644-BFD0-FD4EAE0DE8F9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124E7A-C192-97E5-5935-486A8A629CF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173DF4-B0F2-ED54-66F2-BC9D272C3F55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05E7ABD-15A9-9E66-A383-AAAD39BB9188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01E02B-6434-A989-D188-9C1A1C3BBE60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78E19E-47CC-79B3-0D9F-5593F5B07559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C11681-B6B2-2937-FE0E-6236E115C83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1B7E66-95F1-0776-1A9F-7CCCEB883B1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20D2EC-0205-6854-C231-A46B192801B6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5663F45-568E-5023-2C7D-D03350D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93"/>
          <a:stretch/>
        </p:blipFill>
        <p:spPr>
          <a:xfrm>
            <a:off x="1447797" y="1901845"/>
            <a:ext cx="9296400" cy="3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전구, 백열 전구, 빛, 실내이(가) 표시된 사진&#10;&#10;자동 생성된 설명">
            <a:extLst>
              <a:ext uri="{FF2B5EF4-FFF2-40B4-BE49-F238E27FC236}">
                <a16:creationId xmlns:a16="http://schemas.microsoft.com/office/drawing/2014/main" id="{69DD5907-21E0-DBCD-4532-08CE9C84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C05980-2593-97E5-E76E-E38EC3FB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800" cap="all" spc="300">
                <a:solidFill>
                  <a:srgbClr val="FFFFFF"/>
                </a:solidFill>
              </a:rPr>
              <a:t>작업가설 결론 요약</a:t>
            </a:r>
            <a:br>
              <a:rPr lang="en-US" altLang="ko-KR" sz="4800" cap="all" spc="300">
                <a:solidFill>
                  <a:srgbClr val="FFFFFF"/>
                </a:solidFill>
              </a:rPr>
            </a:br>
            <a:r>
              <a:rPr lang="ko-KR" altLang="en-US" sz="4800" cap="all" spc="300">
                <a:solidFill>
                  <a:srgbClr val="FFFFFF"/>
                </a:solidFill>
              </a:rPr>
              <a:t>및 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31951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E3E9-A193-B126-2DAD-D8E5A6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작업가설 결론 요약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9BEE2F-4F8A-8A6E-FEDB-FBC0B04DD35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8D82218-99CA-396F-ED43-A17EEEBE4550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3FF64E0-4B84-7246-98AC-175549E48884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0806C45-67EB-50BA-2FCD-837BD2D200F9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AD47D6-2220-C3E8-151E-B6EA4F80F54A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3F8120-3ED7-E7FA-6635-255964856537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0FF48-BCD9-2944-03E6-864B50F402C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45B18-F2E6-C0CA-5F87-4242C826D62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A3D2C7-8DAF-1ADA-1FA9-D039F57C57C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532322-3FA7-16D2-D038-1BDEC55C0AF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D15F30-75E3-6CE4-EEAF-0CA4B4AA3710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478160CC-6005-3EF5-7D9F-40BA24C95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85540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7114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DC9D-737E-1C92-C948-34417C4B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DDDD-D977-79D2-2BB0-C3254F2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인사이트 </a:t>
            </a:r>
            <a:r>
              <a:rPr lang="ko-KR" altLang="en-US" dirty="0" err="1"/>
              <a:t>도출_넷플릭스</a:t>
            </a:r>
            <a:r>
              <a:rPr lang="ko-KR" altLang="en-US" dirty="0"/>
              <a:t>:</a:t>
            </a:r>
            <a:br>
              <a:rPr lang="ko-KR" altLang="en-US" dirty="0"/>
            </a:br>
            <a:r>
              <a:rPr lang="ko-KR" altLang="en-US" sz="2400" dirty="0"/>
              <a:t>미국을 노릴 것인가, 타문화권을 노릴 것인가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05DD3A0-C90C-8A20-B4BA-6F28F9F6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/>
              <a:t>국가별 군집화에 기반한 </a:t>
            </a:r>
            <a:r>
              <a:rPr lang="ko-KR" altLang="en-US" dirty="0" err="1"/>
              <a:t>타게팅</a:t>
            </a:r>
            <a:r>
              <a:rPr lang="ko-KR" altLang="en-US" dirty="0"/>
              <a:t> 및 포지셔닝 전략</a:t>
            </a:r>
            <a:endParaRPr lang="en-US" altLang="ko-KR" dirty="0"/>
          </a:p>
          <a:p>
            <a:pPr marL="800100" lvl="2" indent="-342900">
              <a:buFont typeface="+mj-lt"/>
              <a:buAutoNum type="arabicPeriod"/>
            </a:pPr>
            <a:r>
              <a:rPr lang="en-US" altLang="ko-KR" sz="1800" dirty="0"/>
              <a:t>US </a:t>
            </a:r>
            <a:r>
              <a:rPr lang="ko-KR" altLang="en-US" sz="1800" dirty="0"/>
              <a:t>시장을 </a:t>
            </a:r>
            <a:r>
              <a:rPr lang="ko-KR" altLang="en-US" sz="1800" dirty="0" err="1"/>
              <a:t>타게팅</a:t>
            </a:r>
            <a:r>
              <a:rPr lang="en-US" altLang="ko-KR" sz="1800" dirty="0"/>
              <a:t>:</a:t>
            </a:r>
            <a:br>
              <a:rPr lang="en-US" altLang="ko-KR" dirty="0"/>
            </a:br>
            <a:r>
              <a:rPr lang="ko-KR" altLang="en-US" sz="1200" dirty="0"/>
              <a:t>국가별 컨텐츠 </a:t>
            </a:r>
            <a:r>
              <a:rPr lang="ko-KR" altLang="en-US" sz="1200" dirty="0" err="1"/>
              <a:t>배급량이</a:t>
            </a:r>
            <a:r>
              <a:rPr lang="ko-KR" altLang="en-US" sz="1200" dirty="0"/>
              <a:t> 이중지수분포를 띄는 특성상</a:t>
            </a:r>
            <a:r>
              <a:rPr lang="en-US" altLang="ko-KR" sz="1200" dirty="0"/>
              <a:t>, </a:t>
            </a:r>
            <a:r>
              <a:rPr lang="ko-KR" altLang="en-US" sz="1200" dirty="0"/>
              <a:t>글로벌 시장을 희생해서라도 </a:t>
            </a:r>
            <a:r>
              <a:rPr lang="en-US" altLang="ko-KR" sz="1200" dirty="0"/>
              <a:t>US </a:t>
            </a:r>
            <a:r>
              <a:rPr lang="ko-KR" altLang="en-US" sz="1200" dirty="0"/>
              <a:t>시장에 진출 시도할 의미가 있음</a:t>
            </a:r>
            <a:endParaRPr lang="en-US" altLang="ko-KR" dirty="0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 dirty="0"/>
              <a:t>타 문화권을 </a:t>
            </a:r>
            <a:r>
              <a:rPr lang="ko-KR" altLang="en-US" sz="1800" dirty="0" err="1"/>
              <a:t>타게팅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1200" dirty="0"/>
              <a:t>US </a:t>
            </a:r>
            <a:r>
              <a:rPr lang="ko-KR" altLang="en-US" sz="1200" dirty="0"/>
              <a:t>외 시장은 체계적으로 </a:t>
            </a:r>
            <a:r>
              <a:rPr lang="ko-KR" altLang="en-US" sz="1200" dirty="0" err="1"/>
              <a:t>군집화되어</a:t>
            </a:r>
            <a:r>
              <a:rPr lang="ko-KR" altLang="en-US" sz="1200" dirty="0"/>
              <a:t> 있으므로</a:t>
            </a:r>
            <a:r>
              <a:rPr lang="en-US" altLang="ko-KR" sz="1200" dirty="0"/>
              <a:t>, “</a:t>
            </a:r>
            <a:r>
              <a:rPr lang="ko-KR" altLang="en-US" sz="1200" dirty="0"/>
              <a:t>글로벌 시장</a:t>
            </a:r>
            <a:r>
              <a:rPr lang="en-US" altLang="ko-KR" sz="1200" dirty="0"/>
              <a:t>”</a:t>
            </a:r>
            <a:r>
              <a:rPr lang="ko-KR" altLang="en-US" sz="1200" dirty="0"/>
              <a:t>이라는 단일 타겟이 아닌 특정 군집을 선정해 공략 필요</a:t>
            </a:r>
            <a:endParaRPr lang="en-US" altLang="ko-KR" sz="1200" dirty="0"/>
          </a:p>
          <a:p>
            <a:r>
              <a:rPr lang="ko-KR" altLang="en-US" dirty="0"/>
              <a:t>국가</a:t>
            </a:r>
            <a:r>
              <a:rPr lang="en-US" altLang="ko-KR" dirty="0"/>
              <a:t>/</a:t>
            </a:r>
            <a:r>
              <a:rPr lang="ko-KR" altLang="en-US" dirty="0"/>
              <a:t>문화권 별 장르 분포에 기반한 </a:t>
            </a:r>
            <a:r>
              <a:rPr lang="ko-KR" altLang="en-US" dirty="0" err="1"/>
              <a:t>타게팅</a:t>
            </a:r>
            <a:r>
              <a:rPr lang="ko-KR" altLang="en-US" dirty="0"/>
              <a:t> 및 포지셔닝 전략</a:t>
            </a:r>
            <a:endParaRPr lang="en-US" altLang="ko-KR" sz="1600" dirty="0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 dirty="0"/>
              <a:t>국가별 장르 분포에는 유의성이 없음</a:t>
            </a:r>
            <a:endParaRPr lang="en-US" altLang="ko-KR" sz="1800" dirty="0"/>
          </a:p>
          <a:p>
            <a:pPr marL="800100" lvl="2" indent="-342900">
              <a:buFont typeface="+mj-lt"/>
              <a:buAutoNum type="arabicPeriod"/>
            </a:pPr>
            <a:r>
              <a:rPr lang="ko-KR" altLang="en-US" sz="1800" dirty="0"/>
              <a:t>문화권별 장르 분포에는 추가 탐구가 필</a:t>
            </a:r>
            <a:r>
              <a:rPr lang="ko-KR" altLang="en-US" dirty="0"/>
              <a:t>요</a:t>
            </a:r>
            <a:br>
              <a:rPr lang="en-US" altLang="ko-KR" dirty="0"/>
            </a:br>
            <a:r>
              <a:rPr lang="ko-KR" altLang="en-US" sz="1200" dirty="0"/>
              <a:t>영미</a:t>
            </a:r>
            <a:r>
              <a:rPr lang="en-US" altLang="ko-KR" sz="1200" dirty="0"/>
              <a:t>(Anglo-American)</a:t>
            </a:r>
            <a:r>
              <a:rPr lang="ko-KR" altLang="en-US" sz="1200" dirty="0"/>
              <a:t>권 국가를 제외하면</a:t>
            </a:r>
            <a:r>
              <a:rPr lang="en-US" altLang="ko-KR" sz="1200" dirty="0"/>
              <a:t>, International</a:t>
            </a:r>
            <a:r>
              <a:rPr lang="ko-KR" altLang="en-US" sz="1200" dirty="0"/>
              <a:t> 장르의 선호도가 높음</a:t>
            </a:r>
            <a:br>
              <a:rPr lang="en-US" altLang="ko-KR" sz="1200" dirty="0"/>
            </a:br>
            <a:r>
              <a:rPr lang="ko-KR" altLang="en-US" sz="1200" dirty="0"/>
              <a:t>특히 이집트</a:t>
            </a:r>
            <a:r>
              <a:rPr lang="en-US" altLang="ko-KR" sz="1200" dirty="0"/>
              <a:t>, </a:t>
            </a:r>
            <a:r>
              <a:rPr lang="ko-KR" altLang="en-US" sz="1200" dirty="0"/>
              <a:t>터키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동남아시아권</a:t>
            </a:r>
            <a:r>
              <a:rPr lang="ko-KR" altLang="en-US" sz="1200" dirty="0"/>
              <a:t> 국가에서 매우 높은 것으로 관찰됨</a:t>
            </a:r>
            <a:r>
              <a:rPr lang="en-US" altLang="ko-KR" sz="1200" dirty="0"/>
              <a:t>: K-Contents</a:t>
            </a:r>
            <a:r>
              <a:rPr lang="ko-KR" altLang="en-US" sz="1200" dirty="0"/>
              <a:t>를 포함하는지 추가 탐구 필요</a:t>
            </a:r>
            <a:endParaRPr lang="en-US" altLang="ko-KR" sz="1200" dirty="0"/>
          </a:p>
          <a:p>
            <a:pPr marL="742950" lvl="2" indent="-285750"/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DE00F6-B7C2-0B31-4180-C8306BF70D0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3F3B3F5-8699-92B8-07DC-4FDDF8FB293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7F37E0-51A6-D6CA-8BF8-5DDDF13033CC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F7400D-6B79-D825-74A4-631935E3E11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A5CF6-A150-5697-ABB9-755A98E5C1DE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A49D891-9D58-5E13-A88C-4CE4455DBDD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D77EDC-94C0-3F8A-C242-C2381B029A3D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57A883-51CF-2AAD-E863-D5D5641E7A8B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9346A0-E362-0B17-3276-F8F11773511B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8AF5BF-1783-3579-87C6-8BCA91EB9F3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16C817-1B71-C3E0-0A05-304DDE8FB696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8B7D97-1FE0-4BA9-801E-2CE19FD25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660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D2FF57-7270-9D95-696B-BD3B3CBC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7441"/>
            <a:ext cx="3824111" cy="1916773"/>
          </a:xfrm>
        </p:spPr>
        <p:txBody>
          <a:bodyPr anchor="t">
            <a:normAutofit/>
          </a:bodyPr>
          <a:lstStyle/>
          <a:p>
            <a:r>
              <a:rPr lang="ko-KR" altLang="en-US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9C2B9-84EC-90BB-AB29-8FAACEA5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84" y="2489201"/>
            <a:ext cx="4570615" cy="3225798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/>
              <a:t>OTT</a:t>
            </a:r>
            <a:r>
              <a:rPr lang="ko-KR" altLang="en-US"/>
              <a:t> 플랫폼 </a:t>
            </a:r>
            <a:r>
              <a:rPr lang="en-US" altLang="ko-KR"/>
              <a:t>3</a:t>
            </a:r>
            <a:r>
              <a:rPr lang="ko-KR" altLang="en-US"/>
              <a:t>종을 대상으로</a:t>
            </a:r>
            <a:br>
              <a:rPr lang="en-US" altLang="ko-KR"/>
            </a:br>
            <a:r>
              <a:rPr lang="ko-KR" altLang="en-US"/>
              <a:t>기존 컨텐츠의 분포 및 특성 분석</a:t>
            </a:r>
            <a:endParaRPr lang="en-US" altLang="ko-KR"/>
          </a:p>
          <a:p>
            <a:pPr algn="r"/>
            <a:r>
              <a:rPr lang="en-US" altLang="ko-KR"/>
              <a:t>OTT </a:t>
            </a:r>
            <a:r>
              <a:rPr lang="ko-KR" altLang="en-US"/>
              <a:t>배급을 위한</a:t>
            </a:r>
            <a:r>
              <a:rPr lang="en-US" altLang="ko-KR"/>
              <a:t> </a:t>
            </a:r>
            <a:r>
              <a:rPr lang="ko-KR" altLang="en-US"/>
              <a:t>차기 컨텐츠</a:t>
            </a:r>
            <a:br>
              <a:rPr lang="en-US" altLang="ko-KR"/>
            </a:br>
            <a:r>
              <a:rPr lang="ko-KR" altLang="en-US"/>
              <a:t>투자유치의 인사이트 제공</a:t>
            </a:r>
            <a:endParaRPr lang="en-US" altLang="ko-K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FBD2442-7951-811D-C261-1B94BE498487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C86BB3-2F3A-7F3B-61B5-4C87B1C440C5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CEBEEA-8E76-6754-951E-157A7368BE3F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E5562B-A11C-738C-6DBF-2AB17723B6BE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B89E4A-08CA-A6AA-C67F-5BF2303D87C8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C731D7-AA60-C03F-24B4-193139620C83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1EBDE-3C12-2037-C8E6-9622A36A9741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A2D729-1068-D805-FA47-57BB48722566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FE852-DB11-AE27-F0FD-4FA3114F229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72ED3A-0206-EF55-51FD-A2030AD9C73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4176CE-21DE-B078-CFA8-6C439D4775E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7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EFD35-BF97-4709-C830-0E6097F4C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CD22-46E8-018F-F11F-CD907C50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인사이트 </a:t>
            </a:r>
            <a:r>
              <a:rPr lang="ko-KR" altLang="en-US" dirty="0" err="1"/>
              <a:t>도출_타플랫폼</a:t>
            </a:r>
            <a:r>
              <a:rPr lang="ko-KR" altLang="en-US" dirty="0"/>
              <a:t>:</a:t>
            </a:r>
            <a:br>
              <a:rPr lang="ko-KR" altLang="en-US" dirty="0"/>
            </a:br>
            <a:r>
              <a:rPr lang="ko-KR" altLang="en-US" sz="2400" dirty="0">
                <a:ea typeface="Microsoft GothicNeo"/>
                <a:cs typeface="Microsoft GothicNeo"/>
              </a:rPr>
              <a:t>성숙하지 못한 플랫폼, 전략적 과감성이 필요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D0D105-8533-84F4-DCE0-C192287FBE20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729786C-3164-0589-2335-60312DCCCFBA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B5EFF7-26E2-AE10-774A-5C3604D46563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481456F-57EE-5E4B-104D-7A226713D582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D4FE9B-ED93-5DCB-4F7C-4FF31BE68E26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8BE73D-EFC0-FCAE-DF3F-ADD7E896B20D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E5BD58-80B4-F228-D72C-1F19956A06D9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EB31F1-184A-741C-23C0-2BBCCFF821B3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0EB93D-3A45-502D-57C7-6048DA272856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974972-54C8-16A8-0B07-98649A61C94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1A6B0D-E4F2-B732-BB53-9E8ECCEE9E2D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042866A1-E0C7-01D1-010B-E3A2A7A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514350" indent="-285750"/>
            <a:r>
              <a:rPr lang="ko-KR" altLang="en-US" dirty="0"/>
              <a:t>뚜렷하지 않은 국가별 군집화</a:t>
            </a:r>
            <a:endParaRPr lang="en-US" altLang="ko-KR" dirty="0"/>
          </a:p>
          <a:p>
            <a:pPr marL="1074420" lvl="4" indent="-342900">
              <a:buFont typeface="+mj-lt"/>
              <a:buAutoNum type="arabicPeriod"/>
            </a:pPr>
            <a:r>
              <a:rPr lang="ko-KR" altLang="en-US" sz="1800" dirty="0"/>
              <a:t>정상영업주기가 아닌 국가들이 많음</a:t>
            </a:r>
            <a:br>
              <a:rPr lang="en-US" altLang="ko-KR" sz="1800" dirty="0"/>
            </a:br>
            <a:r>
              <a:rPr lang="en-US" altLang="ko-KR" sz="1200" dirty="0"/>
              <a:t>Q-Q </a:t>
            </a:r>
            <a:r>
              <a:rPr lang="ko-KR" altLang="en-US" sz="1200" dirty="0"/>
              <a:t>플롯상에서 뚜렷하게 확인되며</a:t>
            </a:r>
            <a:r>
              <a:rPr lang="en-US" altLang="ko-KR" sz="1200" dirty="0"/>
              <a:t>, </a:t>
            </a:r>
            <a:r>
              <a:rPr lang="ko-KR" altLang="en-US" sz="1200" dirty="0"/>
              <a:t>컨텐츠 </a:t>
            </a:r>
            <a:r>
              <a:rPr lang="ko-KR" altLang="en-US" sz="1200" dirty="0" err="1"/>
              <a:t>배급량이</a:t>
            </a:r>
            <a:r>
              <a:rPr lang="ko-KR" altLang="en-US" sz="1200" dirty="0"/>
              <a:t> 시장수요가 아닌 경영전략에 의해 결정되는 것으로 추정</a:t>
            </a:r>
            <a:br>
              <a:rPr lang="en-US" altLang="ko-KR" sz="1200" dirty="0"/>
            </a:b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컨텐츠 기획에 있어 시장수요 등을 고려하기에는 시기상조라고 판단</a:t>
            </a:r>
            <a:endParaRPr lang="en-US" altLang="ko-KR" sz="1200" dirty="0"/>
          </a:p>
          <a:p>
            <a:pPr marL="1074420" lvl="4" indent="-342900">
              <a:buFont typeface="+mj-lt"/>
              <a:buAutoNum type="arabicPeriod"/>
            </a:pPr>
            <a:r>
              <a:rPr lang="ko-KR" altLang="en-US" sz="1800" dirty="0"/>
              <a:t>일부 국가별 군집이 관찰되나 안정성 여부 의심됨</a:t>
            </a:r>
            <a:br>
              <a:rPr lang="en-US" altLang="ko-KR" sz="1800" dirty="0"/>
            </a:br>
            <a:r>
              <a:rPr lang="ko-KR" altLang="en-US" sz="1200" dirty="0"/>
              <a:t>플랫폼의 사업이 빠르게 성장하는 특성상</a:t>
            </a:r>
            <a:r>
              <a:rPr lang="en-US" altLang="ko-KR" sz="1200" dirty="0"/>
              <a:t>, </a:t>
            </a:r>
            <a:r>
              <a:rPr lang="ko-KR" altLang="en-US" sz="1200" dirty="0"/>
              <a:t>현재 관찰되는 국가별 군집이 중장기적으로 유지될지 확신이 어려움</a:t>
            </a:r>
            <a:br>
              <a:rPr lang="en-US" altLang="ko-KR" sz="1200" dirty="0"/>
            </a:b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군집을 바탕으로 맞춤형 컨텐츠를 기획하기에는 어려울 것으로 예상됨</a:t>
            </a:r>
            <a:endParaRPr lang="en-US" altLang="ko-KR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국가별 장르 분포에도, 문화권별 장르 분포에도 유의성이 없음</a:t>
            </a:r>
            <a:endParaRPr lang="en-US" altLang="ko-KR" sz="2000" dirty="0"/>
          </a:p>
          <a:p>
            <a:pPr marL="742950" lvl="2" indent="-285750"/>
            <a:r>
              <a:rPr lang="ko-KR" altLang="en-US" dirty="0"/>
              <a:t>위 문단과 결합하여</a:t>
            </a:r>
            <a:r>
              <a:rPr lang="en-US" altLang="ko-KR" dirty="0"/>
              <a:t>, </a:t>
            </a:r>
            <a:r>
              <a:rPr lang="ko-KR" altLang="en-US" dirty="0"/>
              <a:t>기타 플랫폼에서는 아직 국가별 장르 맞춤화가 진행되지 않은 것으로 추정</a:t>
            </a:r>
            <a:endParaRPr lang="en-US" altLang="ko-KR" dirty="0"/>
          </a:p>
          <a:p>
            <a:pPr marL="742950" lvl="2" indent="-285750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컨텐츠 기획에 있어 데이터 기반 의사결정보다는 전략적 과감성이 필요하다고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45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F601C-9482-5E15-B00B-F754BE9C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회고 및 </a:t>
            </a: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940AA-D9B7-B41C-8CDB-31530884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/>
              <a:t>프로젝트 회고</a:t>
            </a:r>
            <a:endParaRPr lang="ko-KR" altLang="en-US" sz="1800" dirty="0">
              <a:ea typeface="Microsoft GothicNeo"/>
              <a:cs typeface="Microsoft GothicNeo"/>
            </a:endParaRPr>
          </a:p>
          <a:p>
            <a:pPr marL="514350" lvl="1" indent="-285750">
              <a:buFont typeface="Arial"/>
              <a:buChar char="•"/>
            </a:pPr>
            <a:r>
              <a:rPr lang="ko-KR" altLang="en-US" sz="1400" dirty="0">
                <a:ea typeface="Microsoft GothicNeo"/>
                <a:cs typeface="Microsoft GothicNeo"/>
              </a:rPr>
              <a:t>다양한 통계적 기법을 실제 데이터에 적용해 볼 수 있는 좋은 기회였습니다.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 dirty="0">
                <a:ea typeface="Microsoft GothicNeo"/>
                <a:cs typeface="Microsoft GothicNeo"/>
              </a:rPr>
              <a:t>팀원들 과의 소통을 통해 다양한 관점의 생각을 들을 수 있어 좋았습니다.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 dirty="0">
                <a:ea typeface="Microsoft GothicNeo"/>
                <a:cs typeface="Microsoft GothicNeo"/>
              </a:rPr>
              <a:t>다만, 시간과 능력이 부족하여 추가 탐구 기회를 놓친 부분이 있어 아쉽습니다.</a:t>
            </a:r>
          </a:p>
          <a:p>
            <a:pPr marL="514350" lvl="1" indent="-285750">
              <a:buFont typeface="Arial"/>
              <a:buChar char="•"/>
            </a:pPr>
            <a:r>
              <a:rPr lang="ko-KR" altLang="en-US" sz="1400" dirty="0">
                <a:ea typeface="Microsoft GothicNeo"/>
                <a:cs typeface="Microsoft GothicNeo"/>
              </a:rPr>
              <a:t>또한, 적용한 통계적 기법이 옳게 적용되었는지 확인하고 싶은 아쉬움이 있습니다.</a:t>
            </a:r>
          </a:p>
          <a:p>
            <a:pPr>
              <a:buFont typeface="Arial"/>
              <a:buChar char="•"/>
            </a:pPr>
            <a:endParaRPr lang="ko-KR" altLang="en-US" sz="1400" dirty="0">
              <a:ea typeface="Microsoft GothicNeo"/>
              <a:cs typeface="Microsoft GothicNeo"/>
            </a:endParaRPr>
          </a:p>
          <a:p>
            <a:pPr>
              <a:buFont typeface="Arial"/>
              <a:buChar char="•"/>
            </a:pPr>
            <a:r>
              <a:rPr lang="ko-KR" altLang="en-US" sz="1400" dirty="0" err="1">
                <a:ea typeface="Microsoft GothicNeo"/>
                <a:cs typeface="Microsoft GothicNeo"/>
              </a:rPr>
              <a:t>Reference</a:t>
            </a:r>
            <a:endParaRPr lang="en-US" sz="1800" dirty="0">
              <a:ea typeface="Microsoft GothicNeo"/>
              <a:cs typeface="Microsoft GothicNeo"/>
            </a:endParaRPr>
          </a:p>
          <a:p>
            <a:pPr marL="628650" indent="-342900">
              <a:lnSpc>
                <a:spcPct val="100000"/>
              </a:lnSpc>
            </a:pPr>
            <a:r>
              <a:rPr lang="en-US" altLang="ko-KR" sz="1200" dirty="0" err="1">
                <a:ea typeface="Microsoft GothicNeo"/>
                <a:cs typeface="Microsoft GothicNeo"/>
              </a:rPr>
              <a:t>데이터셋</a:t>
            </a:r>
            <a:r>
              <a:rPr lang="en-US" altLang="ko-KR" sz="1200" dirty="0">
                <a:ea typeface="Microsoft GothicNeo"/>
                <a:cs typeface="Microsoft GothicNeo"/>
              </a:rPr>
              <a:t>: </a:t>
            </a:r>
            <a:r>
              <a:rPr lang="en-US" sz="1200" dirty="0">
                <a:ea typeface="+mn-lt"/>
                <a:cs typeface="+mn-lt"/>
                <a:hlinkClick r:id="rId2"/>
              </a:rPr>
              <a:t>Netflix Movies and TV Shows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>
                <a:ea typeface="+mn-lt"/>
                <a:cs typeface="+mn-lt"/>
                <a:hlinkClick r:id="rId3"/>
              </a:rPr>
              <a:t>Amazon Prime Movies and TV Shows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>
                <a:ea typeface="+mn-lt"/>
                <a:cs typeface="+mn-lt"/>
                <a:hlinkClick r:id="rId4"/>
              </a:rPr>
              <a:t>Disney+ Movies and TV Shows</a:t>
            </a:r>
            <a:endParaRPr lang="en-US" sz="1200">
              <a:ea typeface="+mn-lt"/>
              <a:cs typeface="+mn-lt"/>
              <a:hlinkClick r:id="rId4"/>
            </a:endParaRPr>
          </a:p>
          <a:p>
            <a:pPr marL="628650" indent="-342900">
              <a:lnSpc>
                <a:spcPct val="100000"/>
              </a:lnSpc>
            </a:pPr>
            <a:r>
              <a:rPr lang="en-US" sz="1200" dirty="0" err="1">
                <a:ea typeface="Microsoft GothicNeo"/>
                <a:cs typeface="Microsoft GothicNeo"/>
              </a:rPr>
              <a:t>Github</a:t>
            </a:r>
            <a:r>
              <a:rPr lang="en-US" sz="1200" dirty="0">
                <a:ea typeface="Microsoft GothicNeo"/>
                <a:cs typeface="Microsoft GothicNeo"/>
              </a:rPr>
              <a:t>: </a:t>
            </a:r>
            <a:r>
              <a:rPr lang="en-US" altLang="ko-KR" sz="1100" dirty="0" err="1">
                <a:hlinkClick r:id="rId5"/>
              </a:rPr>
              <a:t>FennexFox</a:t>
            </a:r>
            <a:r>
              <a:rPr lang="en-US" altLang="ko-KR" sz="1100" dirty="0">
                <a:hlinkClick r:id="rId5"/>
              </a:rPr>
              <a:t>/</a:t>
            </a:r>
            <a:r>
              <a:rPr lang="en-US" altLang="ko-KR" sz="1100" dirty="0" err="1">
                <a:hlinkClick r:id="rId5"/>
              </a:rPr>
              <a:t>datathon</a:t>
            </a:r>
            <a:endParaRPr lang="en-US" sz="1200">
              <a:ea typeface="Microsoft GothicNeo"/>
              <a:cs typeface="Microsoft GothicNeo"/>
            </a:endParaRPr>
          </a:p>
          <a:p>
            <a:pPr marL="628650" indent="-342900"/>
            <a:endParaRPr lang="en-US" sz="1200" dirty="0">
              <a:ea typeface="Microsoft GothicNeo"/>
              <a:cs typeface="Microsoft GothicNeo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61DD77-DAC3-4BCB-6479-7BD3BCD025FB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BD3D7CD-E2AF-5DBC-B357-C5B01CCA2531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9E8C2A1-1A00-796E-58F2-71A81D3560A1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0E78E63-6FDF-55E1-416C-266A541AC49B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517458D-A9CC-8D46-B560-1D883AC825BA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2B31DE-3AA8-59A9-213A-4D416D7AA0F5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45550-B984-53D3-194F-01124F3A31D4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7992F-772D-7829-1CEF-D04342C3BAF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EDBB32-EC88-9486-4A4D-FBE6E9BD3481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270152-A8BE-C60B-6946-24F07E65AFCD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63C8D8-2DC0-6476-8186-F82AABBF891C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1719F-0E48-0D85-E3E2-FE20245F0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0AC5-6814-AFF8-AEF4-497BE89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불필요 컬럼 제거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1F1160F9-B1B5-7455-68DD-1084B73F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941301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0B20AD3-8744-AABA-95A4-C6FBF45C4B02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04179FC-B18B-11A8-DB89-AEF4F8FEAEE7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BA6C1E-CA72-07BA-03D1-D8721ABD742C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172D5E-E1DC-2265-6E45-35671C411E2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0ADD62-FC32-9898-88B5-0570ACC86090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AB7ED3-8FAA-0AFD-08D6-F54A0CEC4404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E01A7-21E9-149E-57D9-810095F81C0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683CC3-7611-6BEF-658B-AC1C346BE7DA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C90F40-A8A2-2480-F877-B299F75800A8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3EF3BA-6E9F-635D-F0F3-94432C2FDEA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1EBD1-060C-5BAF-2501-127B3A382588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7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0E72C-1E66-DE8D-3E86-662217EE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CE13A-3128-38ED-2DD4-08ABFCA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신규 컬럼 생성</a:t>
            </a:r>
            <a:r>
              <a:rPr lang="en-US" altLang="ko-KR"/>
              <a:t>: “</a:t>
            </a:r>
            <a:r>
              <a:rPr lang="en-US" altLang="ko-KR" err="1"/>
              <a:t>added_delay</a:t>
            </a:r>
            <a:r>
              <a:rPr lang="en-US" altLang="ko-KR"/>
              <a:t>”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15369A-B935-C9AC-2FD2-98EA980EF133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885C56-806C-D6A2-133A-3710ADE57CC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80564AD-6283-6AB7-2454-1256FBF47A12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E78FA28-4631-8113-21C7-8B9793F19688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1D8C7B2-A180-D225-805D-A04A3B000BC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808AD1-F872-7475-0773-A9E424AB01B6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7384-8473-E929-5C08-6781B1EE025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E32832-5743-17AD-53B8-4A62ECF29E7D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96FFD-A49E-1103-254C-BF04DE25605F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8E1C57-EFE8-6AA3-CD1F-5020695C0DD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3C0E6B-27CC-1B10-B0D0-8C34EE14B651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59D9948-1AEE-1CF5-5236-C431D9BD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err="1">
                <a:ea typeface="+mn-lt"/>
                <a:cs typeface="+mn-lt"/>
              </a:rPr>
              <a:t>added_delay</a:t>
            </a:r>
            <a:r>
              <a:rPr lang="ko-KR" altLang="en-US">
                <a:ea typeface="+mn-lt"/>
                <a:cs typeface="+mn-lt"/>
              </a:rPr>
              <a:t> 컬럼 </a:t>
            </a:r>
            <a:r>
              <a:rPr lang="ko-KR">
                <a:ea typeface="+mn-lt"/>
                <a:cs typeface="+mn-lt"/>
              </a:rPr>
              <a:t>생성 이유</a:t>
            </a:r>
            <a:br>
              <a:rPr lang="ko-KR" altLang="en-US" sz="1200">
                <a:ea typeface="+mn-lt"/>
                <a:cs typeface="+mn-lt"/>
              </a:rPr>
            </a:br>
            <a:r>
              <a:rPr lang="ko-KR" sz="1200">
                <a:ea typeface="+mn-lt"/>
                <a:cs typeface="+mn-lt"/>
              </a:rPr>
              <a:t> </a:t>
            </a:r>
            <a:r>
              <a:rPr lang="ko-KR" altLang="en-US" sz="1200">
                <a:ea typeface="+mn-lt"/>
                <a:cs typeface="+mn-lt"/>
              </a:rPr>
              <a:t> </a:t>
            </a:r>
          </a:p>
          <a:p>
            <a:r>
              <a:rPr lang="ko-KR" sz="1800">
                <a:ea typeface="+mn-lt"/>
                <a:cs typeface="+mn-lt"/>
              </a:rPr>
              <a:t>데이터 관찰 결과</a:t>
            </a:r>
            <a:br>
              <a:rPr lang="ko-KR" sz="1200">
                <a:ea typeface="+mn-lt"/>
                <a:cs typeface="+mn-lt"/>
              </a:rPr>
            </a:br>
            <a:r>
              <a:rPr lang="ko-KR" sz="1200">
                <a:ea typeface="+mn-lt"/>
                <a:cs typeface="+mn-lt"/>
              </a:rPr>
              <a:t>release_year와 </a:t>
            </a:r>
            <a:r>
              <a:rPr lang="en-US" altLang="ko-KR" sz="1200" err="1">
                <a:ea typeface="+mn-lt"/>
                <a:cs typeface="+mn-lt"/>
              </a:rPr>
              <a:t>date_added</a:t>
            </a:r>
            <a:r>
              <a:rPr lang="ko-KR" sz="1200">
                <a:ea typeface="+mn-lt"/>
                <a:cs typeface="+mn-lt"/>
              </a:rPr>
              <a:t> 컬럼을 확인할 때</a:t>
            </a:r>
            <a:r>
              <a:rPr lang="en-US" altLang="ko-KR" sz="1200">
                <a:ea typeface="+mn-lt"/>
                <a:cs typeface="+mn-lt"/>
              </a:rPr>
              <a:t>,</a:t>
            </a:r>
            <a:br>
              <a:rPr lang="ko-KR" altLang="en-US" sz="1200">
                <a:ea typeface="+mn-lt"/>
                <a:cs typeface="+mn-lt"/>
              </a:rPr>
            </a:br>
            <a:r>
              <a:rPr lang="ko-KR" sz="1200">
                <a:ea typeface="+mn-lt"/>
                <a:cs typeface="+mn-lt"/>
              </a:rPr>
              <a:t>일부 컨텐츠는 출시 수십 년 후에 플랫폼에 탑재됨을 </a:t>
            </a:r>
            <a:r>
              <a:rPr lang="ko-KR" altLang="en-US" sz="1200">
                <a:ea typeface="+mn-lt"/>
                <a:cs typeface="+mn-lt"/>
              </a:rPr>
              <a:t>확인</a:t>
            </a:r>
          </a:p>
          <a:p>
            <a:r>
              <a:rPr lang="ko-KR" altLang="en-US" sz="1800">
                <a:ea typeface="+mn-lt"/>
                <a:cs typeface="+mn-lt"/>
              </a:rPr>
              <a:t>분석 </a:t>
            </a:r>
            <a:r>
              <a:rPr lang="ko-KR" sz="1800">
                <a:ea typeface="+mn-lt"/>
                <a:cs typeface="+mn-lt"/>
              </a:rPr>
              <a:t>목적 고려사항</a:t>
            </a:r>
            <a:br>
              <a:rPr lang="ko-KR" altLang="en-US" sz="1200">
                <a:ea typeface="+mn-lt"/>
                <a:cs typeface="+mn-lt"/>
              </a:rPr>
            </a:br>
            <a:r>
              <a:rPr lang="ko-KR" sz="1200">
                <a:ea typeface="+mn-lt"/>
                <a:cs typeface="+mn-lt"/>
              </a:rPr>
              <a:t>데이터 분석 목적상</a:t>
            </a:r>
            <a:r>
              <a:rPr lang="en-US" altLang="ko-KR" sz="1200">
                <a:ea typeface="+mn-lt"/>
                <a:cs typeface="+mn-lt"/>
              </a:rPr>
              <a:t>,</a:t>
            </a:r>
            <a:r>
              <a:rPr lang="ko-KR" sz="1200">
                <a:ea typeface="+mn-lt"/>
                <a:cs typeface="+mn-lt"/>
              </a:rPr>
              <a:t> 출시와 탑재의 시간간격이 긴 컨텐츠는</a:t>
            </a:r>
            <a:br>
              <a:rPr lang="ko-KR" sz="1200">
                <a:ea typeface="+mn-lt"/>
                <a:cs typeface="+mn-lt"/>
              </a:rPr>
            </a:br>
            <a:r>
              <a:rPr lang="ko-KR" sz="1200" err="1">
                <a:ea typeface="+mn-lt"/>
                <a:cs typeface="+mn-lt"/>
              </a:rPr>
              <a:t>의미있는</a:t>
            </a:r>
            <a:r>
              <a:rPr lang="ko-KR" sz="1200">
                <a:ea typeface="+mn-lt"/>
                <a:cs typeface="+mn-lt"/>
              </a:rPr>
              <a:t> 인사이트를 제공하지 못할 것으로 </a:t>
            </a:r>
            <a:r>
              <a:rPr lang="ko-KR" sz="1200" err="1">
                <a:ea typeface="+mn-lt"/>
                <a:cs typeface="+mn-lt"/>
              </a:rPr>
              <a:t>여겨짐</a:t>
            </a:r>
            <a:endParaRPr lang="en-US" altLang="ko-KR" sz="1200">
              <a:ea typeface="+mn-lt"/>
              <a:cs typeface="+mn-lt"/>
            </a:endParaRPr>
          </a:p>
          <a:p>
            <a:r>
              <a:rPr lang="ko-KR" sz="1800">
                <a:ea typeface="+mn-lt"/>
                <a:cs typeface="+mn-lt"/>
              </a:rPr>
              <a:t>해결 방안</a:t>
            </a:r>
            <a:br>
              <a:rPr lang="ko-KR" sz="1200">
                <a:ea typeface="+mn-lt"/>
                <a:cs typeface="+mn-lt"/>
              </a:rPr>
            </a:b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ko-KR" sz="1200">
                <a:ea typeface="+mn-lt"/>
                <a:cs typeface="+mn-lt"/>
              </a:rPr>
              <a:t>따라서</a:t>
            </a:r>
            <a:r>
              <a:rPr lang="en-US" altLang="ko-KR" sz="1200">
                <a:ea typeface="+mn-lt"/>
                <a:cs typeface="+mn-lt"/>
              </a:rPr>
              <a:t>,</a:t>
            </a:r>
            <a:r>
              <a:rPr lang="ko-KR" sz="1200">
                <a:ea typeface="+mn-lt"/>
                <a:cs typeface="+mn-lt"/>
              </a:rPr>
              <a:t> 출시와 탑재의 시간간격을 분석하기 위해</a:t>
            </a:r>
            <a:br>
              <a:rPr lang="ko-KR" sz="1200">
                <a:ea typeface="+mn-lt"/>
                <a:cs typeface="+mn-lt"/>
              </a:rPr>
            </a:b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 err="1">
                <a:ea typeface="+mn-lt"/>
                <a:cs typeface="+mn-lt"/>
              </a:rPr>
              <a:t>added_delay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 컬럼을 생성 하고 이를 기준으로 정제</a:t>
            </a:r>
            <a:endParaRPr lang="en-US" altLang="ko-KR" sz="1200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</p:txBody>
      </p:sp>
      <p:pic>
        <p:nvPicPr>
          <p:cNvPr id="20" name="그림 19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FD0643C6-0BBF-7A01-5335-032F0B47D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5" y="2233613"/>
            <a:ext cx="2616194" cy="3751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2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0E72C-1E66-DE8D-3E86-662217EE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CE13A-3128-38ED-2DD4-08ABFCA2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 dirty="0"/>
              <a:t>신규 컬럼 생성</a:t>
            </a:r>
            <a:r>
              <a:rPr lang="en-US" altLang="ko-KR" dirty="0"/>
              <a:t>: “</a:t>
            </a:r>
            <a:r>
              <a:rPr lang="en-US" altLang="ko-KR" dirty="0" err="1"/>
              <a:t>added_delay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15369A-B935-C9AC-2FD2-98EA980EF133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885C56-806C-D6A2-133A-3710ADE57CC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80564AD-6283-6AB7-2454-1256FBF47A12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E78FA28-4631-8113-21C7-8B9793F19688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1D8C7B2-A180-D225-805D-A04A3B000BC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808AD1-F872-7475-0773-A9E424AB01B6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7384-8473-E929-5C08-6781B1EE025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E32832-5743-17AD-53B8-4A62ECF29E7D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96FFD-A49E-1103-254C-BF04DE25605F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8E1C57-EFE8-6AA3-CD1F-5020695C0DDC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3C0E6B-27CC-1B10-B0D0-8C34EE14B651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59D9948-1AEE-1CF5-5236-C431D9BD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release_year</a:t>
            </a:r>
            <a:r>
              <a:rPr lang="ko-KR" altLang="en-US" dirty="0"/>
              <a:t>와 </a:t>
            </a:r>
            <a:r>
              <a:rPr lang="en-US" altLang="ko-KR" dirty="0" err="1"/>
              <a:t>date_added</a:t>
            </a:r>
            <a:r>
              <a:rPr lang="en-US" altLang="ko-KR" dirty="0"/>
              <a:t> </a:t>
            </a:r>
            <a:r>
              <a:rPr lang="ko-KR" altLang="en-US" dirty="0"/>
              <a:t>컬럼을 확인할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일부 컨텐츠는 출시 수십 년 후에 플랫폼에 탑재됨을 확인</a:t>
            </a:r>
            <a:endParaRPr lang="en-US" altLang="ko-KR"/>
          </a:p>
          <a:p>
            <a:r>
              <a:rPr lang="ko-KR" altLang="en-US" dirty="0"/>
              <a:t>데이터 분석 목적상</a:t>
            </a:r>
            <a:r>
              <a:rPr lang="en-US" altLang="ko-KR" dirty="0"/>
              <a:t>, </a:t>
            </a:r>
            <a:r>
              <a:rPr lang="ko-KR" altLang="en-US" dirty="0"/>
              <a:t>출시와 탑재의 시간간격이 긴 컨텐츠는</a:t>
            </a:r>
            <a:br>
              <a:rPr lang="en-US" altLang="ko-KR" dirty="0"/>
            </a:br>
            <a:r>
              <a:rPr lang="ko-KR" altLang="en-US" dirty="0" err="1"/>
              <a:t>의미있는</a:t>
            </a:r>
            <a:r>
              <a:rPr lang="ko-KR" altLang="en-US" dirty="0"/>
              <a:t> 인사이트를 제공하지 못할 것으로 </a:t>
            </a:r>
            <a:r>
              <a:rPr lang="ko-KR" altLang="en-US" dirty="0" err="1"/>
              <a:t>여겨짐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/>
              <a:t>출시와 탑재의 시간간격을 분석하기 위해</a:t>
            </a:r>
            <a:br>
              <a:rPr lang="en-US" altLang="ko-KR"/>
            </a:br>
            <a:r>
              <a:rPr lang="en-US" altLang="ko-KR" dirty="0"/>
              <a:t>“</a:t>
            </a:r>
            <a:r>
              <a:rPr lang="en-US" altLang="ko-KR" err="1"/>
              <a:t>added_delay</a:t>
            </a:r>
            <a:r>
              <a:rPr lang="en-US" altLang="ko-KR" dirty="0"/>
              <a:t>” </a:t>
            </a:r>
            <a:r>
              <a:rPr lang="ko-KR" altLang="en-US" dirty="0"/>
              <a:t>컬럼을 생성하고 이를 기준으로 정제</a:t>
            </a:r>
            <a:endParaRPr lang="en-US" altLang="ko-KR" dirty="0"/>
          </a:p>
        </p:txBody>
      </p:sp>
      <p:pic>
        <p:nvPicPr>
          <p:cNvPr id="20" name="그림 19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FD0643C6-0BBF-7A01-5335-032F0B47D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5" y="2233613"/>
            <a:ext cx="2616194" cy="3751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07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6E84-6B30-E34A-AE92-A9305219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064218F-CCDF-71B3-44EB-D95F944F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8" y="1925683"/>
            <a:ext cx="9906001" cy="3006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0D4108-139E-BE37-E19B-453FCE10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 dirty="0"/>
              <a:t>불필요 행 제거</a:t>
            </a:r>
            <a:r>
              <a:rPr lang="en-US" altLang="ko-KR" dirty="0"/>
              <a:t>: 2018</a:t>
            </a:r>
            <a:r>
              <a:rPr lang="ko-KR" altLang="en-US" dirty="0"/>
              <a:t>년 이전 출시된 컨텐츠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0E38A9-F6F7-04F6-6C0A-98088773E450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EFB11D-E6C5-D5EA-2D1B-9F9C073BF94F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93C875-F06D-F128-F479-733970559F56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DBDEA11-DDF6-D09A-C1FF-B3D10890C726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17C2752-BFD6-1990-25BA-39341739EF99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17CE002-C425-97B9-C26D-AF7A2308950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8CF88-CBD8-0CD8-147F-A7F9552F8A99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225396-5FF7-FE01-FF99-3954B6F77F41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73B6A-191C-78D7-17D8-552034BEAC23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A76067-39AD-8784-60EA-E6D2EAFB8283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E03B93-FC79-F331-E60A-4CE3C234FB49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2CEA84FF-2B30-B9D9-9EFF-9AFDD1A5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 dirty="0"/>
              <a:t>2018</a:t>
            </a:r>
            <a:r>
              <a:rPr lang="ko-KR" altLang="en-US" dirty="0"/>
              <a:t>년을 기점으로 </a:t>
            </a:r>
            <a:r>
              <a:rPr lang="en-US" altLang="ko-KR" dirty="0" err="1"/>
              <a:t>release_year</a:t>
            </a:r>
            <a:r>
              <a:rPr lang="ko-KR" altLang="en-US" dirty="0"/>
              <a:t>와 </a:t>
            </a:r>
            <a:r>
              <a:rPr lang="en-US" altLang="ko-KR" dirty="0" err="1"/>
              <a:t>added_delay</a:t>
            </a:r>
            <a:r>
              <a:rPr lang="en-US" altLang="ko-KR" dirty="0"/>
              <a:t> </a:t>
            </a:r>
            <a:r>
              <a:rPr lang="ko-KR" altLang="en-US" dirty="0"/>
              <a:t>컬럼의 상관관계가 급격히 상승</a:t>
            </a:r>
            <a:endParaRPr lang="en-US" altLang="ko-KR" dirty="0"/>
          </a:p>
          <a:p>
            <a:r>
              <a:rPr lang="en-US" altLang="ko-KR" dirty="0" err="1"/>
              <a:t>date_added</a:t>
            </a:r>
            <a:r>
              <a:rPr lang="en-US" altLang="ko-KR" dirty="0"/>
              <a:t> </a:t>
            </a:r>
            <a:r>
              <a:rPr lang="ko-KR" altLang="en-US" dirty="0"/>
              <a:t>컬럼이 누락된 </a:t>
            </a:r>
            <a:r>
              <a:rPr lang="en-US" altLang="ko-KR" dirty="0"/>
              <a:t>amazon </a:t>
            </a:r>
            <a:r>
              <a:rPr lang="ko-KR" altLang="en-US" dirty="0"/>
              <a:t>데이터셋에 대해서도 동일한 기준으로 처리</a:t>
            </a:r>
          </a:p>
        </p:txBody>
      </p:sp>
    </p:spTree>
    <p:extLst>
      <p:ext uri="{BB962C8B-B14F-4D97-AF65-F5344CB8AC3E}">
        <p14:creationId xmlns:p14="http://schemas.microsoft.com/office/powerpoint/2010/main" val="557659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1A32-2BEF-701A-3EE2-6934F7B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/>
          <a:lstStyle/>
          <a:p>
            <a:r>
              <a:rPr lang="ko-KR" altLang="en-US"/>
              <a:t>핵심 분석 컬럼 선정</a:t>
            </a: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8A4B4D2D-19B2-5FC7-FE14-C64CE54C8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44663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A3F1D2-086D-DC10-45E3-3A957756B221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A23E325-CE03-2CBF-B5D3-5B3D978C502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4DC396-80FC-945B-C055-9D824171B407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A3C84DD-719B-AEE6-937A-275340CB5E54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F89741F-CB0C-F89A-33AE-3B2A9779843E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9A1ACE-BF72-49EE-7B43-C62534FB547C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DD32BA-A938-8358-8CF9-92023B3CF654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CD3EC2-3BB6-6D36-8D94-5900D1F15BF5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12B601-BC19-EE85-E44B-6209B9DC12B5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22EC1-22E8-69EF-74E1-9D2F20947282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EE4342-70B1-9129-9539-8E9FC72111C7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7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C92FDB2-CEF8-63A6-04B4-0D55EF78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45" y="2401085"/>
            <a:ext cx="5160818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FB68A7-C7F0-EC32-9AC1-37F3811F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컬럼의 시각화</a:t>
            </a:r>
            <a:r>
              <a:rPr lang="en-US" altLang="ko-KR" dirty="0"/>
              <a:t>: country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B4EADD-9EF8-2140-32F4-738E494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log</a:t>
            </a:r>
            <a:r>
              <a:rPr lang="ko-KR" altLang="en-US" dirty="0"/>
              <a:t>를 취한 상태에서도 지수분포적임</a:t>
            </a:r>
            <a:endParaRPr lang="en-US" altLang="ko-KR" dirty="0"/>
          </a:p>
          <a:p>
            <a:pPr lvl="2"/>
            <a:r>
              <a:rPr lang="ko-KR" altLang="en-US" sz="1200" dirty="0"/>
              <a:t>이는 </a:t>
            </a:r>
            <a:r>
              <a:rPr lang="en-US" altLang="ko-KR" sz="1200" dirty="0"/>
              <a:t>Q-Q </a:t>
            </a:r>
            <a:r>
              <a:rPr lang="ko-KR" altLang="en-US" sz="1200" dirty="0"/>
              <a:t>플롯을 통해서도 확인 가능</a:t>
            </a:r>
            <a:endParaRPr lang="en-US" altLang="ko-KR" sz="1200" dirty="0"/>
          </a:p>
          <a:p>
            <a:pPr lvl="2"/>
            <a:r>
              <a:rPr lang="ko-KR" altLang="en-US" sz="1200" dirty="0"/>
              <a:t>이는 해당 분포가 이중지수분포라는 것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즉 극도로 집중된 분포라는 것을 뜻함</a:t>
            </a:r>
            <a:endParaRPr lang="en-US" altLang="ko-KR" sz="1200" dirty="0"/>
          </a:p>
          <a:p>
            <a:r>
              <a:rPr lang="ko-KR" altLang="en-US" dirty="0"/>
              <a:t>이상치 확인</a:t>
            </a:r>
            <a:r>
              <a:rPr lang="en-US" altLang="ko-KR" dirty="0"/>
              <a:t>: </a:t>
            </a:r>
            <a:r>
              <a:rPr lang="ko-KR" altLang="en-US" dirty="0"/>
              <a:t>초기진출단계로 추정</a:t>
            </a:r>
            <a:endParaRPr lang="en-US" altLang="ko-KR" dirty="0"/>
          </a:p>
          <a:p>
            <a:pPr lvl="2"/>
            <a:r>
              <a:rPr lang="en-US" altLang="ko-KR" sz="1200" dirty="0"/>
              <a:t>Q-Q </a:t>
            </a:r>
            <a:r>
              <a:rPr lang="ko-KR" altLang="en-US" sz="1200" dirty="0"/>
              <a:t>플롯 좌하단에 수평선으로 분포하는 국가들 확인 가능</a:t>
            </a:r>
            <a:endParaRPr lang="en-US" altLang="ko-KR" sz="1200" dirty="0"/>
          </a:p>
          <a:p>
            <a:pPr lvl="2"/>
            <a:r>
              <a:rPr lang="ko-KR" altLang="en-US" sz="1200" dirty="0"/>
              <a:t>이는 이중지수분포상 이상치로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제거 후 분포적합 향상 확인 가능</a:t>
            </a:r>
            <a:endParaRPr lang="en-US" altLang="ko-KR" sz="1600" dirty="0"/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글로벌 시장이 중요하지 않음</a:t>
            </a:r>
            <a:endParaRPr lang="en-US" altLang="ko-KR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US </a:t>
            </a:r>
            <a:r>
              <a:rPr lang="ko-KR" altLang="en-US" sz="1200" dirty="0"/>
              <a:t>시장 규모가 타 시장에 비해 압도적</a:t>
            </a:r>
            <a:endParaRPr lang="en-US" altLang="ko-KR" sz="1200" dirty="0"/>
          </a:p>
          <a:p>
            <a:pPr marL="228600" lvl="2" indent="0">
              <a:buNone/>
            </a:pP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4EE272-4C8E-4D92-669C-FDB247F8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45" y="2401085"/>
            <a:ext cx="5157354" cy="3429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4AAAD-3EAD-F460-0915-9D0DA3DB4ED4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3931AB-621B-20DD-B812-41015E971A07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6B97CB6-B533-33C4-2B71-3F2EB517A7E1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E2E0278-B356-5CF6-27C7-611651014427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1893F05-3BF0-106E-53AE-4C5ECE14E9EB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071D389-DFAC-1865-8837-B1F3DFA8767E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ABC867-77A5-A8CC-140F-E3910F5DFE8E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7C28C0-E90A-4737-B897-D023A1A7551E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4B137D-DDDF-D6AE-C810-C4A76FEAB6EE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820ED8-736A-C7B9-7FD6-3243D46E8C08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B5CF1B-C540-9317-FFFE-A5FE78290065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7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5688-BE85-AAA5-A824-957FDAAB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B9ACAC-742E-A836-ECD2-9C491FE3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45" y="2401085"/>
            <a:ext cx="5160735" cy="34312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6FB91F-8CFB-0791-6EBF-CAED922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컬럼의 시각화</a:t>
            </a:r>
            <a:r>
              <a:rPr lang="en-US" altLang="ko-KR"/>
              <a:t>: </a:t>
            </a:r>
            <a:r>
              <a:rPr lang="en-US" altLang="ko-KR" err="1"/>
              <a:t>listed_in</a:t>
            </a:r>
            <a:r>
              <a:rPr lang="en-US" altLang="ko-KR"/>
              <a:t> = genre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433CFC-8800-3D21-C68B-E4CA5B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중복 등을 고려하여 장르구분 통합</a:t>
            </a:r>
            <a:endParaRPr lang="en-US" altLang="ko-KR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기초 데이터셋은 총 </a:t>
            </a:r>
            <a:r>
              <a:rPr lang="en-US" altLang="ko-KR" sz="1200" dirty="0"/>
              <a:t>110</a:t>
            </a:r>
            <a:r>
              <a:rPr lang="ko-KR" altLang="en-US" sz="1200" dirty="0"/>
              <a:t>여개의 </a:t>
            </a:r>
            <a:r>
              <a:rPr lang="en-US" altLang="ko-KR" sz="1200" dirty="0"/>
              <a:t>genre </a:t>
            </a:r>
            <a:r>
              <a:rPr lang="ko-KR" altLang="en-US" sz="1200" dirty="0"/>
              <a:t>포함</a:t>
            </a:r>
            <a:endParaRPr lang="en-US" altLang="ko-KR" sz="12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이를 </a:t>
            </a:r>
            <a:r>
              <a:rPr lang="en-US" altLang="ko-KR" sz="1200" dirty="0"/>
              <a:t>20</a:t>
            </a:r>
            <a:r>
              <a:rPr lang="ko-KR" altLang="en-US" sz="1200" dirty="0"/>
              <a:t>여개의 대범주로 통합</a:t>
            </a:r>
            <a:endParaRPr lang="en-US" altLang="ko-KR" sz="1200" dirty="0"/>
          </a:p>
          <a:p>
            <a:r>
              <a:rPr lang="ko-KR" altLang="en-US" dirty="0"/>
              <a:t>장르구분 통합 결과를 시각화</a:t>
            </a:r>
            <a:endParaRPr lang="en-US" altLang="ko-KR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전형적인 </a:t>
            </a:r>
            <a:r>
              <a:rPr lang="en-US" altLang="ko-KR" sz="1200" dirty="0"/>
              <a:t>exponential</a:t>
            </a:r>
            <a:r>
              <a:rPr lang="ko-KR" altLang="en-US" sz="1200" dirty="0"/>
              <a:t> </a:t>
            </a:r>
            <a:r>
              <a:rPr lang="en-US" altLang="ko-KR" sz="1200" dirty="0"/>
              <a:t>distribution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제거해야 할 이상치 없음</a:t>
            </a:r>
            <a:endParaRPr lang="en-US" altLang="ko-KR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192777-8367-26F5-887F-616212A5A045}"/>
              </a:ext>
            </a:extLst>
          </p:cNvPr>
          <p:cNvGrpSpPr/>
          <p:nvPr/>
        </p:nvGrpSpPr>
        <p:grpSpPr>
          <a:xfrm>
            <a:off x="969878" y="6086760"/>
            <a:ext cx="10256734" cy="485687"/>
            <a:chOff x="969878" y="6086760"/>
            <a:chExt cx="10256734" cy="4856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04B46D0-DA53-E778-48E7-6A3014A7465B}"/>
                </a:ext>
              </a:extLst>
            </p:cNvPr>
            <p:cNvSpPr/>
            <p:nvPr/>
          </p:nvSpPr>
          <p:spPr>
            <a:xfrm>
              <a:off x="1571624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E3A0466-E152-E655-0718-5537AF0086FE}"/>
                </a:ext>
              </a:extLst>
            </p:cNvPr>
            <p:cNvSpPr/>
            <p:nvPr/>
          </p:nvSpPr>
          <p:spPr>
            <a:xfrm>
              <a:off x="10439401" y="6086763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15D0890-440F-C85E-42F3-8B7AAC07CB9C}"/>
                </a:ext>
              </a:extLst>
            </p:cNvPr>
            <p:cNvSpPr/>
            <p:nvPr/>
          </p:nvSpPr>
          <p:spPr>
            <a:xfrm>
              <a:off x="6005512" y="6086762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C74E7-879B-0CF8-C5FF-1D14A3CAAD46}"/>
                </a:ext>
              </a:extLst>
            </p:cNvPr>
            <p:cNvSpPr/>
            <p:nvPr/>
          </p:nvSpPr>
          <p:spPr>
            <a:xfrm>
              <a:off x="3788568" y="6086761"/>
              <a:ext cx="180975" cy="180975"/>
            </a:xfrm>
            <a:prstGeom prst="ellipse">
              <a:avLst/>
            </a:prstGeom>
            <a:solidFill>
              <a:srgbClr val="3C477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2273F3-EF9E-286A-2FC1-3473862B785B}"/>
                </a:ext>
              </a:extLst>
            </p:cNvPr>
            <p:cNvSpPr/>
            <p:nvPr/>
          </p:nvSpPr>
          <p:spPr>
            <a:xfrm>
              <a:off x="8222456" y="608676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181C5-F1A7-5370-D49F-E2A2C348DA3D}"/>
                </a:ext>
              </a:extLst>
            </p:cNvPr>
            <p:cNvSpPr txBox="1"/>
            <p:nvPr/>
          </p:nvSpPr>
          <p:spPr>
            <a:xfrm>
              <a:off x="318682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정제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9191C-FFFC-9E14-8EF5-0DFBC47AD5E1}"/>
                </a:ext>
              </a:extLst>
            </p:cNvPr>
            <p:cNvSpPr txBox="1"/>
            <p:nvPr/>
          </p:nvSpPr>
          <p:spPr>
            <a:xfrm>
              <a:off x="5403765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데이터 분석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E85EB-A55D-8996-A2BB-E063C91E4740}"/>
                </a:ext>
              </a:extLst>
            </p:cNvPr>
            <p:cNvSpPr txBox="1"/>
            <p:nvPr/>
          </p:nvSpPr>
          <p:spPr>
            <a:xfrm>
              <a:off x="7620710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인사이트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25B0B2-D5A0-B761-1EA2-C90FEF521A06}"/>
                </a:ext>
              </a:extLst>
            </p:cNvPr>
            <p:cNvSpPr txBox="1"/>
            <p:nvPr/>
          </p:nvSpPr>
          <p:spPr>
            <a:xfrm>
              <a:off x="9842147" y="6261412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결론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B2AB3-7C73-68FD-C72A-3C5CCF7B5AEC}"/>
                </a:ext>
              </a:extLst>
            </p:cNvPr>
            <p:cNvSpPr txBox="1"/>
            <p:nvPr/>
          </p:nvSpPr>
          <p:spPr>
            <a:xfrm>
              <a:off x="969878" y="6264670"/>
              <a:ext cx="138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68414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2019</Words>
  <Application>Microsoft Office PowerPoint</Application>
  <PresentationFormat>와이드스크린</PresentationFormat>
  <Paragraphs>229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Microsoft GothicNeo</vt:lpstr>
      <vt:lpstr>맑은 고딕</vt:lpstr>
      <vt:lpstr>Arial</vt:lpstr>
      <vt:lpstr>RegattaVTI</vt:lpstr>
      <vt:lpstr>OTT 컨텐츠 제작 국가 기준의 타겟팅은 유효한가</vt:lpstr>
      <vt:lpstr>프로젝트 목표</vt:lpstr>
      <vt:lpstr>불필요 컬럼 제거</vt:lpstr>
      <vt:lpstr>신규 컬럼 생성: “added_delay”</vt:lpstr>
      <vt:lpstr>신규 컬럼 생성: “added_delay”</vt:lpstr>
      <vt:lpstr>불필요 행 제거: 2018년 이전 출시된 컨텐츠</vt:lpstr>
      <vt:lpstr>핵심 분석 컬럼 선정</vt:lpstr>
      <vt:lpstr>핵심 컬럼의 시각화: country</vt:lpstr>
      <vt:lpstr>핵심 컬럼의 시각화: listed_in = genre</vt:lpstr>
      <vt:lpstr>핵심 작업가설</vt:lpstr>
      <vt:lpstr>작업가설 01: 국가별 군집화</vt:lpstr>
      <vt:lpstr>작업가설 01: 국가별 군집화 _ 상관행렬</vt:lpstr>
      <vt:lpstr>작업가설 01: 국가별 군집화 _ 계층적 군집화</vt:lpstr>
      <vt:lpstr>작업가설 02: 국가별 장르 분포</vt:lpstr>
      <vt:lpstr>작업가설 02: 국가별 장르 분포</vt:lpstr>
      <vt:lpstr>작업가설 02: 국가별 장르 분포</vt:lpstr>
      <vt:lpstr>작업가설 결론 요약 및 인사이트 도출</vt:lpstr>
      <vt:lpstr>작업가설 결론 요약</vt:lpstr>
      <vt:lpstr>인사이트 도출_넷플릭스: 미국을 노릴 것인가, 타문화권을 노릴 것인가</vt:lpstr>
      <vt:lpstr>인사이트 도출_타플랫폼: 성숙하지 못한 플랫폼, 전략적 과감성이 필요</vt:lpstr>
      <vt:lpstr>회고 및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형석 윤</dc:creator>
  <cp:lastModifiedBy>형석 윤</cp:lastModifiedBy>
  <cp:revision>2</cp:revision>
  <dcterms:created xsi:type="dcterms:W3CDTF">2024-12-09T12:10:36Z</dcterms:created>
  <dcterms:modified xsi:type="dcterms:W3CDTF">2024-12-10T03:15:21Z</dcterms:modified>
</cp:coreProperties>
</file>