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77" r:id="rId1"/>
  </p:sldMasterIdLst>
  <p:notesMasterIdLst>
    <p:notesMasterId r:id="rId47"/>
  </p:notesMasterIdLst>
  <p:sldIdLst>
    <p:sldId id="256" r:id="rId2"/>
    <p:sldId id="257" r:id="rId3"/>
    <p:sldId id="260" r:id="rId4"/>
    <p:sldId id="259" r:id="rId5"/>
    <p:sldId id="263" r:id="rId6"/>
    <p:sldId id="262" r:id="rId7"/>
    <p:sldId id="264" r:id="rId8"/>
    <p:sldId id="266" r:id="rId9"/>
    <p:sldId id="281" r:id="rId10"/>
    <p:sldId id="28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6" r:id="rId29"/>
    <p:sldId id="285" r:id="rId30"/>
    <p:sldId id="288"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46" d="100"/>
          <a:sy n="46" d="100"/>
        </p:scale>
        <p:origin x="6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A1247-9C99-4BCA-975F-50D74FB4A41D}" type="datetimeFigureOut">
              <a:rPr lang="fr-FR" smtClean="0"/>
              <a:t>08/03/2022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279DC-B73D-49E7-84C9-FF00CAF6DB1A}" type="slidenum">
              <a:rPr lang="fr-FR" smtClean="0"/>
              <a:t>‹N°›</a:t>
            </a:fld>
            <a:endParaRPr lang="fr-FR"/>
          </a:p>
        </p:txBody>
      </p:sp>
    </p:spTree>
    <p:extLst>
      <p:ext uri="{BB962C8B-B14F-4D97-AF65-F5344CB8AC3E}">
        <p14:creationId xmlns:p14="http://schemas.microsoft.com/office/powerpoint/2010/main" val="162465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54279DC-B73D-49E7-84C9-FF00CAF6DB1A}" type="slidenum">
              <a:rPr lang="fr-FR" smtClean="0"/>
              <a:t>45</a:t>
            </a:fld>
            <a:endParaRPr lang="fr-FR"/>
          </a:p>
        </p:txBody>
      </p:sp>
    </p:spTree>
    <p:extLst>
      <p:ext uri="{BB962C8B-B14F-4D97-AF65-F5344CB8AC3E}">
        <p14:creationId xmlns:p14="http://schemas.microsoft.com/office/powerpoint/2010/main" val="42052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7A97AF5-0C32-4440-8FF8-BEC36D8EC6D3}"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17665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B563818-F8E5-46B1-B18F-9A9504590843}"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408834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8765AD4-A141-4D5B-AFC8-4F4803B57F84}"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912C97-8202-4148-8871-A7852DED8063}"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185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1359A83-05FF-495C-9BBA-27A283549BA9}"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9891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A71BE-9C9C-4986-AE96-359AB471CEE6}"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912C97-8202-4148-8871-A7852DED8063}"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651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BF94F41-DC69-4E5B-9562-7843A77E2287}"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35608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1BC655-7A75-480E-AE86-DEAE6FEAB466}"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52768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246F60E-27CC-4B84-B099-C34A035652E2}"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16171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1735AF8-7BE3-434C-8A3C-C83692B677EB}"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373340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B6B9178-FCC3-412D-94AF-2CAFDE2AC66E}" type="datetime1">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74979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8887DC3-E56C-42EC-B695-ECA7B653A87B}"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411327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2DC8962-7635-49CF-964B-DD942FF02140}" type="datetime1">
              <a:rPr lang="fr-FR" smtClean="0"/>
              <a:t>08/03/2022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98831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D88C7C2-0C22-4B94-B695-9A60ADCD8F99}" type="datetime1">
              <a:rPr lang="fr-FR" smtClean="0"/>
              <a:t>08/03/2022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34634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702DE-3BAD-43BC-B110-689CC1D36F19}" type="datetime1">
              <a:rPr lang="fr-FR" smtClean="0"/>
              <a:t>08/03/2022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41588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A0E8F8B-727E-4E2D-B7A7-9306EB312FBC}"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45738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96E1F6B-E93C-4D73-A3CD-3EB7529024B6}" type="datetime1">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912C97-8202-4148-8871-A7852DED8063}" type="slidenum">
              <a:rPr lang="fr-FR" smtClean="0"/>
              <a:t>‹N°›</a:t>
            </a:fld>
            <a:endParaRPr lang="fr-FR"/>
          </a:p>
        </p:txBody>
      </p:sp>
    </p:spTree>
    <p:extLst>
      <p:ext uri="{BB962C8B-B14F-4D97-AF65-F5344CB8AC3E}">
        <p14:creationId xmlns:p14="http://schemas.microsoft.com/office/powerpoint/2010/main" val="277544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909FF0-F765-42B9-B0A4-B7B1356FDB32}" type="datetime1">
              <a:rPr lang="fr-FR" smtClean="0"/>
              <a:t>08/03/2022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912C97-8202-4148-8871-A7852DED8063}" type="slidenum">
              <a:rPr lang="fr-FR" smtClean="0"/>
              <a:t>‹N°›</a:t>
            </a:fld>
            <a:endParaRPr lang="fr-FR"/>
          </a:p>
        </p:txBody>
      </p:sp>
    </p:spTree>
    <p:extLst>
      <p:ext uri="{BB962C8B-B14F-4D97-AF65-F5344CB8AC3E}">
        <p14:creationId xmlns:p14="http://schemas.microsoft.com/office/powerpoint/2010/main" val="155809173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88700" y="477982"/>
            <a:ext cx="10295827" cy="2169263"/>
          </a:xfrm>
        </p:spPr>
        <p:txBody>
          <a:bodyPr/>
          <a:lstStyle/>
          <a:p>
            <a:r>
              <a:rPr lang="fr-FR" dirty="0" smtClean="0"/>
              <a:t>Apprentissage Automatique et Réseaux de Neurones</a:t>
            </a:r>
            <a:endParaRPr lang="fr-FR" dirty="0"/>
          </a:p>
        </p:txBody>
      </p:sp>
      <p:sp>
        <p:nvSpPr>
          <p:cNvPr id="3" name="Sous-titre 2"/>
          <p:cNvSpPr>
            <a:spLocks noGrp="1"/>
          </p:cNvSpPr>
          <p:nvPr>
            <p:ph type="subTitle" idx="1"/>
          </p:nvPr>
        </p:nvSpPr>
        <p:spPr>
          <a:xfrm>
            <a:off x="2485304" y="4829333"/>
            <a:ext cx="8915399" cy="1126283"/>
          </a:xfrm>
        </p:spPr>
        <p:txBody>
          <a:bodyPr>
            <a:normAutofit lnSpcReduction="10000"/>
          </a:bodyPr>
          <a:lstStyle/>
          <a:p>
            <a:r>
              <a:rPr lang="fr-FR" dirty="0" smtClean="0"/>
              <a:t>Chargé de cours: Dr. I. </a:t>
            </a:r>
            <a:r>
              <a:rPr lang="fr-FR" dirty="0" err="1" smtClean="0"/>
              <a:t>Setitra</a:t>
            </a:r>
            <a:r>
              <a:rPr lang="fr-FR" dirty="0" smtClean="0"/>
              <a:t> </a:t>
            </a:r>
          </a:p>
          <a:p>
            <a:r>
              <a:rPr lang="fr-FR" dirty="0" smtClean="0"/>
              <a:t>Chargés de TD/TP : </a:t>
            </a:r>
            <a:r>
              <a:rPr lang="fr-FR" dirty="0"/>
              <a:t>Dr. I. </a:t>
            </a:r>
            <a:r>
              <a:rPr lang="fr-FR" dirty="0" err="1"/>
              <a:t>Setitra</a:t>
            </a:r>
            <a:r>
              <a:rPr lang="fr-FR" dirty="0"/>
              <a:t> </a:t>
            </a:r>
            <a:r>
              <a:rPr lang="fr-FR" dirty="0" smtClean="0"/>
              <a:t>- </a:t>
            </a:r>
            <a:r>
              <a:rPr lang="fr-FR" dirty="0" smtClean="0"/>
              <a:t>Dr</a:t>
            </a:r>
            <a:r>
              <a:rPr lang="fr-FR" dirty="0" smtClean="0"/>
              <a:t>. H. </a:t>
            </a:r>
            <a:r>
              <a:rPr lang="fr-FR" dirty="0" err="1" smtClean="0"/>
              <a:t>Belhadi</a:t>
            </a:r>
            <a:r>
              <a:rPr lang="fr-FR" dirty="0" smtClean="0"/>
              <a:t> </a:t>
            </a:r>
            <a:endParaRPr lang="fr-FR" dirty="0" smtClean="0"/>
          </a:p>
          <a:p>
            <a:r>
              <a:rPr lang="fr-FR" dirty="0" smtClean="0"/>
              <a:t>Année </a:t>
            </a:r>
            <a:r>
              <a:rPr lang="fr-FR" dirty="0" smtClean="0"/>
              <a:t>2021/2022</a:t>
            </a:r>
            <a:endParaRPr lang="fr-FR" dirty="0"/>
          </a:p>
        </p:txBody>
      </p:sp>
      <p:sp>
        <p:nvSpPr>
          <p:cNvPr id="4" name="ZoneTexte 3"/>
          <p:cNvSpPr txBox="1"/>
          <p:nvPr/>
        </p:nvSpPr>
        <p:spPr>
          <a:xfrm>
            <a:off x="2485304" y="3176337"/>
            <a:ext cx="4300507" cy="369332"/>
          </a:xfrm>
          <a:prstGeom prst="rect">
            <a:avLst/>
          </a:prstGeom>
          <a:noFill/>
        </p:spPr>
        <p:txBody>
          <a:bodyPr wrap="square" rtlCol="0">
            <a:spAutoFit/>
          </a:bodyPr>
          <a:lstStyle/>
          <a:p>
            <a:r>
              <a:rPr lang="fr-FR" dirty="0" smtClean="0"/>
              <a:t>Cours 1 : </a:t>
            </a:r>
            <a:r>
              <a:rPr lang="fr-FR" dirty="0" smtClean="0"/>
              <a:t>Introduction</a:t>
            </a:r>
            <a:endParaRPr lang="fr-FR" dirty="0" smtClean="0"/>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1</a:t>
            </a:fld>
            <a:endParaRPr lang="fr-FR"/>
          </a:p>
        </p:txBody>
      </p:sp>
    </p:spTree>
    <p:extLst>
      <p:ext uri="{BB962C8B-B14F-4D97-AF65-F5344CB8AC3E}">
        <p14:creationId xmlns:p14="http://schemas.microsoft.com/office/powerpoint/2010/main" val="390529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Apprentissage non supervisé</a:t>
            </a:r>
            <a:endParaRPr lang="fr-FR" dirty="0"/>
          </a:p>
        </p:txBody>
      </p:sp>
      <p:sp>
        <p:nvSpPr>
          <p:cNvPr id="3" name="Espace réservé du contenu 2"/>
          <p:cNvSpPr>
            <a:spLocks noGrp="1"/>
          </p:cNvSpPr>
          <p:nvPr>
            <p:ph idx="1"/>
          </p:nvPr>
        </p:nvSpPr>
        <p:spPr>
          <a:xfrm>
            <a:off x="1350818" y="1828799"/>
            <a:ext cx="10338955" cy="4759037"/>
          </a:xfrm>
        </p:spPr>
        <p:txBody>
          <a:bodyPr>
            <a:normAutofit fontScale="92500" lnSpcReduction="20000"/>
          </a:bodyPr>
          <a:lstStyle/>
          <a:p>
            <a:r>
              <a:rPr lang="fr-FR" b="1" dirty="0" smtClean="0"/>
              <a:t>Exemples:</a:t>
            </a:r>
            <a:endParaRPr lang="fr-FR" b="1" dirty="0"/>
          </a:p>
          <a:p>
            <a:pPr lvl="1"/>
            <a:r>
              <a:rPr lang="fr-FR" dirty="0"/>
              <a:t>Google news : soit un ensemble d’articles trouvés sur le web, l’algorithme les regroupe en un ensemble d’articles qui parlent du même sujet.</a:t>
            </a:r>
          </a:p>
          <a:p>
            <a:pPr lvl="1"/>
            <a:r>
              <a:rPr lang="fr-FR" dirty="0"/>
              <a:t>Segmentation de marché : soit une base de données contenant des données relatives à des clients, le but est de découvrir automatiquement les segments du marché puis regrouper les clients dans les segments adéquats. </a:t>
            </a:r>
            <a:endParaRPr lang="fr-FR" dirty="0" smtClean="0"/>
          </a:p>
          <a:p>
            <a:pPr lvl="0"/>
            <a:r>
              <a:rPr lang="fr-FR" b="1" dirty="0" err="1"/>
              <a:t>Clustering</a:t>
            </a:r>
            <a:endParaRPr lang="fr-FR" b="1" dirty="0"/>
          </a:p>
          <a:p>
            <a:pPr lvl="1"/>
            <a:r>
              <a:rPr lang="fr-FR" dirty="0"/>
              <a:t>« Dans un problème de regroupement (en anglais </a:t>
            </a:r>
            <a:r>
              <a:rPr lang="fr-FR" i="1" dirty="0" err="1"/>
              <a:t>culstering</a:t>
            </a:r>
            <a:r>
              <a:rPr lang="fr-FR" dirty="0"/>
              <a:t>), le but est de découvrir des groupements inhérents dans les données. Par exemple regrouper des clients selon leur comportement. »</a:t>
            </a:r>
            <a:r>
              <a:rPr lang="fr-FR" b="1" dirty="0"/>
              <a:t> (</a:t>
            </a:r>
            <a:r>
              <a:rPr lang="fr-FR" b="1" dirty="0" err="1"/>
              <a:t>Brownlee</a:t>
            </a:r>
            <a:r>
              <a:rPr lang="fr-FR" b="1" dirty="0"/>
              <a:t>, 2016)</a:t>
            </a:r>
          </a:p>
          <a:p>
            <a:pPr lvl="1"/>
            <a:r>
              <a:rPr lang="fr-FR" dirty="0" smtClean="0"/>
              <a:t>Le </a:t>
            </a:r>
            <a:r>
              <a:rPr lang="fr-FR" dirty="0" err="1" smtClean="0"/>
              <a:t>clustering</a:t>
            </a:r>
            <a:r>
              <a:rPr lang="fr-FR" dirty="0" smtClean="0"/>
              <a:t> consiste à étudier les données afin de les regrouper dans des classes de telle sorte à ce que les données de chaque classe soient les plus semblables possible.</a:t>
            </a:r>
          </a:p>
          <a:p>
            <a:pPr lvl="0"/>
            <a:r>
              <a:rPr lang="fr-FR" b="1" dirty="0" smtClean="0"/>
              <a:t>Association</a:t>
            </a:r>
            <a:endParaRPr lang="fr-FR" b="1" dirty="0"/>
          </a:p>
          <a:p>
            <a:pPr lvl="1"/>
            <a:r>
              <a:rPr lang="fr-FR" dirty="0"/>
              <a:t>« Dans un problème d’apprentissage de règles d’association, le but est de découvrir des règles qui décrivent des grandes portions de données. Par exemple, des personnes qui achètent le produit X ont aussi tendance à acheter le produit Y. »</a:t>
            </a:r>
            <a:r>
              <a:rPr lang="fr-FR" b="1" dirty="0"/>
              <a:t> (</a:t>
            </a:r>
            <a:r>
              <a:rPr lang="fr-FR" b="1" dirty="0" err="1"/>
              <a:t>Brownlee</a:t>
            </a:r>
            <a:r>
              <a:rPr lang="fr-FR" b="1" dirty="0"/>
              <a:t>, 2016)</a:t>
            </a:r>
          </a:p>
          <a:p>
            <a:pPr lvl="1"/>
            <a:r>
              <a:rPr lang="fr-FR" dirty="0" smtClean="0"/>
              <a:t>Découvrir </a:t>
            </a:r>
            <a:r>
              <a:rPr lang="fr-FR" dirty="0"/>
              <a:t>des règles d’association consiste à établir des liens </a:t>
            </a:r>
            <a:r>
              <a:rPr lang="fr-FR" dirty="0" smtClean="0"/>
              <a:t>entre </a:t>
            </a:r>
            <a:r>
              <a:rPr lang="fr-FR" dirty="0"/>
              <a:t>des règles établies sur les </a:t>
            </a:r>
            <a:r>
              <a:rPr lang="fr-FR" dirty="0" smtClean="0"/>
              <a:t>données. (les clients qui achètent des œufs et du fromage, achètent aussi des pain)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10</a:t>
            </a:fld>
            <a:endParaRPr lang="fr-FR"/>
          </a:p>
        </p:txBody>
      </p:sp>
    </p:spTree>
    <p:extLst>
      <p:ext uri="{BB962C8B-B14F-4D97-AF65-F5344CB8AC3E}">
        <p14:creationId xmlns:p14="http://schemas.microsoft.com/office/powerpoint/2010/main" val="2113157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smtClean="0"/>
              <a:t>Apprentissage </a:t>
            </a:r>
            <a:r>
              <a:rPr lang="fr-FR" dirty="0"/>
              <a:t>supervisé</a:t>
            </a:r>
          </a:p>
        </p:txBody>
      </p:sp>
      <p:sp>
        <p:nvSpPr>
          <p:cNvPr id="3" name="Espace réservé du contenu 2"/>
          <p:cNvSpPr>
            <a:spLocks noGrp="1"/>
          </p:cNvSpPr>
          <p:nvPr>
            <p:ph idx="1"/>
          </p:nvPr>
        </p:nvSpPr>
        <p:spPr/>
        <p:txBody>
          <a:bodyPr/>
          <a:lstStyle/>
          <a:p>
            <a:r>
              <a:rPr lang="fr-FR" dirty="0"/>
              <a:t>Ensemble de données en entrée pour lesquelles nous connaissons le résultat. </a:t>
            </a:r>
          </a:p>
          <a:p>
            <a:r>
              <a:rPr lang="fr-FR" dirty="0"/>
              <a:t>Construction d’un modèle pour prédire les résultats de nouvelles valeurs en entrée. Selon le type de la sortie prédite :</a:t>
            </a:r>
          </a:p>
          <a:p>
            <a:pPr lvl="1"/>
            <a:r>
              <a:rPr lang="fr-FR" dirty="0"/>
              <a:t> discrète (classification)</a:t>
            </a:r>
          </a:p>
          <a:p>
            <a:pPr lvl="1"/>
            <a:r>
              <a:rPr lang="fr-FR" dirty="0"/>
              <a:t>Continue (régression)</a:t>
            </a:r>
          </a:p>
          <a:p>
            <a:r>
              <a:rPr lang="fr-FR" dirty="0"/>
              <a:t>Construire un programme d’apprentissage automatique qui se base sur des données étiquetées ave leur vérité-terrain par un expert du domaine.</a:t>
            </a:r>
          </a:p>
          <a:p>
            <a:endParaRPr lang="fr-FR" dirty="0"/>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11</a:t>
            </a:fld>
            <a:endParaRPr lang="fr-FR"/>
          </a:p>
        </p:txBody>
      </p:sp>
    </p:spTree>
    <p:extLst>
      <p:ext uri="{BB962C8B-B14F-4D97-AF65-F5344CB8AC3E}">
        <p14:creationId xmlns:p14="http://schemas.microsoft.com/office/powerpoint/2010/main" val="610109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Apprentissage supervisé</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350818" y="1828799"/>
                <a:ext cx="10338955" cy="4759037"/>
              </a:xfrm>
            </p:spPr>
            <p:txBody>
              <a:bodyPr>
                <a:normAutofit/>
              </a:bodyPr>
              <a:lstStyle/>
              <a:p>
                <a:r>
                  <a:rPr lang="fr-FR" dirty="0" smtClean="0"/>
                  <a:t>B : base </a:t>
                </a:r>
                <a:r>
                  <a:rPr lang="fr-FR" dirty="0"/>
                  <a:t>d’entrainement du problème d’apprentissage supervisé étudié de taille N.</a:t>
                </a:r>
              </a:p>
              <a:p>
                <a:pPr lvl="1"/>
                <a:r>
                  <a:rPr lang="fr-FR" dirty="0"/>
                  <a:t>B = </a:t>
                </a:r>
                <a14:m>
                  <m:oMath xmlns:m="http://schemas.openxmlformats.org/officeDocument/2006/math">
                    <m:d>
                      <m:dPr>
                        <m:begChr m:val="{"/>
                        <m:endChr m:val="}"/>
                        <m:ctrlPr>
                          <a:rPr lang="fr-FR" i="1">
                            <a:latin typeface="Cambria Math" panose="02040503050406030204" pitchFamily="18" charset="0"/>
                          </a:rPr>
                        </m:ctrlPr>
                      </m:dPr>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r>
                              <a:rPr lang="fr-FR">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𝑌</m:t>
                                </m:r>
                              </m:e>
                              <m:sub>
                                <m:r>
                                  <a:rPr lang="fr-FR" i="1">
                                    <a:latin typeface="Cambria Math" panose="02040503050406030204" pitchFamily="18" charset="0"/>
                                  </a:rPr>
                                  <m:t>𝑖</m:t>
                                </m:r>
                              </m:sub>
                            </m:sSub>
                          </m:e>
                        </m:d>
                        <m:r>
                          <a:rPr lang="fr-FR" i="1">
                            <a:latin typeface="Cambria Math" panose="02040503050406030204" pitchFamily="18" charset="0"/>
                          </a:rPr>
                          <m:t>𝑜</m:t>
                        </m:r>
                        <m:r>
                          <a:rPr lang="fr-FR" i="1">
                            <a:latin typeface="Cambria Math" panose="02040503050406030204" pitchFamily="18" charset="0"/>
                          </a:rPr>
                          <m:t>ù  1≤</m:t>
                        </m:r>
                        <m:r>
                          <a:rPr lang="fr-FR" i="1">
                            <a:latin typeface="Cambria Math" panose="02040503050406030204" pitchFamily="18" charset="0"/>
                          </a:rPr>
                          <m:t>𝑖</m:t>
                        </m:r>
                        <m:r>
                          <a:rPr lang="fr-FR" i="1">
                            <a:latin typeface="Cambria Math" panose="02040503050406030204" pitchFamily="18" charset="0"/>
                          </a:rPr>
                          <m:t>≤</m:t>
                        </m:r>
                        <m:r>
                          <a:rPr lang="fr-FR" i="1">
                            <a:latin typeface="Cambria Math" panose="02040503050406030204" pitchFamily="18" charset="0"/>
                          </a:rPr>
                          <m:t>𝑁</m:t>
                        </m:r>
                        <m:r>
                          <a:rPr lang="fr-FR" i="1">
                            <a:latin typeface="Cambria Math" panose="02040503050406030204" pitchFamily="18" charset="0"/>
                          </a:rPr>
                          <m:t> </m:t>
                        </m:r>
                      </m:e>
                    </m:d>
                  </m:oMath>
                </a14:m>
                <a:r>
                  <a:rPr lang="fr-FR" dirty="0" smtClean="0"/>
                  <a:t>.</a:t>
                </a:r>
              </a:p>
              <a:p>
                <a14:m>
                  <m:oMath xmlns:m="http://schemas.openxmlformats.org/officeDocument/2006/math">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r>
                          <a:rPr lang="fr-FR">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𝑌</m:t>
                            </m:r>
                          </m:e>
                          <m:sub>
                            <m:r>
                              <a:rPr lang="fr-FR" i="1">
                                <a:latin typeface="Cambria Math" panose="02040503050406030204" pitchFamily="18" charset="0"/>
                              </a:rPr>
                              <m:t>𝑖</m:t>
                            </m:r>
                          </m:sub>
                        </m:sSub>
                      </m:e>
                    </m:d>
                  </m:oMath>
                </a14:m>
                <a:r>
                  <a:rPr lang="fr-FR" dirty="0"/>
                  <a:t> </a:t>
                </a:r>
                <a:r>
                  <a:rPr lang="fr-FR" dirty="0" smtClean="0"/>
                  <a:t>: exemples </a:t>
                </a:r>
                <a:r>
                  <a:rPr lang="fr-FR" dirty="0"/>
                  <a:t>d’apprentissage </a:t>
                </a:r>
                <a:endParaRPr lang="fr-FR" dirty="0" smtClean="0"/>
              </a:p>
              <a:p>
                <a:pPr lvl="1"/>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oMath>
                </a14:m>
                <a:r>
                  <a:rPr lang="fr-FR" dirty="0"/>
                  <a:t> </a:t>
                </a:r>
                <a:r>
                  <a:rPr lang="fr-FR" dirty="0" smtClean="0"/>
                  <a:t>l’entrée (input)</a:t>
                </a:r>
              </a:p>
              <a:p>
                <a:pPr lvl="2"/>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r>
                          <a:rPr lang="fr-FR" i="1">
                            <a:latin typeface="Cambria Math" panose="02040503050406030204" pitchFamily="18" charset="0"/>
                          </a:rPr>
                          <m:t> </m:t>
                        </m:r>
                      </m:sub>
                    </m:sSub>
                    <m:r>
                      <a:rPr lang="fr-FR" i="1">
                        <a:latin typeface="Cambria Math" panose="02040503050406030204" pitchFamily="18" charset="0"/>
                      </a:rPr>
                      <m:t>∈</m:t>
                    </m:r>
                    <m:r>
                      <a:rPr lang="fr-FR" i="1">
                        <a:latin typeface="Cambria Math" panose="02040503050406030204" pitchFamily="18" charset="0"/>
                      </a:rPr>
                      <m:t>𝐸</m:t>
                    </m:r>
                  </m:oMath>
                </a14:m>
                <a:r>
                  <a:rPr lang="fr-FR" dirty="0"/>
                  <a:t> ; </a:t>
                </a:r>
                <a14:m>
                  <m:oMath xmlns:m="http://schemas.openxmlformats.org/officeDocument/2006/math">
                    <m:r>
                      <a:rPr lang="fr-FR" i="1">
                        <a:latin typeface="Cambria Math" panose="02040503050406030204" pitchFamily="18" charset="0"/>
                      </a:rPr>
                      <m:t>𝐸</m:t>
                    </m:r>
                  </m:oMath>
                </a14:m>
                <a:r>
                  <a:rPr lang="fr-FR" dirty="0"/>
                  <a:t> </a:t>
                </a:r>
                <a:r>
                  <a:rPr lang="fr-FR" dirty="0" smtClean="0"/>
                  <a:t>ensemble d’inputs </a:t>
                </a:r>
                <a:endParaRPr lang="fr-FR" i="1" dirty="0" smtClean="0"/>
              </a:p>
              <a:p>
                <a:pPr lvl="2"/>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r>
                          <a:rPr lang="fr-FR" i="1">
                            <a:latin typeface="Cambria Math" panose="02040503050406030204" pitchFamily="18" charset="0"/>
                          </a:rPr>
                          <m:t> </m:t>
                        </m:r>
                      </m:sub>
                    </m:sSub>
                  </m:oMath>
                </a14:m>
                <a:r>
                  <a:rPr lang="fr-FR" dirty="0" smtClean="0"/>
                  <a:t>défini </a:t>
                </a:r>
                <a:r>
                  <a:rPr lang="fr-FR" dirty="0"/>
                  <a:t>par m descripteurs </a:t>
                </a:r>
                <a:r>
                  <a:rPr lang="fr-FR" dirty="0" smtClean="0"/>
                  <a:t>(</a:t>
                </a:r>
                <a:r>
                  <a:rPr lang="fr-FR" i="1" dirty="0" err="1" smtClean="0"/>
                  <a:t>features</a:t>
                </a:r>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r>
                          <a:rPr lang="fr-FR" i="1">
                            <a:latin typeface="Cambria Math" panose="02040503050406030204" pitchFamily="18" charset="0"/>
                          </a:rPr>
                          <m:t> </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2</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𝑚</m:t>
                        </m:r>
                      </m:sub>
                    </m:sSub>
                    <m:r>
                      <a:rPr lang="fr-FR" i="1">
                        <a:latin typeface="Cambria Math" panose="02040503050406030204" pitchFamily="18" charset="0"/>
                      </a:rPr>
                      <m:t>)</m:t>
                    </m:r>
                  </m:oMath>
                </a14:m>
                <a:r>
                  <a:rPr lang="fr-FR" dirty="0"/>
                  <a:t> tels que les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𝑖</m:t>
                        </m:r>
                        <m:r>
                          <a:rPr lang="fr-FR" i="1">
                            <a:latin typeface="Cambria Math" panose="02040503050406030204" pitchFamily="18" charset="0"/>
                          </a:rPr>
                          <m:t>  </m:t>
                        </m:r>
                      </m:sub>
                    </m:sSub>
                    <m:r>
                      <a:rPr lang="fr-FR" i="1">
                        <a:latin typeface="Cambria Math" panose="02040503050406030204" pitchFamily="18" charset="0"/>
                      </a:rPr>
                      <m:t>∈</m:t>
                    </m:r>
                    <m:r>
                      <a:rPr lang="fr-FR" i="1">
                        <a:latin typeface="Cambria Math" panose="02040503050406030204" pitchFamily="18" charset="0"/>
                      </a:rPr>
                      <m:t>𝐴</m:t>
                    </m:r>
                    <m:r>
                      <a:rPr lang="fr-FR" i="1">
                        <a:latin typeface="Cambria Math" panose="02040503050406030204" pitchFamily="18" charset="0"/>
                      </a:rPr>
                      <m:t> ;1≤</m:t>
                    </m:r>
                    <m:r>
                      <a:rPr lang="fr-FR" i="1">
                        <a:latin typeface="Cambria Math" panose="02040503050406030204" pitchFamily="18" charset="0"/>
                      </a:rPr>
                      <m:t>𝑖</m:t>
                    </m:r>
                    <m:r>
                      <a:rPr lang="fr-FR" i="1">
                        <a:latin typeface="Cambria Math" panose="02040503050406030204" pitchFamily="18" charset="0"/>
                      </a:rPr>
                      <m:t>≤</m:t>
                    </m:r>
                    <m:r>
                      <a:rPr lang="fr-FR" i="1">
                        <a:latin typeface="Cambria Math" panose="02040503050406030204" pitchFamily="18" charset="0"/>
                      </a:rPr>
                      <m:t>𝑚</m:t>
                    </m:r>
                    <m:r>
                      <a:rPr lang="fr-FR" i="1">
                        <a:latin typeface="Cambria Math" panose="02040503050406030204" pitchFamily="18" charset="0"/>
                      </a:rPr>
                      <m:t>.</m:t>
                    </m:r>
                  </m:oMath>
                </a14:m>
                <a:r>
                  <a:rPr lang="fr-FR" dirty="0"/>
                  <a:t> </a:t>
                </a:r>
                <a:endParaRPr lang="fr-FR" i="1" dirty="0" smtClean="0"/>
              </a:p>
              <a:p>
                <a:pPr lvl="2"/>
                <a14:m>
                  <m:oMath xmlns:m="http://schemas.openxmlformats.org/officeDocument/2006/math">
                    <m:r>
                      <a:rPr lang="fr-FR" i="1">
                        <a:latin typeface="Cambria Math" panose="02040503050406030204" pitchFamily="18" charset="0"/>
                      </a:rPr>
                      <m:t>𝐴</m:t>
                    </m:r>
                  </m:oMath>
                </a14:m>
                <a:r>
                  <a:rPr lang="fr-FR" dirty="0"/>
                  <a:t> </a:t>
                </a:r>
                <a:r>
                  <a:rPr lang="fr-FR" dirty="0" smtClean="0"/>
                  <a:t>espace </a:t>
                </a:r>
                <a:r>
                  <a:rPr lang="fr-FR" dirty="0"/>
                  <a:t>des descripteurs </a:t>
                </a:r>
                <a:r>
                  <a:rPr lang="fr-FR" dirty="0" smtClean="0"/>
                  <a:t>(qualitatifs, quantitatifs) </a:t>
                </a:r>
              </a:p>
              <a:p>
                <a:pPr lvl="1"/>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𝑌</m:t>
                        </m:r>
                      </m:e>
                      <m:sub>
                        <m:r>
                          <a:rPr lang="fr-FR" i="1">
                            <a:latin typeface="Cambria Math" panose="02040503050406030204" pitchFamily="18" charset="0"/>
                          </a:rPr>
                          <m:t>𝑖</m:t>
                        </m:r>
                      </m:sub>
                    </m:sSub>
                  </m:oMath>
                </a14:m>
                <a:r>
                  <a:rPr lang="fr-FR" dirty="0"/>
                  <a:t> </a:t>
                </a:r>
                <a:r>
                  <a:rPr lang="fr-FR" dirty="0" smtClean="0"/>
                  <a:t>sortie (output</a:t>
                </a:r>
                <a:r>
                  <a:rPr lang="fr-FR" dirty="0"/>
                  <a:t>) associée à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oMath>
                </a14:m>
                <a:r>
                  <a:rPr lang="fr-FR" dirty="0"/>
                  <a:t> où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𝑌</m:t>
                        </m:r>
                      </m:e>
                      <m:sub>
                        <m:r>
                          <a:rPr lang="fr-FR" i="1">
                            <a:latin typeface="Cambria Math" panose="02040503050406030204" pitchFamily="18" charset="0"/>
                          </a:rPr>
                          <m:t>𝑖</m:t>
                        </m:r>
                        <m:r>
                          <a:rPr lang="fr-FR" i="1">
                            <a:latin typeface="Cambria Math" panose="02040503050406030204" pitchFamily="18" charset="0"/>
                          </a:rPr>
                          <m:t> </m:t>
                        </m:r>
                      </m:sub>
                    </m:sSub>
                    <m:r>
                      <a:rPr lang="fr-FR" i="1">
                        <a:latin typeface="Cambria Math" panose="02040503050406030204" pitchFamily="18" charset="0"/>
                      </a:rPr>
                      <m:t>∈</m:t>
                    </m:r>
                    <m:r>
                      <a:rPr lang="fr-FR" i="1">
                        <a:latin typeface="Cambria Math" panose="02040503050406030204" pitchFamily="18" charset="0"/>
                      </a:rPr>
                      <m:t>𝑆</m:t>
                    </m:r>
                  </m:oMath>
                </a14:m>
                <a:r>
                  <a:rPr lang="fr-FR" dirty="0"/>
                  <a:t> ; </a:t>
                </a:r>
                <a14:m>
                  <m:oMath xmlns:m="http://schemas.openxmlformats.org/officeDocument/2006/math">
                    <m:r>
                      <a:rPr lang="fr-FR" i="1">
                        <a:latin typeface="Cambria Math" panose="02040503050406030204" pitchFamily="18" charset="0"/>
                      </a:rPr>
                      <m:t>𝑆</m:t>
                    </m:r>
                  </m:oMath>
                </a14:m>
                <a:r>
                  <a:rPr lang="fr-FR" dirty="0"/>
                  <a:t> </a:t>
                </a:r>
                <a:r>
                  <a:rPr lang="fr-FR" dirty="0" smtClean="0"/>
                  <a:t>ensemble d’outputs</a:t>
                </a:r>
              </a:p>
              <a:p>
                <a:r>
                  <a:rPr lang="fr-FR" dirty="0"/>
                  <a:t>B est divisée en deux sous-ensembles </a:t>
                </a:r>
                <a:endParaRPr lang="fr-FR" dirty="0" smtClean="0"/>
              </a:p>
              <a:p>
                <a:pPr lvl="1"/>
                <a:r>
                  <a:rPr lang="fr-FR" dirty="0"/>
                  <a:t>Tr </a:t>
                </a:r>
                <a:r>
                  <a:rPr lang="fr-FR" dirty="0" smtClean="0"/>
                  <a:t>(</a:t>
                </a:r>
                <a:r>
                  <a:rPr lang="fr-FR" i="1" dirty="0" smtClean="0"/>
                  <a:t>training</a:t>
                </a:r>
                <a:r>
                  <a:rPr lang="fr-FR" dirty="0" smtClean="0"/>
                  <a:t>) ensemble </a:t>
                </a:r>
                <a:r>
                  <a:rPr lang="fr-FR" dirty="0"/>
                  <a:t>des données d’entrainement </a:t>
                </a:r>
                <a:r>
                  <a:rPr lang="fr-FR" dirty="0" smtClean="0"/>
                  <a:t>préparé </a:t>
                </a:r>
                <a:r>
                  <a:rPr lang="fr-FR" dirty="0"/>
                  <a:t>par un expert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2</m:t>
                        </m:r>
                      </m:num>
                      <m:den>
                        <m:r>
                          <a:rPr lang="fr-FR" i="1">
                            <a:latin typeface="Cambria Math" panose="02040503050406030204" pitchFamily="18" charset="0"/>
                          </a:rPr>
                          <m:t>3</m:t>
                        </m:r>
                      </m:den>
                    </m:f>
                    <m:r>
                      <a:rPr lang="fr-FR" i="1">
                        <a:latin typeface="Cambria Math" panose="02040503050406030204" pitchFamily="18" charset="0"/>
                      </a:rPr>
                      <m:t>𝑁</m:t>
                    </m:r>
                  </m:oMath>
                </a14:m>
                <a:r>
                  <a:rPr lang="fr-FR" dirty="0"/>
                  <a:t>. </a:t>
                </a:r>
              </a:p>
              <a:p>
                <a:pPr lvl="1"/>
                <a:r>
                  <a:rPr lang="fr-FR" dirty="0" err="1"/>
                  <a:t>Tst</a:t>
                </a:r>
                <a:r>
                  <a:rPr lang="fr-FR" dirty="0"/>
                  <a:t> </a:t>
                </a:r>
                <a:r>
                  <a:rPr lang="fr-FR" dirty="0" smtClean="0"/>
                  <a:t>(test</a:t>
                </a:r>
                <a:r>
                  <a:rPr lang="fr-FR" dirty="0"/>
                  <a:t>) </a:t>
                </a:r>
                <a:r>
                  <a:rPr lang="fr-FR" dirty="0" smtClean="0"/>
                  <a:t>ensemble </a:t>
                </a:r>
                <a:r>
                  <a:rPr lang="fr-FR" dirty="0"/>
                  <a:t>des données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3</m:t>
                        </m:r>
                      </m:den>
                    </m:f>
                    <m:r>
                      <a:rPr lang="fr-FR" i="1">
                        <a:latin typeface="Cambria Math" panose="02040503050406030204" pitchFamily="18" charset="0"/>
                      </a:rPr>
                      <m:t>𝑁</m:t>
                    </m:r>
                  </m:oMath>
                </a14:m>
                <a:r>
                  <a:rPr lang="fr-FR" dirty="0"/>
                  <a:t>. </a:t>
                </a:r>
                <a:r>
                  <a:rPr lang="fr-FR" dirty="0" err="1"/>
                  <a:t>Tst</a:t>
                </a:r>
                <a:r>
                  <a:rPr lang="fr-FR" dirty="0"/>
                  <a:t> </a:t>
                </a:r>
                <a:r>
                  <a:rPr lang="fr-FR" dirty="0" smtClean="0"/>
                  <a:t>données jamais </a:t>
                </a:r>
                <a:r>
                  <a:rPr lang="fr-FR" dirty="0"/>
                  <a:t>rencontrées.</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350818" y="1828799"/>
                <a:ext cx="10338955" cy="4759037"/>
              </a:xfrm>
              <a:blipFill rotWithShape="0">
                <a:blip r:embed="rId2"/>
                <a:stretch>
                  <a:fillRect l="-413" t="-640"/>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F7912C97-8202-4148-8871-A7852DED8063}" type="slidenum">
              <a:rPr lang="fr-FR" smtClean="0"/>
              <a:t>12</a:t>
            </a:fld>
            <a:endParaRPr lang="fr-FR"/>
          </a:p>
        </p:txBody>
      </p:sp>
    </p:spTree>
    <p:extLst>
      <p:ext uri="{BB962C8B-B14F-4D97-AF65-F5344CB8AC3E}">
        <p14:creationId xmlns:p14="http://schemas.microsoft.com/office/powerpoint/2010/main" val="4005287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Apprentissage supervisé</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350818" y="1828799"/>
                <a:ext cx="10338955" cy="4759037"/>
              </a:xfrm>
            </p:spPr>
            <p:txBody>
              <a:bodyPr>
                <a:normAutofit lnSpcReduction="10000"/>
              </a:bodyPr>
              <a:lstStyle/>
              <a:p>
                <a:pPr lvl="0"/>
                <a:r>
                  <a:rPr lang="fr-FR" dirty="0" smtClean="0"/>
                  <a:t>B donc ensemble </a:t>
                </a:r>
                <a:r>
                  <a:rPr lang="fr-FR" dirty="0"/>
                  <a:t>de couples (entrée-sortie) construits selon une loi sur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r>
                      <a:rPr lang="fr-FR" i="1">
                        <a:latin typeface="Cambria Math" panose="02040503050406030204" pitchFamily="18" charset="0"/>
                      </a:rPr>
                      <m:t>𝑆</m:t>
                    </m:r>
                  </m:oMath>
                </a14:m>
                <a:r>
                  <a:rPr lang="fr-FR" dirty="0"/>
                  <a:t> à priori inconnue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oMath>
                </a14:m>
                <a:r>
                  <a:rPr lang="fr-FR" dirty="0"/>
                  <a:t> suit une loi L.</a:t>
                </a:r>
              </a:p>
              <a:p>
                <a:pPr lvl="0"/>
                <a:r>
                  <a:rPr lang="fr-FR" dirty="0" smtClean="0"/>
                  <a:t>Prédire </a:t>
                </a:r>
                <a:r>
                  <a:rPr lang="fr-FR" dirty="0"/>
                  <a:t>les classes des </a:t>
                </a:r>
                <a:r>
                  <a:rPr lang="fr-FR" dirty="0" smtClean="0"/>
                  <a:t>entrées en construisant </a:t>
                </a:r>
                <a:r>
                  <a:rPr lang="fr-FR" dirty="0"/>
                  <a:t>une fonction qui met en </a:t>
                </a:r>
                <a:r>
                  <a:rPr lang="fr-FR" dirty="0" smtClean="0"/>
                  <a:t>lien entre entrées et sorties</a:t>
                </a:r>
              </a:p>
              <a:p>
                <a:pPr lvl="0"/>
                <a:r>
                  <a:rPr lang="fr-FR" dirty="0" smtClean="0"/>
                  <a:t>Fonction </a:t>
                </a:r>
                <a:r>
                  <a:rPr lang="fr-FR" i="1" dirty="0"/>
                  <a:t>f </a:t>
                </a:r>
                <a:r>
                  <a:rPr lang="fr-FR" i="1" dirty="0" smtClean="0"/>
                  <a:t>= construction </a:t>
                </a:r>
                <a:r>
                  <a:rPr lang="fr-FR" dirty="0" smtClean="0"/>
                  <a:t>fastidieuse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smtClean="0"/>
                  <a:t> f est approchée par </a:t>
                </a:r>
                <a:r>
                  <a:rPr lang="fr-FR" dirty="0"/>
                  <a:t>un </a:t>
                </a:r>
                <a:r>
                  <a:rPr lang="fr-FR" b="1" dirty="0"/>
                  <a:t>modèle</a:t>
                </a:r>
                <a:r>
                  <a:rPr lang="fr-FR" dirty="0"/>
                  <a:t> </a:t>
                </a:r>
                <a:r>
                  <a:rPr lang="fr-FR" dirty="0" smtClean="0"/>
                  <a:t>(fonction </a:t>
                </a:r>
                <a:r>
                  <a:rPr lang="fr-FR" dirty="0"/>
                  <a:t>d’approximation ou </a:t>
                </a:r>
                <a:r>
                  <a:rPr lang="fr-FR" dirty="0" smtClean="0"/>
                  <a:t>hypothèse)</a:t>
                </a:r>
                <a:r>
                  <a:rPr lang="fr-FR" dirty="0"/>
                  <a:t> </a:t>
                </a:r>
                <a:endParaRPr lang="fr-FR" dirty="0" smtClean="0"/>
              </a:p>
              <a:p>
                <a:pPr lvl="1"/>
                <a14:m>
                  <m:oMath xmlns:m="http://schemas.openxmlformats.org/officeDocument/2006/math">
                    <m:r>
                      <a:rPr lang="fr-FR" i="1">
                        <a:latin typeface="Cambria Math" panose="02040503050406030204" pitchFamily="18" charset="0"/>
                      </a:rPr>
                      <m:t>𝐸</m:t>
                    </m:r>
                    <m:r>
                      <a:rPr lang="fr-FR">
                        <a:latin typeface="Cambria Math" panose="02040503050406030204" pitchFamily="18" charset="0"/>
                      </a:rPr>
                      <m:t>×</m:t>
                    </m:r>
                    <m:r>
                      <a:rPr lang="fr-FR" i="1">
                        <a:latin typeface="Cambria Math" panose="02040503050406030204" pitchFamily="18" charset="0"/>
                      </a:rPr>
                      <m:t>𝑆</m:t>
                    </m:r>
                    <m:r>
                      <a:rPr lang="fr-FR" b="0" i="1" smtClean="0">
                        <a:latin typeface="Cambria Math" panose="02040503050406030204" pitchFamily="18" charset="0"/>
                      </a:rPr>
                      <m:t> </m:t>
                    </m:r>
                  </m:oMath>
                </a14:m>
                <a:r>
                  <a:rPr lang="fr-FR" dirty="0">
                    <a:sym typeface="Wingdings" panose="05000000000000000000" pitchFamily="2" charset="2"/>
                  </a:rPr>
                  <a:t></a:t>
                </a:r>
                <a:r>
                  <a:rPr lang="fr-FR" dirty="0"/>
                  <a:t> F </a:t>
                </a:r>
              </a:p>
              <a:p>
                <a:pPr lvl="1"/>
                <a:r>
                  <a:rPr lang="fr-FR" dirty="0" smtClean="0"/>
                  <a:t>(X,Y) </a:t>
                </a:r>
                <a:r>
                  <a:rPr lang="fr-FR" dirty="0">
                    <a:sym typeface="Wingdings" panose="05000000000000000000" pitchFamily="2" charset="2"/>
                  </a:rPr>
                  <a:t></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𝑓</m:t>
                        </m:r>
                      </m:e>
                    </m:acc>
                  </m:oMath>
                </a14:m>
                <a:endParaRPr lang="fr-FR" dirty="0"/>
              </a:p>
              <a:p>
                <a:r>
                  <a:rPr lang="fr-FR" dirty="0" smtClean="0"/>
                  <a:t>Un </a:t>
                </a:r>
                <a:r>
                  <a:rPr lang="fr-FR" dirty="0"/>
                  <a:t>algorithme d’apprentissage est élaboré afin de déterminer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𝑓</m:t>
                        </m:r>
                      </m:e>
                    </m:acc>
                  </m:oMath>
                </a14:m>
                <a:r>
                  <a:rPr lang="fr-FR" dirty="0"/>
                  <a:t> en utilisant les couples de </a:t>
                </a:r>
                <a:r>
                  <a:rPr lang="fr-FR" dirty="0" smtClean="0"/>
                  <a:t>(X,Y) </a:t>
                </a:r>
                <a14:m>
                  <m:oMath xmlns:m="http://schemas.openxmlformats.org/officeDocument/2006/math">
                    <m:r>
                      <a:rPr lang="fr-FR" i="1">
                        <a:latin typeface="Cambria Math" panose="02040503050406030204" pitchFamily="18" charset="0"/>
                      </a:rPr>
                      <m:t>∈ </m:t>
                    </m:r>
                  </m:oMath>
                </a14:m>
                <a:r>
                  <a:rPr lang="fr-FR" dirty="0" smtClean="0"/>
                  <a:t>Tr </a:t>
                </a:r>
              </a:p>
              <a:p>
                <a:pPr lvl="1"/>
                <a:r>
                  <a:rPr lang="fr-FR" dirty="0" smtClean="0"/>
                  <a:t>attribuer </a:t>
                </a:r>
                <a:r>
                  <a:rPr lang="fr-FR" dirty="0"/>
                  <a:t>à chaque nouvelle entrée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𝑋</m:t>
                        </m:r>
                      </m:e>
                      <m:sub>
                        <m:r>
                          <a:rPr lang="fr-FR" i="1">
                            <a:latin typeface="Cambria Math" panose="02040503050406030204" pitchFamily="18" charset="0"/>
                          </a:rPr>
                          <m:t>𝑁</m:t>
                        </m:r>
                        <m:r>
                          <a:rPr lang="fr-FR" i="1">
                            <a:latin typeface="Cambria Math" panose="02040503050406030204" pitchFamily="18" charset="0"/>
                          </a:rPr>
                          <m:t>+</m:t>
                        </m:r>
                        <m:r>
                          <a:rPr lang="fr-FR" i="1">
                            <a:latin typeface="Cambria Math" panose="02040503050406030204" pitchFamily="18" charset="0"/>
                          </a:rPr>
                          <m:t>𝑘</m:t>
                        </m:r>
                      </m:sub>
                    </m:sSub>
                    <m:r>
                      <a:rPr lang="fr-FR" i="1">
                        <a:latin typeface="Cambria Math" panose="02040503050406030204" pitchFamily="18" charset="0"/>
                      </a:rPr>
                      <m:t> ;</m:t>
                    </m:r>
                    <m:r>
                      <a:rPr lang="fr-FR" i="1">
                        <a:latin typeface="Cambria Math" panose="02040503050406030204" pitchFamily="18" charset="0"/>
                      </a:rPr>
                      <m:t>𝑘</m:t>
                    </m:r>
                    <m:r>
                      <a:rPr lang="fr-FR" i="1">
                        <a:latin typeface="Cambria Math" panose="02040503050406030204" pitchFamily="18" charset="0"/>
                      </a:rPr>
                      <m:t>∈</m:t>
                    </m:r>
                    <m:r>
                      <a:rPr lang="fr-FR" i="1">
                        <a:latin typeface="Cambria Math" panose="02040503050406030204" pitchFamily="18" charset="0"/>
                      </a:rPr>
                      <m:t>ℕ</m:t>
                    </m:r>
                  </m:oMath>
                </a14:m>
                <a:r>
                  <a:rPr lang="fr-FR" dirty="0"/>
                  <a:t> appartenant à </a:t>
                </a:r>
                <a:r>
                  <a:rPr lang="fr-FR" dirty="0" err="1"/>
                  <a:t>Tst</a:t>
                </a:r>
                <a:r>
                  <a:rPr lang="fr-FR" dirty="0"/>
                  <a:t> </a:t>
                </a:r>
                <a:r>
                  <a:rPr lang="fr-FR" dirty="0" smtClean="0"/>
                  <a:t>son </a:t>
                </a:r>
                <a:r>
                  <a:rPr lang="fr-FR" dirty="0"/>
                  <a:t>output</a:t>
                </a:r>
                <a14:m>
                  <m:oMath xmlns:m="http://schemas.openxmlformats.org/officeDocument/2006/math">
                    <m:r>
                      <a:rPr lang="fr-FR" i="1">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𝑓</m:t>
                        </m:r>
                      </m:e>
                    </m:acc>
                    <m:sSub>
                      <m:sSubPr>
                        <m:ctrlPr>
                          <a:rPr lang="fr-FR" i="1">
                            <a:latin typeface="Cambria Math" panose="02040503050406030204" pitchFamily="18" charset="0"/>
                          </a:rPr>
                        </m:ctrlPr>
                      </m:sSubPr>
                      <m:e>
                        <m:r>
                          <a:rPr lang="fr-FR" i="1">
                            <a:latin typeface="Cambria Math" panose="02040503050406030204" pitchFamily="18" charset="0"/>
                          </a:rPr>
                          <m:t>(</m:t>
                        </m:r>
                        <m:r>
                          <a:rPr lang="fr-FR" i="1">
                            <a:latin typeface="Cambria Math" panose="02040503050406030204" pitchFamily="18" charset="0"/>
                          </a:rPr>
                          <m:t>𝑋</m:t>
                        </m:r>
                      </m:e>
                      <m:sub>
                        <m:r>
                          <a:rPr lang="fr-FR" i="1">
                            <a:latin typeface="Cambria Math" panose="02040503050406030204" pitchFamily="18" charset="0"/>
                          </a:rPr>
                          <m:t>𝑁</m:t>
                        </m:r>
                        <m:r>
                          <a:rPr lang="fr-FR" i="1">
                            <a:latin typeface="Cambria Math" panose="02040503050406030204" pitchFamily="18" charset="0"/>
                          </a:rPr>
                          <m:t>+</m:t>
                        </m:r>
                        <m:r>
                          <a:rPr lang="fr-FR" i="1">
                            <a:latin typeface="Cambria Math" panose="02040503050406030204" pitchFamily="18" charset="0"/>
                          </a:rPr>
                          <m:t>𝑘</m:t>
                        </m:r>
                      </m:sub>
                    </m:sSub>
                    <m:r>
                      <a:rPr lang="fr-FR" i="1">
                        <a:latin typeface="Cambria Math" panose="02040503050406030204" pitchFamily="18" charset="0"/>
                      </a:rPr>
                      <m:t>)</m:t>
                    </m:r>
                  </m:oMath>
                </a14:m>
                <a:r>
                  <a:rPr lang="fr-FR" dirty="0"/>
                  <a:t>.</a:t>
                </a:r>
              </a:p>
              <a:p>
                <a:pPr lvl="0"/>
                <a:r>
                  <a:rPr lang="fr-FR" dirty="0" smtClean="0"/>
                  <a:t>Ajuster </a:t>
                </a:r>
                <a:r>
                  <a:rPr lang="fr-FR" dirty="0"/>
                  <a:t>l</a:t>
                </a:r>
                <a:r>
                  <a:rPr lang="fr-FR" dirty="0" smtClean="0"/>
                  <a:t>es paramètres de </a:t>
                </a:r>
                <a:r>
                  <a:rPr lang="fr-FR" i="1" dirty="0" smtClean="0"/>
                  <a:t>f </a:t>
                </a:r>
                <a14:m>
                  <m:oMath xmlns:m="http://schemas.openxmlformats.org/officeDocument/2006/math">
                    <m:r>
                      <a:rPr lang="fr-FR" i="1">
                        <a:latin typeface="Cambria Math" panose="02040503050406030204" pitchFamily="18" charset="0"/>
                        <a:ea typeface="Cambria Math" panose="02040503050406030204" pitchFamily="18" charset="0"/>
                      </a:rPr>
                      <m:t>⇒ </m:t>
                    </m:r>
                  </m:oMath>
                </a14:m>
                <a:r>
                  <a:rPr lang="fr-FR" dirty="0" smtClean="0"/>
                  <a:t> calculer fonction </a:t>
                </a:r>
                <a:r>
                  <a:rPr lang="fr-FR" dirty="0"/>
                  <a:t>coût </a:t>
                </a:r>
                <a:endParaRPr lang="fr-FR" dirty="0" smtClean="0"/>
              </a:p>
              <a:p>
                <a:pPr lvl="1"/>
                <a:r>
                  <a:rPr lang="fr-FR" dirty="0" smtClean="0"/>
                  <a:t>Exemple </a:t>
                </a:r>
                <a14:m>
                  <m:oMath xmlns:m="http://schemas.openxmlformats.org/officeDocument/2006/math">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𝑓</m:t>
                        </m:r>
                      </m:e>
                    </m:acc>
                    <m:r>
                      <a:rPr lang="fr-FR" i="1">
                        <a:latin typeface="Cambria Math" panose="02040503050406030204" pitchFamily="18" charset="0"/>
                      </a:rPr>
                      <m:t>−</m:t>
                    </m:r>
                    <m:r>
                      <a:rPr lang="fr-FR" i="1">
                        <a:latin typeface="Cambria Math" panose="02040503050406030204" pitchFamily="18" charset="0"/>
                      </a:rPr>
                      <m:t>𝑌</m:t>
                    </m:r>
                    <m:r>
                      <a:rPr lang="fr-FR" i="1">
                        <a:latin typeface="Cambria Math" panose="02040503050406030204" pitchFamily="18" charset="0"/>
                      </a:rPr>
                      <m:t>|</m:t>
                    </m:r>
                  </m:oMath>
                </a14:m>
                <a:endParaRPr lang="fr-FR" dirty="0" smtClean="0"/>
              </a:p>
              <a:p>
                <a:pPr lvl="1"/>
                <a:r>
                  <a:rPr lang="fr-FR" dirty="0" smtClean="0"/>
                  <a:t>Minimiser le coût</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350818" y="1828799"/>
                <a:ext cx="10338955" cy="4759037"/>
              </a:xfrm>
              <a:blipFill rotWithShape="0">
                <a:blip r:embed="rId2"/>
                <a:stretch>
                  <a:fillRect l="-413" t="-1280" r="-4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F7912C97-8202-4148-8871-A7852DED8063}" type="slidenum">
              <a:rPr lang="fr-FR" smtClean="0"/>
              <a:t>13</a:t>
            </a:fld>
            <a:endParaRPr lang="fr-FR"/>
          </a:p>
        </p:txBody>
      </p:sp>
    </p:spTree>
    <p:extLst>
      <p:ext uri="{BB962C8B-B14F-4D97-AF65-F5344CB8AC3E}">
        <p14:creationId xmlns:p14="http://schemas.microsoft.com/office/powerpoint/2010/main" val="412502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Apprentissage supervisé</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1596240" y="2133600"/>
            <a:ext cx="9153525" cy="4133850"/>
          </a:xfrm>
          <a:prstGeom prst="rect">
            <a:avLst/>
          </a:prstGeom>
        </p:spPr>
      </p:pic>
      <p:sp>
        <p:nvSpPr>
          <p:cNvPr id="7" name="Espace réservé du numéro de diapositive 6"/>
          <p:cNvSpPr>
            <a:spLocks noGrp="1"/>
          </p:cNvSpPr>
          <p:nvPr>
            <p:ph type="sldNum" sz="quarter" idx="12"/>
          </p:nvPr>
        </p:nvSpPr>
        <p:spPr/>
        <p:txBody>
          <a:bodyPr/>
          <a:lstStyle/>
          <a:p>
            <a:fld id="{F7912C97-8202-4148-8871-A7852DED8063}" type="slidenum">
              <a:rPr lang="fr-FR" smtClean="0"/>
              <a:t>14</a:t>
            </a:fld>
            <a:endParaRPr lang="fr-FR"/>
          </a:p>
        </p:txBody>
      </p:sp>
    </p:spTree>
    <p:extLst>
      <p:ext uri="{BB962C8B-B14F-4D97-AF65-F5344CB8AC3E}">
        <p14:creationId xmlns:p14="http://schemas.microsoft.com/office/powerpoint/2010/main" val="1297989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smtClean="0"/>
              <a:t>Apprentissage </a:t>
            </a:r>
            <a:r>
              <a:rPr lang="fr-FR" dirty="0"/>
              <a:t>supervisé</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deux types d’apprentissage supervisé  </a:t>
                </a:r>
                <a:endParaRPr lang="fr-FR" dirty="0" smtClean="0"/>
              </a:p>
              <a:p>
                <a:pPr lvl="1"/>
                <a:r>
                  <a:rPr lang="fr-FR" dirty="0" smtClean="0"/>
                  <a:t>régression </a:t>
                </a:r>
                <a:r>
                  <a:rPr lang="fr-FR" dirty="0"/>
                  <a:t>lorsque</a:t>
                </a:r>
                <a14:m>
                  <m:oMath xmlns:m="http://schemas.openxmlformats.org/officeDocument/2006/math">
                    <m:r>
                      <a:rPr lang="fr-FR" i="1">
                        <a:latin typeface="Cambria Math" panose="02040503050406030204" pitchFamily="18" charset="0"/>
                      </a:rPr>
                      <m:t> </m:t>
                    </m:r>
                    <m:r>
                      <a:rPr lang="fr-FR" i="1">
                        <a:latin typeface="Cambria Math" panose="02040503050406030204" pitchFamily="18" charset="0"/>
                      </a:rPr>
                      <m:t>𝑆</m:t>
                    </m:r>
                    <m:r>
                      <a:rPr lang="fr-FR" i="1">
                        <a:latin typeface="Cambria Math" panose="02040503050406030204" pitchFamily="18" charset="0"/>
                      </a:rPr>
                      <m:t> ⊂ </m:t>
                    </m:r>
                    <m:r>
                      <a:rPr lang="fr-FR" i="1">
                        <a:latin typeface="Cambria Math" panose="02040503050406030204" pitchFamily="18" charset="0"/>
                      </a:rPr>
                      <m:t>ℝ</m:t>
                    </m:r>
                  </m:oMath>
                </a14:m>
                <a:r>
                  <a:rPr lang="fr-FR" dirty="0"/>
                  <a:t>, </a:t>
                </a:r>
                <a:endParaRPr lang="fr-FR" dirty="0" smtClean="0"/>
              </a:p>
              <a:p>
                <a:pPr lvl="2"/>
                <a:r>
                  <a:rPr lang="fr-FR" dirty="0" smtClean="0"/>
                  <a:t>Sorties continues</a:t>
                </a:r>
              </a:p>
              <a:p>
                <a:pPr lvl="1"/>
                <a:r>
                  <a:rPr lang="fr-FR" dirty="0" smtClean="0"/>
                  <a:t>classification </a:t>
                </a:r>
                <a14:m>
                  <m:oMath xmlns:m="http://schemas.openxmlformats.org/officeDocument/2006/math">
                    <m:r>
                      <a:rPr lang="fr-FR" i="1">
                        <a:latin typeface="Cambria Math" panose="02040503050406030204" pitchFamily="18" charset="0"/>
                      </a:rPr>
                      <m:t>𝑆</m:t>
                    </m:r>
                    <m:r>
                      <a:rPr lang="fr-FR" i="1">
                        <a:latin typeface="Cambria Math" panose="02040503050406030204" pitchFamily="18" charset="0"/>
                      </a:rPr>
                      <m:t> ⊂ </m:t>
                    </m:r>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1</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𝑙</m:t>
                            </m:r>
                          </m:sub>
                        </m:sSub>
                        <m:r>
                          <a:rPr lang="fr-FR" i="1">
                            <a:latin typeface="Cambria Math" panose="02040503050406030204" pitchFamily="18" charset="0"/>
                          </a:rPr>
                          <m:t> </m:t>
                        </m:r>
                      </m:e>
                    </m:d>
                    <m:r>
                      <a:rPr lang="fr-FR" i="1">
                        <a:latin typeface="Cambria Math" panose="02040503050406030204" pitchFamily="18" charset="0"/>
                      </a:rPr>
                      <m:t> ;</m:t>
                    </m:r>
                    <m:r>
                      <a:rPr lang="fr-FR" i="1">
                        <a:latin typeface="Cambria Math" panose="02040503050406030204" pitchFamily="18" charset="0"/>
                      </a:rPr>
                      <m:t>𝑙</m:t>
                    </m:r>
                    <m:r>
                      <a:rPr lang="fr-FR" i="1">
                        <a:latin typeface="Cambria Math" panose="02040503050406030204" pitchFamily="18" charset="0"/>
                      </a:rPr>
                      <m:t> ∈</m:t>
                    </m:r>
                    <m:r>
                      <a:rPr lang="fr-FR" i="1">
                        <a:latin typeface="Cambria Math" panose="02040503050406030204" pitchFamily="18" charset="0"/>
                      </a:rPr>
                      <m:t>ℕ</m:t>
                    </m:r>
                  </m:oMath>
                </a14:m>
                <a:r>
                  <a:rPr lang="fr-FR" dirty="0" smtClean="0"/>
                  <a:t>.</a:t>
                </a:r>
              </a:p>
              <a:p>
                <a:pPr lvl="2"/>
                <a:r>
                  <a:rPr lang="fr-FR" dirty="0" smtClean="0"/>
                  <a:t>Sorties discrètes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F7912C97-8202-4148-8871-A7852DED8063}" type="slidenum">
              <a:rPr lang="fr-FR" smtClean="0"/>
              <a:t>15</a:t>
            </a:fld>
            <a:endParaRPr lang="fr-FR"/>
          </a:p>
        </p:txBody>
      </p:sp>
    </p:spTree>
    <p:extLst>
      <p:ext uri="{BB962C8B-B14F-4D97-AF65-F5344CB8AC3E}">
        <p14:creationId xmlns:p14="http://schemas.microsoft.com/office/powerpoint/2010/main" val="7772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smtClean="0"/>
              <a:t>Classification</a:t>
            </a:r>
            <a:endParaRPr lang="fr-FR" dirty="0"/>
          </a:p>
        </p:txBody>
      </p:sp>
      <p:sp>
        <p:nvSpPr>
          <p:cNvPr id="3" name="Espace réservé du contenu 2"/>
          <p:cNvSpPr>
            <a:spLocks noGrp="1"/>
          </p:cNvSpPr>
          <p:nvPr>
            <p:ph idx="1"/>
          </p:nvPr>
        </p:nvSpPr>
        <p:spPr/>
        <p:txBody>
          <a:bodyPr>
            <a:normAutofit/>
          </a:bodyPr>
          <a:lstStyle/>
          <a:p>
            <a:r>
              <a:rPr lang="fr-FR" b="1" dirty="0" smtClean="0"/>
              <a:t>(</a:t>
            </a:r>
            <a:r>
              <a:rPr lang="fr-FR" b="1" dirty="0" err="1"/>
              <a:t>Aggarwal</a:t>
            </a:r>
            <a:r>
              <a:rPr lang="fr-FR" b="1" dirty="0"/>
              <a:t>, 2014</a:t>
            </a:r>
            <a:r>
              <a:rPr lang="fr-FR" b="1" dirty="0" smtClean="0"/>
              <a:t>) </a:t>
            </a:r>
            <a:r>
              <a:rPr lang="fr-FR" dirty="0" smtClean="0"/>
              <a:t>« </a:t>
            </a:r>
            <a:r>
              <a:rPr lang="fr-FR" dirty="0"/>
              <a:t>soit un ensemble de données d’entrainement avec leur étiquette associée (vérité terrain, voir plus bas), on veut déterminer la classe de l’étiquette d’une instance de test non-étiquetée en apprenant les relations entre les données et les sorties » </a:t>
            </a:r>
            <a:endParaRPr lang="fr-FR" dirty="0" smtClean="0"/>
          </a:p>
          <a:p>
            <a:r>
              <a:rPr lang="fr-FR" b="1" dirty="0"/>
              <a:t>(</a:t>
            </a:r>
            <a:r>
              <a:rPr lang="fr-FR" b="1" dirty="0" err="1"/>
              <a:t>Duda</a:t>
            </a:r>
            <a:r>
              <a:rPr lang="fr-FR" b="1" dirty="0"/>
              <a:t>, Hart, &amp; </a:t>
            </a:r>
            <a:r>
              <a:rPr lang="fr-FR" b="1" dirty="0" err="1"/>
              <a:t>Stork</a:t>
            </a:r>
            <a:r>
              <a:rPr lang="fr-FR" b="1" dirty="0"/>
              <a:t>, </a:t>
            </a:r>
            <a:r>
              <a:rPr lang="fr-FR" b="1" dirty="0" smtClean="0"/>
              <a:t>2012) </a:t>
            </a:r>
            <a:r>
              <a:rPr lang="fr-FR" dirty="0" smtClean="0"/>
              <a:t>Une </a:t>
            </a:r>
            <a:r>
              <a:rPr lang="fr-FR" dirty="0"/>
              <a:t>classification parfaite est en général impossible, par conséquent, un </a:t>
            </a:r>
            <a:r>
              <a:rPr lang="fr-FR" dirty="0" err="1"/>
              <a:t>classifieur</a:t>
            </a:r>
            <a:r>
              <a:rPr lang="fr-FR" dirty="0"/>
              <a:t> détermine des probabilités pour chacune des classes possibles. </a:t>
            </a:r>
            <a:endParaRPr lang="fr-FR" b="1" dirty="0"/>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16</a:t>
            </a:fld>
            <a:endParaRPr lang="fr-FR"/>
          </a:p>
        </p:txBody>
      </p:sp>
    </p:spTree>
    <p:extLst>
      <p:ext uri="{BB962C8B-B14F-4D97-AF65-F5344CB8AC3E}">
        <p14:creationId xmlns:p14="http://schemas.microsoft.com/office/powerpoint/2010/main" val="3778657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smtClean="0"/>
              <a:t>Classification</a:t>
            </a:r>
            <a:endParaRPr lang="fr-FR" dirty="0"/>
          </a:p>
        </p:txBody>
      </p:sp>
      <p:sp>
        <p:nvSpPr>
          <p:cNvPr id="3" name="Espace réservé du contenu 2"/>
          <p:cNvSpPr>
            <a:spLocks noGrp="1"/>
          </p:cNvSpPr>
          <p:nvPr>
            <p:ph idx="1"/>
          </p:nvPr>
        </p:nvSpPr>
        <p:spPr/>
        <p:txBody>
          <a:bodyPr>
            <a:normAutofit lnSpcReduction="10000"/>
          </a:bodyPr>
          <a:lstStyle/>
          <a:p>
            <a:r>
              <a:rPr lang="fr-FR" dirty="0"/>
              <a:t>Un </a:t>
            </a:r>
            <a:r>
              <a:rPr lang="fr-FR" dirty="0" err="1"/>
              <a:t>classifieur</a:t>
            </a:r>
            <a:r>
              <a:rPr lang="fr-FR" dirty="0"/>
              <a:t> est un système d’apprentissage supervisé qui prédit des valeurs discriminantes, binaires ou </a:t>
            </a:r>
            <a:r>
              <a:rPr lang="fr-FR" dirty="0" smtClean="0"/>
              <a:t>qualitatives</a:t>
            </a:r>
          </a:p>
          <a:p>
            <a:r>
              <a:rPr lang="fr-FR" dirty="0"/>
              <a:t>E</a:t>
            </a:r>
            <a:r>
              <a:rPr lang="fr-FR" dirty="0" smtClean="0"/>
              <a:t>n </a:t>
            </a:r>
            <a:r>
              <a:rPr lang="fr-FR" dirty="0"/>
              <a:t>général, le </a:t>
            </a:r>
            <a:r>
              <a:rPr lang="fr-FR" dirty="0" err="1"/>
              <a:t>classifieur</a:t>
            </a:r>
            <a:r>
              <a:rPr lang="fr-FR" dirty="0"/>
              <a:t> renvoie une probabilité qui est comparée à un certain seuil pour pouvoir affecter l’entrée à une classe donnée. </a:t>
            </a:r>
            <a:endParaRPr lang="fr-FR" dirty="0" smtClean="0"/>
          </a:p>
          <a:p>
            <a:r>
              <a:rPr lang="fr-FR" dirty="0" smtClean="0"/>
              <a:t>Pour </a:t>
            </a:r>
            <a:r>
              <a:rPr lang="fr-FR" dirty="0"/>
              <a:t>une classification binaire : </a:t>
            </a:r>
            <a:endParaRPr lang="fr-FR" dirty="0" smtClean="0"/>
          </a:p>
          <a:p>
            <a:pPr lvl="1"/>
            <a:r>
              <a:rPr lang="fr-FR" dirty="0" smtClean="0"/>
              <a:t>la </a:t>
            </a:r>
            <a:r>
              <a:rPr lang="fr-FR" dirty="0"/>
              <a:t>classe 0 aura pour valeur représentative le chiffre 0 et la classe 1 le chiffre 1. </a:t>
            </a:r>
            <a:endParaRPr lang="fr-FR" dirty="0" smtClean="0"/>
          </a:p>
          <a:p>
            <a:pPr lvl="1"/>
            <a:r>
              <a:rPr lang="fr-FR" dirty="0" smtClean="0"/>
              <a:t>Le </a:t>
            </a:r>
            <a:r>
              <a:rPr lang="fr-FR" dirty="0" err="1"/>
              <a:t>classifieur</a:t>
            </a:r>
            <a:r>
              <a:rPr lang="fr-FR" dirty="0"/>
              <a:t> renvoie des valeurs comprises entre 0 et 1 </a:t>
            </a:r>
            <a:endParaRPr lang="fr-FR" dirty="0" smtClean="0"/>
          </a:p>
          <a:p>
            <a:pPr lvl="1"/>
            <a:r>
              <a:rPr lang="fr-FR" dirty="0" smtClean="0"/>
              <a:t>Nécessité </a:t>
            </a:r>
            <a:r>
              <a:rPr lang="fr-FR" dirty="0"/>
              <a:t>de définir un seuil pour affecter </a:t>
            </a:r>
            <a:r>
              <a:rPr lang="fr-FR" dirty="0" smtClean="0"/>
              <a:t>les </a:t>
            </a:r>
            <a:r>
              <a:rPr lang="fr-FR" dirty="0"/>
              <a:t>valeurs à la classe adéquate ; </a:t>
            </a:r>
            <a:endParaRPr lang="fr-FR" dirty="0" smtClean="0"/>
          </a:p>
          <a:p>
            <a:pPr lvl="1"/>
            <a:r>
              <a:rPr lang="fr-FR" dirty="0" smtClean="0"/>
              <a:t>Exemple 0,5</a:t>
            </a:r>
          </a:p>
          <a:p>
            <a:pPr lvl="2"/>
            <a:r>
              <a:rPr lang="fr-FR" dirty="0" smtClean="0"/>
              <a:t>Pour tout output ≤ </a:t>
            </a:r>
            <a:r>
              <a:rPr lang="fr-FR" dirty="0"/>
              <a:t>0.5, </a:t>
            </a:r>
            <a:r>
              <a:rPr lang="fr-FR" dirty="0" smtClean="0"/>
              <a:t>X</a:t>
            </a:r>
            <a:r>
              <a:rPr lang="fr-FR" baseline="-25000" dirty="0" smtClean="0"/>
              <a:t>i</a:t>
            </a:r>
            <a:r>
              <a:rPr lang="fr-FR" dirty="0" smtClean="0"/>
              <a:t> affecté </a:t>
            </a:r>
            <a:r>
              <a:rPr lang="fr-FR" dirty="0"/>
              <a:t>à la classe 0 </a:t>
            </a:r>
            <a:endParaRPr lang="fr-FR" dirty="0" smtClean="0"/>
          </a:p>
          <a:p>
            <a:pPr lvl="2"/>
            <a:r>
              <a:rPr lang="fr-FR" dirty="0"/>
              <a:t>Pour tout output </a:t>
            </a:r>
            <a:r>
              <a:rPr lang="fr-FR" dirty="0" smtClean="0"/>
              <a:t>&gt; </a:t>
            </a:r>
            <a:r>
              <a:rPr lang="fr-FR" dirty="0"/>
              <a:t>0.5 X</a:t>
            </a:r>
            <a:r>
              <a:rPr lang="fr-FR" baseline="-25000" dirty="0"/>
              <a:t>i</a:t>
            </a:r>
            <a:r>
              <a:rPr lang="fr-FR" dirty="0"/>
              <a:t> affecté à la classe 1</a:t>
            </a:r>
          </a:p>
        </p:txBody>
      </p:sp>
      <p:sp>
        <p:nvSpPr>
          <p:cNvPr id="52" name="Espace réservé du numéro de diapositive 51"/>
          <p:cNvSpPr>
            <a:spLocks noGrp="1"/>
          </p:cNvSpPr>
          <p:nvPr>
            <p:ph type="sldNum" sz="quarter" idx="12"/>
          </p:nvPr>
        </p:nvSpPr>
        <p:spPr/>
        <p:txBody>
          <a:bodyPr/>
          <a:lstStyle/>
          <a:p>
            <a:fld id="{F7912C97-8202-4148-8871-A7852DED8063}" type="slidenum">
              <a:rPr lang="fr-FR" smtClean="0"/>
              <a:t>17</a:t>
            </a:fld>
            <a:endParaRPr lang="fr-FR"/>
          </a:p>
        </p:txBody>
      </p:sp>
    </p:spTree>
    <p:extLst>
      <p:ext uri="{BB962C8B-B14F-4D97-AF65-F5344CB8AC3E}">
        <p14:creationId xmlns:p14="http://schemas.microsoft.com/office/powerpoint/2010/main" val="306551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smtClean="0"/>
              <a:t>Classification</a:t>
            </a:r>
            <a:endParaRPr lang="fr-FR" dirty="0"/>
          </a:p>
        </p:txBody>
      </p:sp>
      <p:pic>
        <p:nvPicPr>
          <p:cNvPr id="4" name="Espace réservé du contenu 3"/>
          <p:cNvPicPr>
            <a:picLocks noGrp="1" noChangeAspect="1"/>
          </p:cNvPicPr>
          <p:nvPr>
            <p:ph idx="1"/>
          </p:nvPr>
        </p:nvPicPr>
        <p:blipFill>
          <a:blip r:embed="rId2"/>
          <a:stretch>
            <a:fillRect/>
          </a:stretch>
        </p:blipFill>
        <p:spPr>
          <a:xfrm>
            <a:off x="2592925" y="1905000"/>
            <a:ext cx="6981096" cy="3778250"/>
          </a:xfrm>
          <a:prstGeom prst="rect">
            <a:avLst/>
          </a:prstGeom>
        </p:spPr>
      </p:pic>
      <p:sp>
        <p:nvSpPr>
          <p:cNvPr id="5" name="Espace réservé du numéro de diapositive 4"/>
          <p:cNvSpPr>
            <a:spLocks noGrp="1"/>
          </p:cNvSpPr>
          <p:nvPr>
            <p:ph type="sldNum" sz="quarter" idx="12"/>
          </p:nvPr>
        </p:nvSpPr>
        <p:spPr/>
        <p:txBody>
          <a:bodyPr/>
          <a:lstStyle/>
          <a:p>
            <a:fld id="{F7912C97-8202-4148-8871-A7852DED8063}" type="slidenum">
              <a:rPr lang="fr-FR" smtClean="0"/>
              <a:t>18</a:t>
            </a:fld>
            <a:endParaRPr lang="fr-FR"/>
          </a:p>
        </p:txBody>
      </p:sp>
    </p:spTree>
    <p:extLst>
      <p:ext uri="{BB962C8B-B14F-4D97-AF65-F5344CB8AC3E}">
        <p14:creationId xmlns:p14="http://schemas.microsoft.com/office/powerpoint/2010/main" val="1115711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Vérité terrain</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dirty="0" smtClean="0"/>
              <a:t>Une </a:t>
            </a:r>
            <a:r>
              <a:rPr lang="fr-FR" dirty="0"/>
              <a:t>donnée étant étiquetée par le nom de la classe à laquelle elle appartient, </a:t>
            </a:r>
            <a:endParaRPr lang="fr-FR" dirty="0" smtClean="0"/>
          </a:p>
          <a:p>
            <a:r>
              <a:rPr lang="fr-FR" dirty="0" smtClean="0"/>
              <a:t>La </a:t>
            </a:r>
            <a:r>
              <a:rPr lang="fr-FR" dirty="0"/>
              <a:t>donnée est accompagnée de sa vérité terrain, car l’étiquetage est fait par un expert du domaine. </a:t>
            </a:r>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19</a:t>
            </a:fld>
            <a:endParaRPr lang="fr-FR"/>
          </a:p>
        </p:txBody>
      </p:sp>
    </p:spTree>
    <p:extLst>
      <p:ext uri="{BB962C8B-B14F-4D97-AF65-F5344CB8AC3E}">
        <p14:creationId xmlns:p14="http://schemas.microsoft.com/office/powerpoint/2010/main" val="4004106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 cours et évaluation</a:t>
            </a:r>
            <a:endParaRPr lang="fr-FR" dirty="0"/>
          </a:p>
        </p:txBody>
      </p:sp>
      <p:sp>
        <p:nvSpPr>
          <p:cNvPr id="3" name="Espace réservé du contenu 2"/>
          <p:cNvSpPr>
            <a:spLocks noGrp="1"/>
          </p:cNvSpPr>
          <p:nvPr>
            <p:ph idx="1"/>
          </p:nvPr>
        </p:nvSpPr>
        <p:spPr>
          <a:xfrm>
            <a:off x="1963882" y="1423555"/>
            <a:ext cx="10228118" cy="5008417"/>
          </a:xfrm>
        </p:spPr>
        <p:txBody>
          <a:bodyPr>
            <a:normAutofit/>
          </a:bodyPr>
          <a:lstStyle/>
          <a:p>
            <a:r>
              <a:rPr lang="fr-FR" dirty="0" smtClean="0"/>
              <a:t>Volume horaire</a:t>
            </a:r>
          </a:p>
          <a:p>
            <a:pPr lvl="1"/>
            <a:r>
              <a:rPr lang="fr-FR" dirty="0" smtClean="0"/>
              <a:t>1 cours par semaine </a:t>
            </a:r>
          </a:p>
          <a:p>
            <a:pPr lvl="1"/>
            <a:r>
              <a:rPr lang="fr-FR" dirty="0" smtClean="0"/>
              <a:t>1 TD/TP par semaine</a:t>
            </a:r>
          </a:p>
          <a:p>
            <a:r>
              <a:rPr lang="fr-FR" dirty="0" smtClean="0"/>
              <a:t>Evaluation</a:t>
            </a:r>
          </a:p>
          <a:p>
            <a:pPr lvl="1"/>
            <a:r>
              <a:rPr lang="fr-FR" dirty="0" smtClean="0"/>
              <a:t>Remise de TD/TP: code + rapport hebdomadaire</a:t>
            </a:r>
          </a:p>
          <a:p>
            <a:pPr lvl="1"/>
            <a:r>
              <a:rPr lang="fr-FR" dirty="0" smtClean="0"/>
              <a:t>Projet de fin de semestre</a:t>
            </a:r>
          </a:p>
          <a:p>
            <a:pPr lvl="1"/>
            <a:r>
              <a:rPr lang="fr-FR" dirty="0" smtClean="0"/>
              <a:t>Evaluation semestrielle : assiduité et/ou interrogation planifiée</a:t>
            </a:r>
          </a:p>
          <a:p>
            <a:r>
              <a:rPr lang="fr-FR" dirty="0" smtClean="0"/>
              <a:t>Contenu</a:t>
            </a:r>
          </a:p>
          <a:p>
            <a:pPr lvl="1"/>
            <a:r>
              <a:rPr lang="fr-FR" dirty="0" smtClean="0"/>
              <a:t>Explications théoriques durant le cours</a:t>
            </a:r>
          </a:p>
          <a:p>
            <a:pPr lvl="1"/>
            <a:r>
              <a:rPr lang="fr-FR" dirty="0" smtClean="0"/>
              <a:t>Implémentations des notions vues en cours durant le TD/TP</a:t>
            </a:r>
          </a:p>
          <a:p>
            <a:r>
              <a:rPr lang="fr-FR" dirty="0" smtClean="0"/>
              <a:t>Langage utilisé</a:t>
            </a:r>
          </a:p>
          <a:p>
            <a:pPr lvl="1"/>
            <a:r>
              <a:rPr lang="fr-FR" dirty="0" smtClean="0"/>
              <a:t>Python</a:t>
            </a:r>
            <a:endParaRPr lang="fr-FR" dirty="0"/>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2</a:t>
            </a:fld>
            <a:endParaRPr lang="fr-FR"/>
          </a:p>
        </p:txBody>
      </p:sp>
    </p:spTree>
    <p:extLst>
      <p:ext uri="{BB962C8B-B14F-4D97-AF65-F5344CB8AC3E}">
        <p14:creationId xmlns:p14="http://schemas.microsoft.com/office/powerpoint/2010/main" val="109943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pPr lvl="0"/>
            <a:r>
              <a:rPr lang="fr-FR" dirty="0"/>
              <a:t>Matrice de confusion</a:t>
            </a:r>
            <a:r>
              <a:rPr lang="fr-FR" b="1" dirty="0"/>
              <a:t> </a:t>
            </a:r>
          </a:p>
        </p:txBody>
      </p:sp>
      <p:graphicFrame>
        <p:nvGraphicFramePr>
          <p:cNvPr id="4" name="Tableau 3"/>
          <p:cNvGraphicFramePr>
            <a:graphicFrameLocks noGrp="1"/>
          </p:cNvGraphicFramePr>
          <p:nvPr>
            <p:extLst>
              <p:ext uri="{D42A27DB-BD31-4B8C-83A1-F6EECF244321}">
                <p14:modId xmlns:p14="http://schemas.microsoft.com/office/powerpoint/2010/main" val="418778587"/>
              </p:ext>
            </p:extLst>
          </p:nvPr>
        </p:nvGraphicFramePr>
        <p:xfrm>
          <a:off x="847021" y="2550693"/>
          <a:ext cx="5412492" cy="2454322"/>
        </p:xfrm>
        <a:graphic>
          <a:graphicData uri="http://schemas.openxmlformats.org/drawingml/2006/table">
            <a:tbl>
              <a:tblPr firstRow="1" firstCol="1" bandRow="1">
                <a:tableStyleId>{5C22544A-7EE6-4342-B048-85BDC9FD1C3A}</a:tableStyleId>
              </a:tblPr>
              <a:tblGrid>
                <a:gridCol w="1353123"/>
                <a:gridCol w="1353123"/>
                <a:gridCol w="1353123"/>
                <a:gridCol w="1353123"/>
              </a:tblGrid>
              <a:tr h="423513">
                <a:tc>
                  <a:txBody>
                    <a:bodyPr/>
                    <a:lstStyle/>
                    <a:p>
                      <a:pPr marL="457200" algn="just">
                        <a:spcAft>
                          <a:spcPts val="0"/>
                        </a:spcAft>
                      </a:pPr>
                      <a:r>
                        <a:rPr lang="fr-FR" sz="1600" dirty="0">
                          <a:effectLst/>
                        </a:rPr>
                        <a:t> </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just">
                        <a:spcAft>
                          <a:spcPts val="0"/>
                        </a:spcAft>
                      </a:pPr>
                      <a:r>
                        <a:rPr lang="fr-FR" sz="1600">
                          <a:effectLst/>
                        </a:rPr>
                        <a:t> </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gridSpan="2">
                  <a:txBody>
                    <a:bodyPr/>
                    <a:lstStyle/>
                    <a:p>
                      <a:pPr marL="457200" algn="just">
                        <a:spcAft>
                          <a:spcPts val="0"/>
                        </a:spcAft>
                      </a:pPr>
                      <a:r>
                        <a:rPr lang="fr-FR" sz="1600" dirty="0">
                          <a:effectLst/>
                        </a:rPr>
                        <a:t>Classe Prédite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fr-FR"/>
                    </a:p>
                  </a:txBody>
                  <a:tcPr/>
                </a:tc>
              </a:tr>
              <a:tr h="583414">
                <a:tc>
                  <a:txBody>
                    <a:bodyPr/>
                    <a:lstStyle/>
                    <a:p>
                      <a:pPr marL="457200" algn="just">
                        <a:spcAft>
                          <a:spcPts val="0"/>
                        </a:spcAft>
                      </a:pPr>
                      <a:r>
                        <a:rPr lang="fr-FR" sz="1600" dirty="0">
                          <a:effectLst/>
                        </a:rPr>
                        <a:t> </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just">
                        <a:spcAft>
                          <a:spcPts val="0"/>
                        </a:spcAft>
                      </a:pPr>
                      <a:r>
                        <a:rPr lang="fr-FR" sz="1600">
                          <a:effectLst/>
                        </a:rPr>
                        <a:t> </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a:effectLst/>
                        </a:rPr>
                        <a:t>Classe 0</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a:effectLst/>
                        </a:rPr>
                        <a:t>Classe 1</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733320">
                <a:tc rowSpan="2">
                  <a:txBody>
                    <a:bodyPr/>
                    <a:lstStyle/>
                    <a:p>
                      <a:pPr marL="71755" algn="just">
                        <a:spcAft>
                          <a:spcPts val="0"/>
                        </a:spcAft>
                      </a:pPr>
                      <a:r>
                        <a:rPr lang="fr-FR" sz="1600" dirty="0">
                          <a:effectLst/>
                        </a:rPr>
                        <a:t> </a:t>
                      </a:r>
                    </a:p>
                    <a:p>
                      <a:pPr marL="71755" algn="ctr">
                        <a:spcAft>
                          <a:spcPts val="0"/>
                        </a:spcAft>
                      </a:pPr>
                      <a:r>
                        <a:rPr lang="fr-FR" sz="1600" dirty="0">
                          <a:effectLst/>
                        </a:rPr>
                        <a:t>Classe</a:t>
                      </a:r>
                    </a:p>
                    <a:p>
                      <a:pPr marL="71755" algn="ctr">
                        <a:spcAft>
                          <a:spcPts val="0"/>
                        </a:spcAft>
                      </a:pPr>
                      <a:r>
                        <a:rPr lang="fr-FR" sz="1600" dirty="0">
                          <a:effectLst/>
                        </a:rPr>
                        <a:t>Observée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vert="vert270"/>
                </a:tc>
                <a:tc>
                  <a:txBody>
                    <a:bodyPr/>
                    <a:lstStyle/>
                    <a:p>
                      <a:pPr marL="457200" algn="just">
                        <a:spcAft>
                          <a:spcPts val="0"/>
                        </a:spcAft>
                      </a:pPr>
                      <a:r>
                        <a:rPr lang="fr-FR" sz="1600">
                          <a:effectLst/>
                        </a:rPr>
                        <a:t>Classe 0</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a:effectLst/>
                        </a:rPr>
                        <a:t>VN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dirty="0" smtClean="0">
                          <a:effectLst/>
                        </a:rPr>
                        <a:t>FP</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714075">
                <a:tc vMerge="1">
                  <a:txBody>
                    <a:bodyPr/>
                    <a:lstStyle/>
                    <a:p>
                      <a:endParaRPr lang="fr-FR"/>
                    </a:p>
                  </a:txBody>
                  <a:tcPr/>
                </a:tc>
                <a:tc>
                  <a:txBody>
                    <a:bodyPr/>
                    <a:lstStyle/>
                    <a:p>
                      <a:pPr marL="457200" algn="just">
                        <a:spcAft>
                          <a:spcPts val="0"/>
                        </a:spcAft>
                      </a:pPr>
                      <a:r>
                        <a:rPr lang="fr-FR" sz="1600">
                          <a:effectLst/>
                        </a:rPr>
                        <a:t>Classe 1</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dirty="0" smtClean="0">
                          <a:effectLst/>
                        </a:rPr>
                        <a:t>FN</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marL="457200" algn="just">
                        <a:spcAft>
                          <a:spcPts val="0"/>
                        </a:spcAft>
                      </a:pPr>
                      <a:r>
                        <a:rPr lang="fr-FR" sz="1600" dirty="0">
                          <a:effectLst/>
                        </a:rPr>
                        <a:t>VP</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5" name="Rectangle 4"/>
          <p:cNvSpPr/>
          <p:nvPr/>
        </p:nvSpPr>
        <p:spPr>
          <a:xfrm>
            <a:off x="6756934" y="2482467"/>
            <a:ext cx="5120640" cy="2308324"/>
          </a:xfrm>
          <a:prstGeom prst="rect">
            <a:avLst/>
          </a:prstGeom>
        </p:spPr>
        <p:txBody>
          <a:bodyPr wrap="square">
            <a:spAutoFit/>
          </a:bodyPr>
          <a:lstStyle/>
          <a:p>
            <a:pPr marL="342900" lvl="0" indent="-342900" algn="jus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Vrais Positifs VP :</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1 correctement prédits.</a:t>
            </a:r>
          </a:p>
          <a:p>
            <a:pPr marL="342900" lvl="0" indent="-342900" algn="just">
              <a:spcAft>
                <a:spcPts val="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Vrais Négatifs VN :</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0 correctement prédits.</a:t>
            </a:r>
          </a:p>
          <a:p>
            <a:pPr marL="342900" lvl="0" indent="-342900" algn="just">
              <a:spcAft>
                <a:spcPts val="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Faux Positifs FP</a:t>
            </a:r>
            <a:r>
              <a:rPr lang="fr-FR" dirty="0" smtClean="0">
                <a:effectLst/>
                <a:latin typeface="Bell MT" panose="02020503060305020303" pitchFamily="18" charset="0"/>
                <a:ea typeface="Calibri" panose="020F0502020204030204" pitchFamily="34" charset="0"/>
                <a:cs typeface="Arial" panose="020B0604020202020204" pitchFamily="34" charset="0"/>
              </a:rPr>
              <a:t> </a:t>
            </a:r>
            <a:r>
              <a:rPr lang="fr-FR" b="1" dirty="0" smtClean="0">
                <a:effectLst/>
                <a:latin typeface="Bell MT" panose="02020503060305020303" pitchFamily="18" charset="0"/>
                <a:ea typeface="Calibri" panose="020F0502020204030204" pitchFamily="34" charset="0"/>
                <a:cs typeface="Arial" panose="020B0604020202020204" pitchFamily="34" charset="0"/>
              </a:rPr>
              <a:t>:</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a:t>
            </a:r>
            <a:r>
              <a:rPr lang="fr-FR" dirty="0" smtClean="0">
                <a:effectLst/>
                <a:latin typeface="Bell MT" panose="02020503060305020303" pitchFamily="18" charset="0"/>
                <a:ea typeface="Calibri" panose="020F0502020204030204" pitchFamily="34" charset="0"/>
                <a:cs typeface="Arial" panose="020B0604020202020204" pitchFamily="34" charset="0"/>
              </a:rPr>
              <a:t>0 </a:t>
            </a:r>
            <a:r>
              <a:rPr lang="fr-FR" dirty="0" smtClean="0">
                <a:effectLst/>
                <a:latin typeface="Bell MT" panose="02020503060305020303" pitchFamily="18" charset="0"/>
                <a:ea typeface="Calibri" panose="020F0502020204030204" pitchFamily="34" charset="0"/>
                <a:cs typeface="Arial" panose="020B0604020202020204" pitchFamily="34" charset="0"/>
              </a:rPr>
              <a:t>mal prédits.</a:t>
            </a:r>
          </a:p>
          <a:p>
            <a:pPr marL="342900" lvl="0" indent="-342900" algn="just">
              <a:spcAft>
                <a:spcPts val="60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Faux négatifs FN</a:t>
            </a:r>
            <a:r>
              <a:rPr lang="fr-FR" dirty="0" smtClean="0">
                <a:effectLst/>
                <a:latin typeface="Bell MT" panose="02020503060305020303" pitchFamily="18" charset="0"/>
                <a:ea typeface="Calibri" panose="020F0502020204030204" pitchFamily="34" charset="0"/>
                <a:cs typeface="Arial" panose="020B0604020202020204" pitchFamily="34" charset="0"/>
              </a:rPr>
              <a:t> </a:t>
            </a:r>
            <a:r>
              <a:rPr lang="fr-FR" b="1" dirty="0" smtClean="0">
                <a:effectLst/>
                <a:latin typeface="Bell MT" panose="02020503060305020303" pitchFamily="18" charset="0"/>
                <a:ea typeface="Calibri" panose="020F0502020204030204" pitchFamily="34" charset="0"/>
                <a:cs typeface="Arial" panose="020B0604020202020204" pitchFamily="34" charset="0"/>
              </a:rPr>
              <a:t>:</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a:t>
            </a:r>
            <a:r>
              <a:rPr lang="fr-FR" dirty="0" smtClean="0">
                <a:effectLst/>
                <a:latin typeface="Bell MT" panose="02020503060305020303" pitchFamily="18" charset="0"/>
                <a:ea typeface="Calibri" panose="020F0502020204030204" pitchFamily="34" charset="0"/>
                <a:cs typeface="Arial" panose="020B0604020202020204" pitchFamily="34" charset="0"/>
              </a:rPr>
              <a:t>1 </a:t>
            </a:r>
            <a:r>
              <a:rPr lang="fr-FR" dirty="0" smtClean="0">
                <a:effectLst/>
                <a:latin typeface="Bell MT" panose="02020503060305020303" pitchFamily="18" charset="0"/>
                <a:ea typeface="Calibri" panose="020F0502020204030204" pitchFamily="34" charset="0"/>
                <a:cs typeface="Arial" panose="020B0604020202020204" pitchFamily="34" charset="0"/>
              </a:rPr>
              <a:t>mal prédits.</a:t>
            </a:r>
            <a:endParaRPr lang="fr-FR" dirty="0">
              <a:effectLst/>
              <a:latin typeface="Bell MT" panose="02020503060305020303" pitchFamily="18" charset="0"/>
              <a:ea typeface="Calibri" panose="020F0502020204030204" pitchFamily="34" charset="0"/>
              <a:cs typeface="Arial" panose="020B0604020202020204" pitchFamily="34" charset="0"/>
            </a:endParaRPr>
          </a:p>
        </p:txBody>
      </p:sp>
      <p:sp>
        <p:nvSpPr>
          <p:cNvPr id="6" name="Espace réservé du numéro de diapositive 5"/>
          <p:cNvSpPr>
            <a:spLocks noGrp="1"/>
          </p:cNvSpPr>
          <p:nvPr>
            <p:ph type="sldNum" sz="quarter" idx="12"/>
          </p:nvPr>
        </p:nvSpPr>
        <p:spPr/>
        <p:txBody>
          <a:bodyPr/>
          <a:lstStyle/>
          <a:p>
            <a:fld id="{F7912C97-8202-4148-8871-A7852DED8063}" type="slidenum">
              <a:rPr lang="fr-FR" smtClean="0"/>
              <a:t>20</a:t>
            </a:fld>
            <a:endParaRPr lang="fr-FR"/>
          </a:p>
        </p:txBody>
      </p:sp>
    </p:spTree>
    <p:extLst>
      <p:ext uri="{BB962C8B-B14F-4D97-AF65-F5344CB8AC3E}">
        <p14:creationId xmlns:p14="http://schemas.microsoft.com/office/powerpoint/2010/main" val="341907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1103637" y="2002054"/>
                <a:ext cx="5653297" cy="4759037"/>
              </a:xfrm>
            </p:spPr>
            <p:txBody>
              <a:bodyPr>
                <a:normAutofit fontScale="92500" lnSpcReduction="20000"/>
              </a:bodyPr>
              <a:lstStyle/>
              <a:p>
                <a:pPr lvl="0"/>
                <a:r>
                  <a:rPr lang="fr-FR" b="1" dirty="0" smtClean="0"/>
                  <a:t>Rappel</a:t>
                </a:r>
                <a:r>
                  <a:rPr lang="fr-FR" dirty="0"/>
                  <a:t> ou </a:t>
                </a:r>
                <a:r>
                  <a:rPr lang="fr-FR" b="1" dirty="0"/>
                  <a:t>Sensibilité</a:t>
                </a:r>
                <a:r>
                  <a:rPr lang="fr-FR" dirty="0"/>
                  <a:t>  ou </a:t>
                </a:r>
                <a:r>
                  <a:rPr lang="fr-FR" b="1" dirty="0"/>
                  <a:t>Taux de VP</a:t>
                </a:r>
                <a:r>
                  <a:rPr lang="fr-FR" dirty="0"/>
                  <a:t> : proportion d’éléments bien classés par rapport au nombre d’éléments de la classe à </a:t>
                </a:r>
                <a:r>
                  <a:rPr lang="fr-FR" dirty="0" smtClean="0"/>
                  <a:t>prédire</a:t>
                </a:r>
              </a:p>
              <a:p>
                <a:pPr lvl="1"/>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𝑅𝑎𝑝𝑝𝑒𝑙</m:t>
                        </m:r>
                      </m:e>
                      <m:sub>
                        <m:r>
                          <a:rPr lang="fr-FR" i="1">
                            <a:latin typeface="Cambria Math" panose="02040503050406030204" pitchFamily="18" charset="0"/>
                          </a:rPr>
                          <m:t>𝑐𝑙𝑎𝑠𝑠𝑒</m:t>
                        </m:r>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𝑉𝑃</m:t>
                        </m:r>
                      </m:num>
                      <m:den>
                        <m:r>
                          <a:rPr lang="fr-FR" i="1">
                            <a:latin typeface="Cambria Math" panose="02040503050406030204" pitchFamily="18" charset="0"/>
                          </a:rPr>
                          <m:t>𝑉𝑃</m:t>
                        </m:r>
                        <m:r>
                          <a:rPr lang="fr-FR" i="1">
                            <a:latin typeface="Cambria Math" panose="02040503050406030204" pitchFamily="18" charset="0"/>
                          </a:rPr>
                          <m:t>+</m:t>
                        </m:r>
                        <m:r>
                          <a:rPr lang="fr-FR" i="1">
                            <a:latin typeface="Cambria Math" panose="02040503050406030204" pitchFamily="18" charset="0"/>
                          </a:rPr>
                          <m:t>𝐹𝑁</m:t>
                        </m:r>
                      </m:den>
                    </m:f>
                  </m:oMath>
                </a14:m>
                <a:endParaRPr lang="fr-FR" dirty="0"/>
              </a:p>
              <a:p>
                <a:pPr lvl="0"/>
                <a:r>
                  <a:rPr lang="fr-FR" b="1" dirty="0"/>
                  <a:t>Précision :</a:t>
                </a:r>
                <a:r>
                  <a:rPr lang="fr-FR" dirty="0"/>
                  <a:t> proportion  d’éléments bien classés pour une classe donnée ; </a:t>
                </a:r>
                <a:endParaRPr lang="fr-FR" dirty="0" smtClean="0"/>
              </a:p>
              <a:p>
                <a:pPr lvl="1"/>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𝑃𝑟</m:t>
                        </m:r>
                        <m:r>
                          <a:rPr lang="fr-FR" i="1">
                            <a:latin typeface="Cambria Math" panose="02040503050406030204" pitchFamily="18" charset="0"/>
                          </a:rPr>
                          <m:t>é</m:t>
                        </m:r>
                        <m:r>
                          <a:rPr lang="fr-FR" i="1">
                            <a:latin typeface="Cambria Math" panose="02040503050406030204" pitchFamily="18" charset="0"/>
                          </a:rPr>
                          <m:t>𝑐𝑖𝑠𝑖𝑜𝑛</m:t>
                        </m:r>
                      </m:e>
                      <m:sub>
                        <m:r>
                          <a:rPr lang="fr-FR" i="1">
                            <a:latin typeface="Cambria Math" panose="02040503050406030204" pitchFamily="18" charset="0"/>
                          </a:rPr>
                          <m:t>𝑐𝑙𝑎𝑠𝑠𝑒</m:t>
                        </m:r>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𝑉𝑃</m:t>
                        </m:r>
                      </m:num>
                      <m:den>
                        <m:r>
                          <a:rPr lang="fr-FR" i="1">
                            <a:latin typeface="Cambria Math" panose="02040503050406030204" pitchFamily="18" charset="0"/>
                          </a:rPr>
                          <m:t>𝑉𝑃</m:t>
                        </m:r>
                        <m:r>
                          <a:rPr lang="fr-FR" i="1">
                            <a:latin typeface="Cambria Math" panose="02040503050406030204" pitchFamily="18" charset="0"/>
                          </a:rPr>
                          <m:t>+</m:t>
                        </m:r>
                        <m:r>
                          <a:rPr lang="fr-FR" i="1">
                            <a:latin typeface="Cambria Math" panose="02040503050406030204" pitchFamily="18" charset="0"/>
                          </a:rPr>
                          <m:t>𝐹𝑃</m:t>
                        </m:r>
                      </m:den>
                    </m:f>
                  </m:oMath>
                </a14:m>
                <a:endParaRPr lang="fr-FR" dirty="0" smtClean="0"/>
              </a:p>
              <a:p>
                <a:pPr lvl="0"/>
                <a:r>
                  <a:rPr lang="fr-FR" b="1" dirty="0" smtClean="0"/>
                  <a:t>Taux </a:t>
                </a:r>
                <a:r>
                  <a:rPr lang="fr-FR" b="1" dirty="0"/>
                  <a:t>de FP :</a:t>
                </a:r>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𝑇𝑎𝑢𝑥</m:t>
                        </m:r>
                        <m:r>
                          <a:rPr lang="fr-FR">
                            <a:latin typeface="Cambria Math" panose="02040503050406030204" pitchFamily="18" charset="0"/>
                          </a:rPr>
                          <m:t> </m:t>
                        </m:r>
                        <m:r>
                          <a:rPr lang="fr-FR" i="1">
                            <a:latin typeface="Cambria Math" panose="02040503050406030204" pitchFamily="18" charset="0"/>
                          </a:rPr>
                          <m:t>𝑑𝑒</m:t>
                        </m:r>
                        <m:r>
                          <a:rPr lang="fr-FR">
                            <a:latin typeface="Cambria Math" panose="02040503050406030204" pitchFamily="18" charset="0"/>
                          </a:rPr>
                          <m:t> </m:t>
                        </m:r>
                        <m:r>
                          <a:rPr lang="fr-FR" i="1">
                            <a:latin typeface="Cambria Math" panose="02040503050406030204" pitchFamily="18" charset="0"/>
                          </a:rPr>
                          <m:t>𝐹𝑃</m:t>
                        </m:r>
                      </m:e>
                      <m:sub>
                        <m:r>
                          <a:rPr lang="fr-FR" i="1">
                            <a:latin typeface="Cambria Math" panose="02040503050406030204" pitchFamily="18" charset="0"/>
                          </a:rPr>
                          <m:t>𝐶𝑙𝑎𝑠𝑠𝑒</m:t>
                        </m:r>
                        <m:r>
                          <a:rPr lang="fr-FR" b="0" i="1" smtClean="0">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𝐹𝑃</m:t>
                        </m:r>
                      </m:num>
                      <m:den>
                        <m:r>
                          <a:rPr lang="fr-FR" i="1">
                            <a:latin typeface="Cambria Math" panose="02040503050406030204" pitchFamily="18" charset="0"/>
                          </a:rPr>
                          <m:t>𝐹𝑃</m:t>
                        </m:r>
                        <m:r>
                          <a:rPr lang="fr-FR">
                            <a:latin typeface="Cambria Math" panose="02040503050406030204" pitchFamily="18" charset="0"/>
                          </a:rPr>
                          <m:t>+</m:t>
                        </m:r>
                        <m:r>
                          <a:rPr lang="fr-FR" i="1">
                            <a:latin typeface="Cambria Math" panose="02040503050406030204" pitchFamily="18" charset="0"/>
                          </a:rPr>
                          <m:t>𝑉</m:t>
                        </m:r>
                        <m:r>
                          <a:rPr lang="fr-FR" b="0" i="1" smtClean="0">
                            <a:latin typeface="Cambria Math" panose="02040503050406030204" pitchFamily="18" charset="0"/>
                          </a:rPr>
                          <m:t>𝑁</m:t>
                        </m:r>
                      </m:den>
                    </m:f>
                  </m:oMath>
                </a14:m>
                <a:endParaRPr lang="fr-FR" dirty="0"/>
              </a:p>
              <a:p>
                <a:pPr lvl="0"/>
                <a:r>
                  <a:rPr lang="fr-FR" b="1" dirty="0"/>
                  <a:t>Spécificité :</a:t>
                </a:r>
                <a:r>
                  <a:rPr lang="fr-FR" dirty="0"/>
                  <a:t> </a:t>
                </a:r>
                <a:endParaRPr lang="fr-FR" dirty="0" smtClean="0"/>
              </a:p>
              <a:p>
                <a:pPr lvl="1"/>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𝑆𝑝</m:t>
                        </m:r>
                        <m:r>
                          <a:rPr lang="fr-FR" b="0" i="1" smtClean="0">
                            <a:latin typeface="Cambria Math" panose="02040503050406030204" pitchFamily="18" charset="0"/>
                          </a:rPr>
                          <m:t>é</m:t>
                        </m:r>
                        <m:r>
                          <a:rPr lang="fr-FR" i="1">
                            <a:latin typeface="Cambria Math" panose="02040503050406030204" pitchFamily="18" charset="0"/>
                          </a:rPr>
                          <m:t>𝑐𝑖𝑓𝑖𝑐𝑖𝑡</m:t>
                        </m:r>
                        <m:r>
                          <a:rPr lang="fr-FR">
                            <a:latin typeface="Cambria Math" panose="02040503050406030204" pitchFamily="18" charset="0"/>
                          </a:rPr>
                          <m:t>é</m:t>
                        </m:r>
                      </m:e>
                      <m:sub>
                        <m:r>
                          <a:rPr lang="fr-FR" i="1">
                            <a:latin typeface="Cambria Math" panose="02040503050406030204" pitchFamily="18" charset="0"/>
                          </a:rPr>
                          <m:t>𝑐𝑙𝑎𝑠𝑠𝑒</m:t>
                        </m:r>
                        <m:r>
                          <m:rPr>
                            <m:sty m:val="p"/>
                          </m:rPr>
                          <a:rPr lang="fr-FR" b="0" i="0" smtClean="0">
                            <a:latin typeface="Cambria Math" panose="02040503050406030204" pitchFamily="18" charset="0"/>
                          </a:rPr>
                          <m:t>i</m:t>
                        </m:r>
                      </m:sub>
                    </m:sSub>
                    <m:f>
                      <m:fPr>
                        <m:ctrlPr>
                          <a:rPr lang="fr-FR" i="1">
                            <a:latin typeface="Cambria Math" panose="02040503050406030204" pitchFamily="18" charset="0"/>
                          </a:rPr>
                        </m:ctrlPr>
                      </m:fPr>
                      <m:num>
                        <m:r>
                          <a:rPr lang="fr-FR" i="1">
                            <a:latin typeface="Cambria Math" panose="02040503050406030204" pitchFamily="18" charset="0"/>
                          </a:rPr>
                          <m:t>𝑉</m:t>
                        </m:r>
                        <m:r>
                          <a:rPr lang="fr-FR" b="0" i="1" smtClean="0">
                            <a:latin typeface="Cambria Math" panose="02040503050406030204" pitchFamily="18" charset="0"/>
                          </a:rPr>
                          <m:t>𝑁</m:t>
                        </m:r>
                      </m:num>
                      <m:den>
                        <m:r>
                          <a:rPr lang="fr-FR" b="0" i="1" smtClean="0">
                            <a:latin typeface="Cambria Math" panose="02040503050406030204" pitchFamily="18" charset="0"/>
                          </a:rPr>
                          <m:t>𝑉</m:t>
                        </m:r>
                        <m:r>
                          <a:rPr lang="fr-FR" b="0" i="1" smtClean="0">
                            <a:latin typeface="Cambria Math" panose="02040503050406030204" pitchFamily="18" charset="0"/>
                          </a:rPr>
                          <m:t>𝑁</m:t>
                        </m:r>
                        <m:r>
                          <a:rPr lang="fr-FR">
                            <a:latin typeface="Cambria Math" panose="02040503050406030204" pitchFamily="18" charset="0"/>
                          </a:rPr>
                          <m:t>+</m:t>
                        </m:r>
                        <m:r>
                          <a:rPr lang="fr-FR" b="0" i="1" smtClean="0">
                            <a:latin typeface="Cambria Math" panose="02040503050406030204" pitchFamily="18" charset="0"/>
                          </a:rPr>
                          <m:t>𝐹</m:t>
                        </m:r>
                        <m:r>
                          <a:rPr lang="fr-FR" i="1">
                            <a:latin typeface="Cambria Math" panose="02040503050406030204" pitchFamily="18" charset="0"/>
                          </a:rPr>
                          <m:t>𝑃</m:t>
                        </m:r>
                      </m:den>
                    </m:f>
                  </m:oMath>
                </a14:m>
                <a:r>
                  <a:rPr lang="fr-FR" dirty="0"/>
                  <a:t> = 1 – Taux de </a:t>
                </a:r>
                <a:r>
                  <a:rPr lang="fr-FR" dirty="0" smtClean="0"/>
                  <a:t>FP </a:t>
                </a:r>
              </a:p>
              <a:p>
                <a:pPr lvl="1"/>
                <a14:m>
                  <m:oMath xmlns:m="http://schemas.openxmlformats.org/officeDocument/2006/math">
                    <m:r>
                      <m:rPr>
                        <m:nor/>
                      </m:rPr>
                      <a:rPr lang="fr-FR" dirty="0"/>
                      <m:t>Taux</m:t>
                    </m:r>
                    <m:r>
                      <m:rPr>
                        <m:nor/>
                      </m:rPr>
                      <a:rPr lang="fr-FR" dirty="0"/>
                      <m:t> </m:t>
                    </m:r>
                    <m:r>
                      <m:rPr>
                        <m:nor/>
                      </m:rPr>
                      <a:rPr lang="fr-FR" dirty="0"/>
                      <m:t>de</m:t>
                    </m:r>
                    <m:r>
                      <m:rPr>
                        <m:nor/>
                      </m:rPr>
                      <a:rPr lang="fr-FR" dirty="0"/>
                      <m:t> </m:t>
                    </m:r>
                    <m:r>
                      <m:rPr>
                        <m:nor/>
                      </m:rPr>
                      <a:rPr lang="fr-FR" dirty="0"/>
                      <m:t>FP</m:t>
                    </m:r>
                    <m:r>
                      <m:rPr>
                        <m:nor/>
                      </m:rPr>
                      <a:rPr lang="fr-FR" b="0" i="0" dirty="0" smtClean="0"/>
                      <m:t> = 1- </m:t>
                    </m:r>
                    <m:sSub>
                      <m:sSubPr>
                        <m:ctrlPr>
                          <a:rPr lang="fr-FR" i="1">
                            <a:latin typeface="Cambria Math" panose="02040503050406030204" pitchFamily="18" charset="0"/>
                          </a:rPr>
                        </m:ctrlPr>
                      </m:sSubPr>
                      <m:e>
                        <m:r>
                          <a:rPr lang="fr-FR" i="1">
                            <a:latin typeface="Cambria Math" panose="02040503050406030204" pitchFamily="18" charset="0"/>
                          </a:rPr>
                          <m:t>𝑆𝑝</m:t>
                        </m:r>
                        <m:r>
                          <a:rPr lang="fr-FR" i="1">
                            <a:latin typeface="Cambria Math" panose="02040503050406030204" pitchFamily="18" charset="0"/>
                          </a:rPr>
                          <m:t>é</m:t>
                        </m:r>
                        <m:r>
                          <a:rPr lang="fr-FR" i="1">
                            <a:latin typeface="Cambria Math" panose="02040503050406030204" pitchFamily="18" charset="0"/>
                          </a:rPr>
                          <m:t>𝑐𝑖𝑓𝑖𝑐𝑖𝑡</m:t>
                        </m:r>
                        <m:r>
                          <a:rPr lang="fr-FR">
                            <a:latin typeface="Cambria Math" panose="02040503050406030204" pitchFamily="18" charset="0"/>
                          </a:rPr>
                          <m:t>é</m:t>
                        </m:r>
                      </m:e>
                      <m:sub>
                        <m:r>
                          <a:rPr lang="fr-FR" i="1">
                            <a:latin typeface="Cambria Math" panose="02040503050406030204" pitchFamily="18" charset="0"/>
                          </a:rPr>
                          <m:t>𝑐𝑙𝑎𝑠𝑠𝑒</m:t>
                        </m:r>
                        <m:r>
                          <m:rPr>
                            <m:sty m:val="p"/>
                          </m:rPr>
                          <a:rPr lang="fr-FR">
                            <a:latin typeface="Cambria Math" panose="02040503050406030204" pitchFamily="18" charset="0"/>
                          </a:rPr>
                          <m:t>i</m:t>
                        </m:r>
                      </m:sub>
                    </m:sSub>
                    <m:f>
                      <m:fPr>
                        <m:ctrlPr>
                          <a:rPr lang="fr-FR"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𝑁</m:t>
                        </m:r>
                      </m:num>
                      <m:den>
                        <m:r>
                          <a:rPr lang="fr-FR" i="1">
                            <a:latin typeface="Cambria Math" panose="02040503050406030204" pitchFamily="18" charset="0"/>
                          </a:rPr>
                          <m:t>𝑉𝑁</m:t>
                        </m:r>
                        <m:r>
                          <a:rPr lang="fr-FR">
                            <a:latin typeface="Cambria Math" panose="02040503050406030204" pitchFamily="18" charset="0"/>
                          </a:rPr>
                          <m:t>+</m:t>
                        </m:r>
                        <m:r>
                          <a:rPr lang="fr-FR" i="1">
                            <a:latin typeface="Cambria Math" panose="02040503050406030204" pitchFamily="18" charset="0"/>
                          </a:rPr>
                          <m:t>𝐹</m:t>
                        </m:r>
                        <m:r>
                          <a:rPr lang="fr-FR" i="1">
                            <a:latin typeface="Cambria Math" panose="02040503050406030204" pitchFamily="18" charset="0"/>
                          </a:rPr>
                          <m:t>𝑃</m:t>
                        </m:r>
                      </m:den>
                    </m:f>
                  </m:oMath>
                </a14:m>
                <a:r>
                  <a:rPr lang="fr-FR" dirty="0"/>
                  <a:t> </a:t>
                </a:r>
                <a:endParaRPr lang="fr-FR" dirty="0"/>
              </a:p>
              <a:p>
                <a:pPr lvl="0"/>
                <a:endParaRPr lang="fr-FR" dirty="0" smtClean="0"/>
              </a:p>
              <a:p>
                <a:pPr lvl="0"/>
                <a:r>
                  <a:rPr lang="fr-FR" b="1" dirty="0" smtClean="0"/>
                  <a:t>Mesure F </a:t>
                </a:r>
                <a:r>
                  <a:rPr lang="fr-FR" dirty="0" smtClean="0"/>
                  <a:t>= 2 </a:t>
                </a:r>
                <a14:m>
                  <m:oMath xmlns:m="http://schemas.openxmlformats.org/officeDocument/2006/math">
                    <m:f>
                      <m:fPr>
                        <m:ctrlPr>
                          <a:rPr lang="fr-FR" i="1">
                            <a:latin typeface="Cambria Math" panose="02040503050406030204" pitchFamily="18" charset="0"/>
                          </a:rPr>
                        </m:ctrlPr>
                      </m:fPr>
                      <m:num>
                        <m:r>
                          <a:rPr lang="fr-FR" b="0" i="1" smtClean="0">
                            <a:latin typeface="Cambria Math" panose="02040503050406030204" pitchFamily="18" charset="0"/>
                          </a:rPr>
                          <m:t>𝑃𝑟𝑒</m:t>
                        </m:r>
                        <m:r>
                          <a:rPr lang="fr-FR" b="0" i="1" smtClean="0">
                            <a:latin typeface="Cambria Math" panose="02040503050406030204" pitchFamily="18" charset="0"/>
                          </a:rPr>
                          <m:t>𝑐</m:t>
                        </m:r>
                        <m:r>
                          <a:rPr lang="fr-FR" b="0" i="1" smtClean="0">
                            <a:latin typeface="Cambria Math" panose="02040503050406030204" pitchFamily="18" charset="0"/>
                          </a:rPr>
                          <m:t>𝑖𝑠𝑖𝑜𝑛</m:t>
                        </m:r>
                        <m:r>
                          <a:rPr lang="fr-FR" b="0" i="1" smtClean="0">
                            <a:latin typeface="Cambria Math" panose="02040503050406030204" pitchFamily="18" charset="0"/>
                          </a:rPr>
                          <m:t> </m:t>
                        </m:r>
                        <m:r>
                          <a:rPr lang="fr-FR" b="0" i="1" smtClean="0">
                            <a:latin typeface="Cambria Math" panose="02040503050406030204" pitchFamily="18" charset="0"/>
                          </a:rPr>
                          <m:t>𝑥</m:t>
                        </m:r>
                        <m:r>
                          <a:rPr lang="fr-FR" b="0" i="1" smtClean="0">
                            <a:latin typeface="Cambria Math" panose="02040503050406030204" pitchFamily="18" charset="0"/>
                          </a:rPr>
                          <m:t> </m:t>
                        </m:r>
                        <m:r>
                          <a:rPr lang="fr-FR" b="0" i="1" smtClean="0">
                            <a:latin typeface="Cambria Math" panose="02040503050406030204" pitchFamily="18" charset="0"/>
                          </a:rPr>
                          <m:t>𝑅𝑎𝑝𝑝𝑒𝑙</m:t>
                        </m:r>
                      </m:num>
                      <m:den>
                        <m:r>
                          <a:rPr lang="fr-FR" i="1">
                            <a:latin typeface="Cambria Math" panose="02040503050406030204" pitchFamily="18" charset="0"/>
                          </a:rPr>
                          <m:t>𝑃𝑟𝑒</m:t>
                        </m:r>
                        <m:r>
                          <a:rPr lang="fr-FR" b="0" i="1" smtClean="0">
                            <a:latin typeface="Cambria Math" panose="02040503050406030204" pitchFamily="18" charset="0"/>
                          </a:rPr>
                          <m:t>𝑐</m:t>
                        </m:r>
                        <m:r>
                          <a:rPr lang="fr-FR" i="1">
                            <a:latin typeface="Cambria Math" panose="02040503050406030204" pitchFamily="18" charset="0"/>
                          </a:rPr>
                          <m:t>𝑖𝑠𝑖𝑜𝑛</m:t>
                        </m:r>
                        <m:r>
                          <a:rPr lang="fr-FR" b="0" i="1" smtClean="0">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𝑅𝑎𝑝𝑝𝑒𝑙</m:t>
                        </m:r>
                      </m:den>
                    </m:f>
                  </m:oMath>
                </a14:m>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1103637" y="2002054"/>
                <a:ext cx="5653297" cy="4759037"/>
              </a:xfrm>
              <a:blipFill rotWithShape="0">
                <a:blip r:embed="rId2"/>
                <a:stretch>
                  <a:fillRect l="-539" t="-1408" r="-647"/>
                </a:stretch>
              </a:blipFill>
            </p:spPr>
            <p:txBody>
              <a:bodyPr/>
              <a:lstStyle/>
              <a:p>
                <a:r>
                  <a:rPr lang="fr-FR">
                    <a:noFill/>
                  </a:rPr>
                  <a:t> </a:t>
                </a:r>
              </a:p>
            </p:txBody>
          </p:sp>
        </mc:Fallback>
      </mc:AlternateContent>
      <p:sp>
        <p:nvSpPr>
          <p:cNvPr id="5" name="Rectangle 4"/>
          <p:cNvSpPr/>
          <p:nvPr/>
        </p:nvSpPr>
        <p:spPr>
          <a:xfrm>
            <a:off x="6756934" y="2482467"/>
            <a:ext cx="5120640" cy="2308324"/>
          </a:xfrm>
          <a:prstGeom prst="rect">
            <a:avLst/>
          </a:prstGeom>
        </p:spPr>
        <p:txBody>
          <a:bodyPr wrap="square">
            <a:spAutoFit/>
          </a:bodyPr>
          <a:lstStyle/>
          <a:p>
            <a:pPr marL="342900" lvl="0" indent="-342900" algn="jus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Vrais Positifs VP :</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1 correctement prédits.</a:t>
            </a:r>
          </a:p>
          <a:p>
            <a:pPr marL="342900" lvl="0" indent="-342900" algn="just">
              <a:spcAft>
                <a:spcPts val="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Vrais Négatifs VN :</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0 correctement prédits.</a:t>
            </a:r>
          </a:p>
          <a:p>
            <a:pPr marL="342900" lvl="0" indent="-342900" algn="just">
              <a:spcAft>
                <a:spcPts val="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Faux Positifs FP</a:t>
            </a:r>
            <a:r>
              <a:rPr lang="fr-FR" dirty="0" smtClean="0">
                <a:effectLst/>
                <a:latin typeface="Bell MT" panose="02020503060305020303" pitchFamily="18" charset="0"/>
                <a:ea typeface="Calibri" panose="020F0502020204030204" pitchFamily="34" charset="0"/>
                <a:cs typeface="Arial" panose="020B0604020202020204" pitchFamily="34" charset="0"/>
              </a:rPr>
              <a:t> </a:t>
            </a:r>
            <a:r>
              <a:rPr lang="fr-FR" b="1" dirty="0" smtClean="0">
                <a:effectLst/>
                <a:latin typeface="Bell MT" panose="02020503060305020303" pitchFamily="18" charset="0"/>
                <a:ea typeface="Calibri" panose="020F0502020204030204" pitchFamily="34" charset="0"/>
                <a:cs typeface="Arial" panose="020B0604020202020204" pitchFamily="34" charset="0"/>
              </a:rPr>
              <a:t>:</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1 mal prédits.</a:t>
            </a:r>
          </a:p>
          <a:p>
            <a:pPr marL="342900" lvl="0" indent="-342900" algn="just">
              <a:spcAft>
                <a:spcPts val="600"/>
              </a:spcAft>
              <a:buFont typeface="Symbol" panose="05050102010706020507" pitchFamily="18" charset="2"/>
              <a:buChar char=""/>
            </a:pPr>
            <a:r>
              <a:rPr lang="fr-FR" b="1" dirty="0" smtClean="0">
                <a:effectLst/>
                <a:latin typeface="Bell MT" panose="02020503060305020303" pitchFamily="18" charset="0"/>
                <a:ea typeface="Calibri" panose="020F0502020204030204" pitchFamily="34" charset="0"/>
                <a:cs typeface="Arial" panose="020B0604020202020204" pitchFamily="34" charset="0"/>
              </a:rPr>
              <a:t>Faux négatifs FN</a:t>
            </a:r>
            <a:r>
              <a:rPr lang="fr-FR" dirty="0" smtClean="0">
                <a:effectLst/>
                <a:latin typeface="Bell MT" panose="02020503060305020303" pitchFamily="18" charset="0"/>
                <a:ea typeface="Calibri" panose="020F0502020204030204" pitchFamily="34" charset="0"/>
                <a:cs typeface="Arial" panose="020B0604020202020204" pitchFamily="34" charset="0"/>
              </a:rPr>
              <a:t> </a:t>
            </a:r>
            <a:r>
              <a:rPr lang="fr-FR" b="1" dirty="0" smtClean="0">
                <a:effectLst/>
                <a:latin typeface="Bell MT" panose="02020503060305020303" pitchFamily="18" charset="0"/>
                <a:ea typeface="Calibri" panose="020F0502020204030204" pitchFamily="34" charset="0"/>
                <a:cs typeface="Arial" panose="020B0604020202020204" pitchFamily="34" charset="0"/>
              </a:rPr>
              <a:t>:</a:t>
            </a:r>
            <a:r>
              <a:rPr lang="fr-FR" dirty="0" smtClean="0">
                <a:effectLst/>
                <a:latin typeface="Bell MT" panose="02020503060305020303" pitchFamily="18" charset="0"/>
                <a:ea typeface="Calibri" panose="020F0502020204030204" pitchFamily="34" charset="0"/>
                <a:cs typeface="Arial" panose="020B0604020202020204" pitchFamily="34" charset="0"/>
              </a:rPr>
              <a:t> éléments de la classe 0 mal prédits.</a:t>
            </a:r>
            <a:endParaRPr lang="fr-FR" dirty="0">
              <a:effectLst/>
              <a:latin typeface="Bell MT" panose="02020503060305020303" pitchFamily="18" charset="0"/>
              <a:ea typeface="Calibri" panose="020F0502020204030204" pitchFamily="34" charset="0"/>
              <a:cs typeface="Arial" panose="020B0604020202020204" pitchFamily="34" charset="0"/>
            </a:endParaRPr>
          </a:p>
        </p:txBody>
      </p:sp>
      <p:sp>
        <p:nvSpPr>
          <p:cNvPr id="6" name="Espace réservé du numéro de diapositive 5"/>
          <p:cNvSpPr>
            <a:spLocks noGrp="1"/>
          </p:cNvSpPr>
          <p:nvPr>
            <p:ph type="sldNum" sz="quarter" idx="12"/>
          </p:nvPr>
        </p:nvSpPr>
        <p:spPr/>
        <p:txBody>
          <a:bodyPr/>
          <a:lstStyle/>
          <a:p>
            <a:fld id="{F7912C97-8202-4148-8871-A7852DED8063}" type="slidenum">
              <a:rPr lang="fr-FR" smtClean="0"/>
              <a:t>21</a:t>
            </a:fld>
            <a:endParaRPr lang="fr-FR"/>
          </a:p>
        </p:txBody>
      </p:sp>
    </p:spTree>
    <p:extLst>
      <p:ext uri="{BB962C8B-B14F-4D97-AF65-F5344CB8AC3E}">
        <p14:creationId xmlns:p14="http://schemas.microsoft.com/office/powerpoint/2010/main" val="4204243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350818" y="1828799"/>
                <a:ext cx="10338955" cy="4759037"/>
              </a:xfrm>
            </p:spPr>
            <p:txBody>
              <a:bodyPr>
                <a:normAutofit/>
              </a:bodyPr>
              <a:lstStyle/>
              <a:p>
                <a:r>
                  <a:rPr lang="fr-FR" dirty="0" smtClean="0"/>
                  <a:t>Il </a:t>
                </a:r>
                <a:r>
                  <a:rPr lang="fr-FR" dirty="0"/>
                  <a:t>est possible de calculer les indicateurs globaux du système, en calculant les indicateurs de chaque classe puis la moyenne de toutes les classes :</a:t>
                </a:r>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𝑃𝑟</m:t>
                      </m:r>
                      <m:r>
                        <a:rPr lang="fr-FR">
                          <a:latin typeface="Cambria Math" panose="02040503050406030204" pitchFamily="18" charset="0"/>
                        </a:rPr>
                        <m:t>é</m:t>
                      </m:r>
                      <m:r>
                        <a:rPr lang="fr-FR" i="1">
                          <a:latin typeface="Cambria Math" panose="02040503050406030204" pitchFamily="18" charset="0"/>
                        </a:rPr>
                        <m:t>𝑐𝑖𝑠𝑖𝑜𝑛</m:t>
                      </m:r>
                      <m:r>
                        <a:rPr lang="fr-FR">
                          <a:latin typeface="Cambria Math" panose="02040503050406030204" pitchFamily="18" charset="0"/>
                        </a:rPr>
                        <m:t>= </m:t>
                      </m:r>
                      <m:f>
                        <m:fPr>
                          <m:ctrlPr>
                            <a:rPr lang="fr-FR" i="1">
                              <a:latin typeface="Cambria Math" panose="02040503050406030204" pitchFamily="18" charset="0"/>
                            </a:rPr>
                          </m:ctrlPr>
                        </m:fPr>
                        <m:num>
                          <m:r>
                            <a:rPr lang="fr-FR">
                              <a:latin typeface="Cambria Math" panose="02040503050406030204" pitchFamily="18" charset="0"/>
                            </a:rPr>
                            <m:t>1</m:t>
                          </m:r>
                        </m:num>
                        <m:den>
                          <m:r>
                            <a:rPr lang="fr-FR" i="1">
                              <a:latin typeface="Cambria Math" panose="02040503050406030204" pitchFamily="18" charset="0"/>
                            </a:rPr>
                            <m:t>𝑙</m:t>
                          </m:r>
                        </m:den>
                      </m:f>
                      <m:r>
                        <a:rPr lang="fr-FR">
                          <a:latin typeface="Cambria Math" panose="02040503050406030204" pitchFamily="18" charset="0"/>
                        </a:rPr>
                        <m:t> </m:t>
                      </m:r>
                      <m:nary>
                        <m:naryPr>
                          <m:chr m:val="∑"/>
                          <m:limLoc m:val="undOvr"/>
                          <m:ctrlPr>
                            <a:rPr lang="fr-FR" i="1">
                              <a:latin typeface="Cambria Math" panose="02040503050406030204" pitchFamily="18" charset="0"/>
                            </a:rPr>
                          </m:ctrlPr>
                        </m:naryPr>
                        <m:sub>
                          <m:r>
                            <a:rPr lang="fr-FR" i="1">
                              <a:latin typeface="Cambria Math" panose="02040503050406030204" pitchFamily="18" charset="0"/>
                            </a:rPr>
                            <m:t>𝑖</m:t>
                          </m:r>
                          <m:r>
                            <a:rPr lang="fr-FR">
                              <a:latin typeface="Cambria Math" panose="02040503050406030204" pitchFamily="18" charset="0"/>
                            </a:rPr>
                            <m:t>=1</m:t>
                          </m:r>
                        </m:sub>
                        <m:sup>
                          <m:r>
                            <a:rPr lang="fr-FR" i="1">
                              <a:latin typeface="Cambria Math" panose="02040503050406030204" pitchFamily="18" charset="0"/>
                            </a:rPr>
                            <m:t>𝑙</m:t>
                          </m:r>
                        </m:sup>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𝑉𝑃</m:t>
                                  </m:r>
                                </m:e>
                                <m:sub>
                                  <m:r>
                                    <a:rPr lang="fr-FR" i="1">
                                      <a:latin typeface="Cambria Math" panose="02040503050406030204" pitchFamily="18" charset="0"/>
                                    </a:rPr>
                                    <m:t>𝑖</m:t>
                                  </m:r>
                                </m:sub>
                              </m:sSub>
                            </m:num>
                            <m:den>
                              <m:sSub>
                                <m:sSubPr>
                                  <m:ctrlPr>
                                    <a:rPr lang="fr-FR" i="1">
                                      <a:latin typeface="Cambria Math" panose="02040503050406030204" pitchFamily="18" charset="0"/>
                                    </a:rPr>
                                  </m:ctrlPr>
                                </m:sSubPr>
                                <m:e>
                                  <m:r>
                                    <a:rPr lang="fr-FR" i="1">
                                      <a:latin typeface="Cambria Math" panose="02040503050406030204" pitchFamily="18" charset="0"/>
                                    </a:rPr>
                                    <m:t>𝑉𝑃</m:t>
                                  </m:r>
                                </m:e>
                                <m:sub>
                                  <m:r>
                                    <a:rPr lang="fr-FR" i="1">
                                      <a:latin typeface="Cambria Math" panose="02040503050406030204" pitchFamily="18" charset="0"/>
                                    </a:rPr>
                                    <m:t>𝑖</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𝐹𝑃</m:t>
                                  </m:r>
                                </m:e>
                                <m:sub>
                                  <m:r>
                                    <a:rPr lang="fr-FR" i="1">
                                      <a:latin typeface="Cambria Math" panose="02040503050406030204" pitchFamily="18" charset="0"/>
                                    </a:rPr>
                                    <m:t>𝑖</m:t>
                                  </m:r>
                                </m:sub>
                              </m:sSub>
                            </m:den>
                          </m:f>
                        </m:e>
                      </m:nary>
                      <m:r>
                        <a:rPr lang="fr-FR" i="1">
                          <a:latin typeface="Cambria Math" panose="02040503050406030204" pitchFamily="18" charset="0"/>
                        </a:rPr>
                        <m:t>        ;       </m:t>
                      </m:r>
                      <m:r>
                        <a:rPr lang="fr-FR" i="1">
                          <a:latin typeface="Cambria Math" panose="02040503050406030204" pitchFamily="18" charset="0"/>
                        </a:rPr>
                        <m:t>𝑅𝑎𝑝𝑝𝑒𝑙</m:t>
                      </m:r>
                      <m:r>
                        <a:rPr lang="fr-FR">
                          <a:latin typeface="Cambria Math" panose="02040503050406030204" pitchFamily="18" charset="0"/>
                        </a:rPr>
                        <m:t>=</m:t>
                      </m:r>
                      <m:f>
                        <m:fPr>
                          <m:ctrlPr>
                            <a:rPr lang="fr-FR" i="1">
                              <a:latin typeface="Cambria Math" panose="02040503050406030204" pitchFamily="18" charset="0"/>
                            </a:rPr>
                          </m:ctrlPr>
                        </m:fPr>
                        <m:num>
                          <m:r>
                            <a:rPr lang="fr-FR">
                              <a:latin typeface="Cambria Math" panose="02040503050406030204" pitchFamily="18" charset="0"/>
                            </a:rPr>
                            <m:t>1</m:t>
                          </m:r>
                        </m:num>
                        <m:den>
                          <m:r>
                            <a:rPr lang="fr-FR" i="1">
                              <a:latin typeface="Cambria Math" panose="02040503050406030204" pitchFamily="18" charset="0"/>
                            </a:rPr>
                            <m:t>𝑙</m:t>
                          </m:r>
                        </m:den>
                      </m:f>
                      <m:r>
                        <a:rPr lang="fr-FR">
                          <a:latin typeface="Cambria Math" panose="02040503050406030204" pitchFamily="18" charset="0"/>
                        </a:rPr>
                        <m:t> </m:t>
                      </m:r>
                      <m:nary>
                        <m:naryPr>
                          <m:chr m:val="∑"/>
                          <m:limLoc m:val="undOvr"/>
                          <m:ctrlPr>
                            <a:rPr lang="fr-FR" i="1">
                              <a:latin typeface="Cambria Math" panose="02040503050406030204" pitchFamily="18" charset="0"/>
                            </a:rPr>
                          </m:ctrlPr>
                        </m:naryPr>
                        <m:sub>
                          <m:r>
                            <a:rPr lang="fr-FR" i="1">
                              <a:latin typeface="Cambria Math" panose="02040503050406030204" pitchFamily="18" charset="0"/>
                            </a:rPr>
                            <m:t>𝑖</m:t>
                          </m:r>
                          <m:r>
                            <a:rPr lang="fr-FR">
                              <a:latin typeface="Cambria Math" panose="02040503050406030204" pitchFamily="18" charset="0"/>
                            </a:rPr>
                            <m:t>=1</m:t>
                          </m:r>
                        </m:sub>
                        <m:sup>
                          <m:r>
                            <a:rPr lang="fr-FR" i="1">
                              <a:latin typeface="Cambria Math" panose="02040503050406030204" pitchFamily="18" charset="0"/>
                            </a:rPr>
                            <m:t>𝑙</m:t>
                          </m:r>
                        </m:sup>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𝑉𝑃</m:t>
                                  </m:r>
                                </m:e>
                                <m:sub>
                                  <m:r>
                                    <a:rPr lang="fr-FR" i="1">
                                      <a:latin typeface="Cambria Math" panose="02040503050406030204" pitchFamily="18" charset="0"/>
                                    </a:rPr>
                                    <m:t>𝑖</m:t>
                                  </m:r>
                                </m:sub>
                              </m:sSub>
                            </m:num>
                            <m:den>
                              <m:sSub>
                                <m:sSubPr>
                                  <m:ctrlPr>
                                    <a:rPr lang="fr-FR" i="1">
                                      <a:latin typeface="Cambria Math" panose="02040503050406030204" pitchFamily="18" charset="0"/>
                                    </a:rPr>
                                  </m:ctrlPr>
                                </m:sSubPr>
                                <m:e>
                                  <m:r>
                                    <a:rPr lang="fr-FR" i="1">
                                      <a:latin typeface="Cambria Math" panose="02040503050406030204" pitchFamily="18" charset="0"/>
                                    </a:rPr>
                                    <m:t>𝑉𝑃</m:t>
                                  </m:r>
                                </m:e>
                                <m:sub>
                                  <m:r>
                                    <a:rPr lang="fr-FR" i="1">
                                      <a:latin typeface="Cambria Math" panose="02040503050406030204" pitchFamily="18" charset="0"/>
                                    </a:rPr>
                                    <m:t>𝑖</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𝐹𝑁</m:t>
                                  </m:r>
                                </m:e>
                                <m:sub>
                                  <m:r>
                                    <a:rPr lang="fr-FR" i="1">
                                      <a:latin typeface="Cambria Math" panose="02040503050406030204" pitchFamily="18" charset="0"/>
                                    </a:rPr>
                                    <m:t>𝑖</m:t>
                                  </m:r>
                                </m:sub>
                              </m:sSub>
                            </m:den>
                          </m:f>
                        </m:e>
                      </m:nary>
                      <m:r>
                        <a:rPr lang="fr-FR">
                          <a:latin typeface="Cambria Math" panose="02040503050406030204" pitchFamily="18" charset="0"/>
                        </a:rPr>
                        <m:t> </m:t>
                      </m:r>
                    </m:oMath>
                  </m:oMathPara>
                </a14:m>
                <a:endParaRPr lang="fr-FR" dirty="0" smtClean="0"/>
              </a:p>
              <a:p>
                <a:pPr marL="0" indent="0">
                  <a:buNone/>
                </a:pPr>
                <a:r>
                  <a:rPr lang="fr-FR" dirty="0" smtClean="0"/>
                  <a:t>	l </a:t>
                </a:r>
                <a:r>
                  <a:rPr lang="fr-FR" dirty="0"/>
                  <a:t>nombre de classes :</a:t>
                </a: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350818" y="1828799"/>
                <a:ext cx="10338955" cy="4759037"/>
              </a:xfrm>
              <a:blipFill rotWithShape="0">
                <a:blip r:embed="rId2"/>
                <a:stretch>
                  <a:fillRect l="-413" t="-640"/>
                </a:stretch>
              </a:blipFill>
            </p:spPr>
            <p:txBody>
              <a:bodyPr/>
              <a:lstStyle/>
              <a:p>
                <a:r>
                  <a:rPr lang="fr-FR">
                    <a:noFill/>
                  </a:rPr>
                  <a:t> </a:t>
                </a:r>
              </a:p>
            </p:txBody>
          </p:sp>
        </mc:Fallback>
      </mc:AlternateContent>
      <p:sp>
        <p:nvSpPr>
          <p:cNvPr id="6" name="Espace réservé du numéro de diapositive 5"/>
          <p:cNvSpPr>
            <a:spLocks noGrp="1"/>
          </p:cNvSpPr>
          <p:nvPr>
            <p:ph type="sldNum" sz="quarter" idx="12"/>
          </p:nvPr>
        </p:nvSpPr>
        <p:spPr/>
        <p:txBody>
          <a:bodyPr/>
          <a:lstStyle/>
          <a:p>
            <a:fld id="{F7912C97-8202-4148-8871-A7852DED8063}" type="slidenum">
              <a:rPr lang="fr-FR" smtClean="0"/>
              <a:t>22</a:t>
            </a:fld>
            <a:endParaRPr lang="fr-FR"/>
          </a:p>
        </p:txBody>
      </p:sp>
    </p:spTree>
    <p:extLst>
      <p:ext uri="{BB962C8B-B14F-4D97-AF65-F5344CB8AC3E}">
        <p14:creationId xmlns:p14="http://schemas.microsoft.com/office/powerpoint/2010/main" val="586378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p:sp>
        <p:nvSpPr>
          <p:cNvPr id="3" name="Espace réservé du contenu 2"/>
          <p:cNvSpPr>
            <a:spLocks noGrp="1"/>
          </p:cNvSpPr>
          <p:nvPr>
            <p:ph idx="1"/>
          </p:nvPr>
        </p:nvSpPr>
        <p:spPr>
          <a:xfrm>
            <a:off x="1350818" y="1828799"/>
            <a:ext cx="10338955" cy="4759037"/>
          </a:xfrm>
        </p:spPr>
        <p:txBody>
          <a:bodyPr>
            <a:normAutofit fontScale="92500" lnSpcReduction="10000"/>
          </a:bodyPr>
          <a:lstStyle/>
          <a:p>
            <a:pPr lvl="0"/>
            <a:r>
              <a:rPr lang="en-US" b="1" dirty="0" err="1"/>
              <a:t>Courbe</a:t>
            </a:r>
            <a:r>
              <a:rPr lang="en-US" b="1" dirty="0"/>
              <a:t> ROC : </a:t>
            </a:r>
            <a:r>
              <a:rPr lang="en-US" b="1" dirty="0" smtClean="0"/>
              <a:t>Receiver </a:t>
            </a:r>
            <a:r>
              <a:rPr lang="en-US" b="1" dirty="0"/>
              <a:t>Operating </a:t>
            </a:r>
            <a:r>
              <a:rPr lang="en-US" b="1" dirty="0" smtClean="0"/>
              <a:t>Characteristic curve</a:t>
            </a:r>
            <a:endParaRPr lang="fr-FR" b="1" dirty="0"/>
          </a:p>
          <a:p>
            <a:r>
              <a:rPr lang="fr-FR" dirty="0" smtClean="0"/>
              <a:t>La </a:t>
            </a:r>
            <a:r>
              <a:rPr lang="fr-FR" dirty="0"/>
              <a:t>courbe ROC représente un tracé des vrais positifs en fonction des faux positifs dans le cadre d’une classification binaire. </a:t>
            </a:r>
            <a:endParaRPr lang="fr-FR" dirty="0" smtClean="0"/>
          </a:p>
          <a:p>
            <a:r>
              <a:rPr lang="fr-FR" dirty="0" smtClean="0"/>
              <a:t>cette </a:t>
            </a:r>
            <a:r>
              <a:rPr lang="fr-FR" dirty="0"/>
              <a:t>courbe trace les couples (VF, FP) pour chaque valeur du </a:t>
            </a:r>
            <a:r>
              <a:rPr lang="fr-FR" dirty="0" smtClean="0"/>
              <a:t>seuil.</a:t>
            </a:r>
          </a:p>
          <a:p>
            <a:r>
              <a:rPr lang="fr-FR" dirty="0" smtClean="0"/>
              <a:t>L’aire </a:t>
            </a:r>
            <a:r>
              <a:rPr lang="fr-FR" dirty="0"/>
              <a:t>définie sous la courbe permet d’évaluer la qualité du </a:t>
            </a:r>
            <a:r>
              <a:rPr lang="fr-FR" dirty="0" err="1"/>
              <a:t>classifieur</a:t>
            </a:r>
            <a:r>
              <a:rPr lang="fr-FR" dirty="0"/>
              <a:t>. </a:t>
            </a:r>
            <a:endParaRPr lang="fr-FR" dirty="0" smtClean="0"/>
          </a:p>
          <a:p>
            <a:pPr lvl="1"/>
            <a:r>
              <a:rPr lang="fr-FR" dirty="0"/>
              <a:t>P</a:t>
            </a:r>
            <a:r>
              <a:rPr lang="fr-FR" dirty="0" smtClean="0"/>
              <a:t>lus l’aire s’approche </a:t>
            </a:r>
            <a:r>
              <a:rPr lang="fr-FR" dirty="0"/>
              <a:t>de 1 plus le </a:t>
            </a:r>
            <a:r>
              <a:rPr lang="fr-FR" dirty="0" err="1"/>
              <a:t>classifieur</a:t>
            </a:r>
            <a:r>
              <a:rPr lang="fr-FR" dirty="0"/>
              <a:t> est bon </a:t>
            </a:r>
            <a:r>
              <a:rPr lang="fr-FR" b="1" dirty="0"/>
              <a:t>(</a:t>
            </a:r>
            <a:r>
              <a:rPr lang="fr-FR" b="1" dirty="0" err="1"/>
              <a:t>Hallinan</a:t>
            </a:r>
            <a:r>
              <a:rPr lang="fr-FR" b="1" dirty="0"/>
              <a:t>, 2014)</a:t>
            </a:r>
            <a:r>
              <a:rPr lang="fr-FR" dirty="0"/>
              <a:t>.</a:t>
            </a:r>
            <a:r>
              <a:rPr lang="fr-FR" b="1" dirty="0"/>
              <a:t> </a:t>
            </a:r>
            <a:endParaRPr lang="fr-FR" dirty="0" smtClean="0"/>
          </a:p>
          <a:p>
            <a:pPr lvl="1"/>
            <a:r>
              <a:rPr lang="fr-FR" dirty="0" smtClean="0"/>
              <a:t>Inconvénient majeur:</a:t>
            </a:r>
          </a:p>
          <a:p>
            <a:pPr lvl="2"/>
            <a:r>
              <a:rPr lang="fr-FR" dirty="0"/>
              <a:t>L</a:t>
            </a:r>
            <a:r>
              <a:rPr lang="fr-FR" dirty="0" smtClean="0"/>
              <a:t>es </a:t>
            </a:r>
            <a:r>
              <a:rPr lang="fr-FR" dirty="0"/>
              <a:t>indicateurs sont calculés sur les données d’entrainement et fournissent par conséquent une évaluation optimiste du modèle. </a:t>
            </a:r>
            <a:endParaRPr lang="fr-FR" dirty="0" smtClean="0"/>
          </a:p>
          <a:p>
            <a:pPr lvl="2"/>
            <a:r>
              <a:rPr lang="fr-FR" dirty="0" smtClean="0"/>
              <a:t>Solution possible: utiliser la validation croisée. </a:t>
            </a:r>
            <a:r>
              <a:rPr lang="fr-FR" b="1" dirty="0"/>
              <a:t>(Beraud, </a:t>
            </a:r>
            <a:r>
              <a:rPr lang="fr-FR" b="1" dirty="0" smtClean="0"/>
              <a:t>2014)</a:t>
            </a:r>
          </a:p>
          <a:p>
            <a:r>
              <a:rPr lang="fr-FR" dirty="0" smtClean="0"/>
              <a:t>Pour les métriques vues précédemment, la courbe </a:t>
            </a:r>
            <a:r>
              <a:rPr lang="fr-FR" b="1" dirty="0" smtClean="0"/>
              <a:t>ROC</a:t>
            </a:r>
            <a:r>
              <a:rPr lang="fr-FR" dirty="0" smtClean="0"/>
              <a:t> trace la </a:t>
            </a:r>
            <a:r>
              <a:rPr lang="fr-FR" b="1" dirty="0" smtClean="0"/>
              <a:t>sensibilité</a:t>
            </a:r>
            <a:r>
              <a:rPr lang="fr-FR" dirty="0" smtClean="0"/>
              <a:t> (taux de vrai positif axe abscisses) en fonction du </a:t>
            </a:r>
            <a:r>
              <a:rPr lang="fr-FR" b="1" dirty="0" smtClean="0"/>
              <a:t>taux de faux négatif </a:t>
            </a:r>
            <a:r>
              <a:rPr lang="fr-FR" dirty="0" smtClean="0"/>
              <a:t>(axe des ordonnées) pour un ensemble de </a:t>
            </a:r>
            <a:r>
              <a:rPr lang="fr-FR" b="1" dirty="0" smtClean="0"/>
              <a:t>seuils</a:t>
            </a:r>
            <a:r>
              <a:rPr lang="fr-FR" dirty="0" smtClean="0"/>
              <a:t> entre </a:t>
            </a:r>
            <a:r>
              <a:rPr lang="fr-FR" b="1" dirty="0" smtClean="0"/>
              <a:t>0 et 1.</a:t>
            </a:r>
          </a:p>
          <a:p>
            <a:r>
              <a:rPr lang="fr-FR" b="1" dirty="0" smtClean="0"/>
              <a:t>La courbe précision/rappel:</a:t>
            </a:r>
          </a:p>
          <a:p>
            <a:pPr lvl="1"/>
            <a:r>
              <a:rPr lang="fr-FR" dirty="0" smtClean="0"/>
              <a:t>Trace la </a:t>
            </a:r>
            <a:r>
              <a:rPr lang="fr-FR" b="1" dirty="0" smtClean="0"/>
              <a:t>précision </a:t>
            </a:r>
            <a:r>
              <a:rPr lang="fr-FR" dirty="0" smtClean="0"/>
              <a:t> en fonction du </a:t>
            </a:r>
            <a:r>
              <a:rPr lang="fr-FR" b="1" dirty="0" smtClean="0"/>
              <a:t>rappel.</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numéro de diapositive 8"/>
          <p:cNvSpPr>
            <a:spLocks noGrp="1"/>
          </p:cNvSpPr>
          <p:nvPr>
            <p:ph type="sldNum" sz="quarter" idx="12"/>
          </p:nvPr>
        </p:nvSpPr>
        <p:spPr/>
        <p:txBody>
          <a:bodyPr/>
          <a:lstStyle/>
          <a:p>
            <a:fld id="{F7912C97-8202-4148-8871-A7852DED8063}" type="slidenum">
              <a:rPr lang="fr-FR" smtClean="0"/>
              <a:t>23</a:t>
            </a:fld>
            <a:endParaRPr lang="fr-FR"/>
          </a:p>
        </p:txBody>
      </p:sp>
    </p:spTree>
    <p:extLst>
      <p:ext uri="{BB962C8B-B14F-4D97-AF65-F5344CB8AC3E}">
        <p14:creationId xmlns:p14="http://schemas.microsoft.com/office/powerpoint/2010/main" val="142830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p:sp>
        <p:nvSpPr>
          <p:cNvPr id="3" name="Espace réservé du contenu 2"/>
          <p:cNvSpPr>
            <a:spLocks noGrp="1"/>
          </p:cNvSpPr>
          <p:nvPr>
            <p:ph idx="1"/>
          </p:nvPr>
        </p:nvSpPr>
        <p:spPr>
          <a:xfrm>
            <a:off x="1350818" y="1828799"/>
            <a:ext cx="10338955" cy="4759037"/>
          </a:xfrm>
        </p:spPr>
        <p:txBody>
          <a:bodyPr>
            <a:normAutofit fontScale="92500" lnSpcReduction="10000"/>
          </a:bodyPr>
          <a:lstStyle/>
          <a:p>
            <a:pPr lvl="0"/>
            <a:r>
              <a:rPr lang="en-US" b="1" dirty="0" err="1"/>
              <a:t>Courbe</a:t>
            </a:r>
            <a:r>
              <a:rPr lang="en-US" b="1" dirty="0"/>
              <a:t> ROC : Receiver Operating Characteristic curve</a:t>
            </a:r>
            <a:endParaRPr lang="fr-FR" b="1" dirty="0"/>
          </a:p>
          <a:p>
            <a:r>
              <a:rPr lang="fr-FR" dirty="0"/>
              <a:t>La courbe ROC représente un tracé des vrais positifs en fonction des faux positifs dans le cadre d’une classification binaire. </a:t>
            </a:r>
          </a:p>
          <a:p>
            <a:r>
              <a:rPr lang="fr-FR" dirty="0"/>
              <a:t>cette courbe trace les couples (VF, FP) pour chaque valeur du seuil.</a:t>
            </a:r>
          </a:p>
          <a:p>
            <a:r>
              <a:rPr lang="fr-FR" dirty="0"/>
              <a:t>L’aire définie sous la courbe permet d’évaluer la qualité du </a:t>
            </a:r>
            <a:r>
              <a:rPr lang="fr-FR" dirty="0" err="1"/>
              <a:t>classifieur</a:t>
            </a:r>
            <a:r>
              <a:rPr lang="fr-FR" dirty="0"/>
              <a:t>. </a:t>
            </a:r>
          </a:p>
          <a:p>
            <a:pPr lvl="1"/>
            <a:r>
              <a:rPr lang="fr-FR" dirty="0"/>
              <a:t>Plus l’aire s’approche de 1 plus le </a:t>
            </a:r>
            <a:r>
              <a:rPr lang="fr-FR" dirty="0" err="1"/>
              <a:t>classifieur</a:t>
            </a:r>
            <a:r>
              <a:rPr lang="fr-FR" dirty="0"/>
              <a:t> est bon </a:t>
            </a:r>
            <a:r>
              <a:rPr lang="fr-FR" b="1" dirty="0"/>
              <a:t>(</a:t>
            </a:r>
            <a:r>
              <a:rPr lang="fr-FR" b="1" dirty="0" err="1"/>
              <a:t>Hallinan</a:t>
            </a:r>
            <a:r>
              <a:rPr lang="fr-FR" b="1" dirty="0"/>
              <a:t>, 2014)</a:t>
            </a:r>
            <a:r>
              <a:rPr lang="fr-FR" dirty="0"/>
              <a:t>.</a:t>
            </a:r>
            <a:r>
              <a:rPr lang="fr-FR" b="1" dirty="0"/>
              <a:t> </a:t>
            </a:r>
            <a:endParaRPr lang="fr-FR" dirty="0"/>
          </a:p>
          <a:p>
            <a:pPr lvl="1"/>
            <a:r>
              <a:rPr lang="fr-FR" dirty="0"/>
              <a:t>Inconvénient majeur:</a:t>
            </a:r>
          </a:p>
          <a:p>
            <a:pPr lvl="2"/>
            <a:r>
              <a:rPr lang="fr-FR" dirty="0"/>
              <a:t>Les indicateurs sont calculés sur les données d’entrainement et fournissent par conséquent une évaluation optimiste du modèle. </a:t>
            </a:r>
          </a:p>
          <a:p>
            <a:pPr lvl="2"/>
            <a:r>
              <a:rPr lang="fr-FR" dirty="0"/>
              <a:t>Solution possible: utiliser la validation croisée. </a:t>
            </a:r>
            <a:r>
              <a:rPr lang="fr-FR" b="1" dirty="0"/>
              <a:t>(Beraud, 2014)</a:t>
            </a:r>
          </a:p>
          <a:p>
            <a:r>
              <a:rPr lang="fr-FR" dirty="0"/>
              <a:t>Pour les métriques vues précédemment, la courbe </a:t>
            </a:r>
            <a:r>
              <a:rPr lang="fr-FR" b="1" dirty="0"/>
              <a:t>ROC</a:t>
            </a:r>
            <a:r>
              <a:rPr lang="fr-FR" dirty="0"/>
              <a:t> trace la </a:t>
            </a:r>
            <a:r>
              <a:rPr lang="fr-FR" b="1" dirty="0"/>
              <a:t>sensibilité</a:t>
            </a:r>
            <a:r>
              <a:rPr lang="fr-FR" dirty="0"/>
              <a:t> (taux de vrai positif axe abscisses) en fonction du </a:t>
            </a:r>
            <a:r>
              <a:rPr lang="fr-FR" b="1" dirty="0"/>
              <a:t>taux de faux négatif </a:t>
            </a:r>
            <a:r>
              <a:rPr lang="fr-FR" dirty="0"/>
              <a:t>(axe des ordonnées) pour un ensemble de </a:t>
            </a:r>
            <a:r>
              <a:rPr lang="fr-FR" b="1" dirty="0"/>
              <a:t>seuils</a:t>
            </a:r>
            <a:r>
              <a:rPr lang="fr-FR" dirty="0"/>
              <a:t> entre </a:t>
            </a:r>
            <a:r>
              <a:rPr lang="fr-FR" b="1" dirty="0"/>
              <a:t>0 et 1.</a:t>
            </a:r>
          </a:p>
          <a:p>
            <a:r>
              <a:rPr lang="fr-FR" b="1" dirty="0"/>
              <a:t>La courbe précision/rappel:</a:t>
            </a:r>
          </a:p>
          <a:p>
            <a:pPr lvl="1"/>
            <a:r>
              <a:rPr lang="fr-FR" dirty="0"/>
              <a:t>Trace la </a:t>
            </a:r>
            <a:r>
              <a:rPr lang="fr-FR" b="1" dirty="0"/>
              <a:t>précision </a:t>
            </a:r>
            <a:r>
              <a:rPr lang="fr-FR" dirty="0"/>
              <a:t> en fonction du </a:t>
            </a:r>
            <a:r>
              <a:rPr lang="fr-FR" b="1" dirty="0"/>
              <a:t>rappel.</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639" y="2287542"/>
            <a:ext cx="6192819" cy="3633645"/>
          </a:xfrm>
          <a:prstGeom prst="rect">
            <a:avLst/>
          </a:prstGeom>
          <a:ln w="3175">
            <a:solidFill>
              <a:schemeClr val="tx1"/>
            </a:solidFill>
          </a:ln>
        </p:spPr>
      </p:pic>
      <p:sp>
        <p:nvSpPr>
          <p:cNvPr id="8" name="Espace réservé du numéro de diapositive 7"/>
          <p:cNvSpPr>
            <a:spLocks noGrp="1"/>
          </p:cNvSpPr>
          <p:nvPr>
            <p:ph type="sldNum" sz="quarter" idx="12"/>
          </p:nvPr>
        </p:nvSpPr>
        <p:spPr/>
        <p:txBody>
          <a:bodyPr/>
          <a:lstStyle/>
          <a:p>
            <a:fld id="{F7912C97-8202-4148-8871-A7852DED8063}" type="slidenum">
              <a:rPr lang="fr-FR" smtClean="0"/>
              <a:t>24</a:t>
            </a:fld>
            <a:endParaRPr lang="fr-FR"/>
          </a:p>
        </p:txBody>
      </p:sp>
    </p:spTree>
    <p:extLst>
      <p:ext uri="{BB962C8B-B14F-4D97-AF65-F5344CB8AC3E}">
        <p14:creationId xmlns:p14="http://schemas.microsoft.com/office/powerpoint/2010/main" val="2792888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Evaluation de </a:t>
            </a:r>
            <a:r>
              <a:rPr lang="fr-FR" dirty="0" err="1" smtClean="0"/>
              <a:t>classifieur</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350818" y="1828799"/>
                <a:ext cx="10338955" cy="4759037"/>
              </a:xfrm>
            </p:spPr>
            <p:txBody>
              <a:bodyPr>
                <a:normAutofit/>
              </a:bodyPr>
              <a:lstStyle/>
              <a:p>
                <a:r>
                  <a:rPr lang="fr-FR" dirty="0" smtClean="0"/>
                  <a:t>Variantes </a:t>
                </a:r>
                <a:r>
                  <a:rPr lang="fr-FR" dirty="0"/>
                  <a:t>de validation croisée </a:t>
                </a:r>
                <a:r>
                  <a:rPr lang="fr-FR" b="1" dirty="0" smtClean="0"/>
                  <a:t>(</a:t>
                </a:r>
                <a:r>
                  <a:rPr lang="fr-FR" b="1" dirty="0" err="1"/>
                  <a:t>Hallinan</a:t>
                </a:r>
                <a:r>
                  <a:rPr lang="fr-FR" b="1" dirty="0"/>
                  <a:t>, 2014)</a:t>
                </a:r>
                <a:r>
                  <a:rPr lang="fr-FR" dirty="0"/>
                  <a:t>  :  </a:t>
                </a:r>
              </a:p>
              <a:p>
                <a:pPr lvl="1"/>
                <a:r>
                  <a:rPr lang="fr-FR" dirty="0"/>
                  <a:t>Division entrainement / test : </a:t>
                </a:r>
                <a:endParaRPr lang="fr-FR" dirty="0" smtClean="0"/>
              </a:p>
              <a:p>
                <a:pPr lvl="2"/>
                <a:r>
                  <a:rPr lang="fr-FR" dirty="0" smtClean="0"/>
                  <a:t>les </a:t>
                </a:r>
                <a:r>
                  <a:rPr lang="fr-FR" dirty="0"/>
                  <a:t>données du problème sont divisées en deux groupes : entrainement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2</m:t>
                        </m:r>
                      </m:num>
                      <m:den>
                        <m:r>
                          <a:rPr lang="fr-FR" i="1">
                            <a:latin typeface="Cambria Math" panose="02040503050406030204" pitchFamily="18" charset="0"/>
                          </a:rPr>
                          <m:t>3</m:t>
                        </m:r>
                      </m:den>
                    </m:f>
                  </m:oMath>
                </a14:m>
                <a:r>
                  <a:rPr lang="fr-FR" dirty="0"/>
                  <a:t>  des données) sur lequel le modèle est entrainé et test (le tiers restant des données). </a:t>
                </a:r>
                <a:endParaRPr lang="fr-FR" dirty="0" smtClean="0"/>
              </a:p>
              <a:p>
                <a:pPr lvl="2"/>
                <a:r>
                  <a:rPr lang="fr-FR" dirty="0" smtClean="0"/>
                  <a:t>Les </a:t>
                </a:r>
                <a:r>
                  <a:rPr lang="fr-FR" dirty="0"/>
                  <a:t>mesures de performances sont calculées dans les deux phases puis comparées. Si ceux de la phase d’entrainement sont significativement supérieurs à ceux de la phase test, alors il y a sur-apprentissage.</a:t>
                </a:r>
              </a:p>
              <a:p>
                <a:pPr lvl="1"/>
                <a:r>
                  <a:rPr lang="fr-FR" dirty="0"/>
                  <a:t>Validation croisées à k-plis : appelée aussi LOO (en anglais </a:t>
                </a:r>
                <a:r>
                  <a:rPr lang="fr-FR" i="1" dirty="0" err="1"/>
                  <a:t>Leave</a:t>
                </a:r>
                <a:r>
                  <a:rPr lang="fr-FR" i="1" dirty="0"/>
                  <a:t> One Out</a:t>
                </a:r>
                <a:r>
                  <a:rPr lang="fr-FR" dirty="0" smtClean="0"/>
                  <a:t>):</a:t>
                </a:r>
              </a:p>
              <a:p>
                <a:pPr lvl="2"/>
                <a:r>
                  <a:rPr lang="fr-FR" dirty="0" smtClean="0"/>
                  <a:t> </a:t>
                </a:r>
                <a:r>
                  <a:rPr lang="fr-FR" dirty="0"/>
                  <a:t>les données sont </a:t>
                </a:r>
                <a:r>
                  <a:rPr lang="fr-FR" dirty="0" smtClean="0"/>
                  <a:t>divisées </a:t>
                </a:r>
                <a:r>
                  <a:rPr lang="fr-FR" dirty="0"/>
                  <a:t>en k sous-groupes appelés plis. </a:t>
                </a:r>
                <a:endParaRPr lang="fr-FR" dirty="0" smtClean="0"/>
              </a:p>
              <a:p>
                <a:pPr lvl="2"/>
                <a:r>
                  <a:rPr lang="fr-FR" dirty="0" smtClean="0"/>
                  <a:t>Un </a:t>
                </a:r>
                <a:r>
                  <a:rPr lang="fr-FR" dirty="0"/>
                  <a:t>pli choisi aléatoirement sur les k est laissé comme ensemble de test et le modèle est entrainé du les k-1 restants. </a:t>
                </a:r>
                <a:endParaRPr lang="fr-FR" dirty="0" smtClean="0"/>
              </a:p>
              <a:p>
                <a:pPr lvl="2"/>
                <a:r>
                  <a:rPr lang="fr-FR" dirty="0" smtClean="0"/>
                  <a:t>Le </a:t>
                </a:r>
                <a:r>
                  <a:rPr lang="fr-FR" dirty="0"/>
                  <a:t>processus est répété k fois. </a:t>
                </a:r>
                <a:endParaRPr lang="fr-FR" dirty="0" smtClean="0"/>
              </a:p>
              <a:p>
                <a:pPr lvl="2"/>
                <a:r>
                  <a:rPr lang="fr-FR" dirty="0" smtClean="0"/>
                  <a:t>les </a:t>
                </a:r>
                <a:r>
                  <a:rPr lang="fr-FR" dirty="0"/>
                  <a:t>moyennes des mesures de performances d’entrainement sont comparées à celle des tests pour détecter un éventuel sur-apprentissage.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350818" y="1828799"/>
                <a:ext cx="10338955" cy="4759037"/>
              </a:xfrm>
              <a:blipFill rotWithShape="0">
                <a:blip r:embed="rId2"/>
                <a:stretch>
                  <a:fillRect l="-413" t="-640"/>
                </a:stretch>
              </a:blipFill>
            </p:spPr>
            <p:txBody>
              <a:bodyPr/>
              <a:lstStyle/>
              <a:p>
                <a:r>
                  <a:rPr lang="fr-FR">
                    <a:noFill/>
                  </a:rPr>
                  <a:t> </a:t>
                </a:r>
              </a:p>
            </p:txBody>
          </p:sp>
        </mc:Fallback>
      </mc:AlternateContent>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25</a:t>
            </a:fld>
            <a:endParaRPr lang="fr-FR"/>
          </a:p>
        </p:txBody>
      </p:sp>
    </p:spTree>
    <p:extLst>
      <p:ext uri="{BB962C8B-B14F-4D97-AF65-F5344CB8AC3E}">
        <p14:creationId xmlns:p14="http://schemas.microsoft.com/office/powerpoint/2010/main" val="1257475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KPP</a:t>
            </a:r>
            <a:endParaRPr lang="fr-FR" dirty="0"/>
          </a:p>
        </p:txBody>
      </p:sp>
      <p:sp>
        <p:nvSpPr>
          <p:cNvPr id="3" name="Espace réservé du contenu 2"/>
          <p:cNvSpPr>
            <a:spLocks noGrp="1"/>
          </p:cNvSpPr>
          <p:nvPr>
            <p:ph idx="1"/>
          </p:nvPr>
        </p:nvSpPr>
        <p:spPr>
          <a:xfrm>
            <a:off x="1350818" y="1828799"/>
            <a:ext cx="10338955" cy="4759037"/>
          </a:xfrm>
        </p:spPr>
        <p:txBody>
          <a:bodyPr>
            <a:normAutofit fontScale="92500" lnSpcReduction="10000"/>
          </a:bodyPr>
          <a:lstStyle/>
          <a:p>
            <a:r>
              <a:rPr lang="fr-FR" b="1" dirty="0" smtClean="0"/>
              <a:t>KPP:</a:t>
            </a:r>
            <a:endParaRPr lang="fr-FR" b="1" dirty="0"/>
          </a:p>
          <a:p>
            <a:pPr lvl="1"/>
            <a:r>
              <a:rPr lang="fr-FR" dirty="0"/>
              <a:t>En anglais K </a:t>
            </a:r>
            <a:r>
              <a:rPr lang="fr-FR" dirty="0" err="1"/>
              <a:t>Nearest</a:t>
            </a:r>
            <a:r>
              <a:rPr lang="fr-FR" dirty="0"/>
              <a:t> Neighbors, est un des algorithmes de classification supervisée les plus simples cependant très performant. Il est utilisé pour la prédiction de variables qualitatives multi classes.</a:t>
            </a:r>
          </a:p>
          <a:p>
            <a:pPr lvl="1"/>
            <a:r>
              <a:rPr lang="fr-FR" dirty="0"/>
              <a:t>KNN est un algorithme d’apprentissage paresseux et non paramétrique : non paramétrique car il ne fait aucune hypothèse sur la distribution des données, et paresseux car l’algorithme ne passe pas par une phase d’apprentissage explicite et donc manque de généralisation autrement dit toutes les données d’apprentissage sont utilisées durant la phase de test. </a:t>
            </a:r>
            <a:r>
              <a:rPr lang="fr-FR" b="1" dirty="0"/>
              <a:t>(</a:t>
            </a:r>
            <a:r>
              <a:rPr lang="fr-FR" b="1" dirty="0" err="1"/>
              <a:t>Thirumuruganathan</a:t>
            </a:r>
            <a:r>
              <a:rPr lang="fr-FR" b="1" dirty="0"/>
              <a:t>, 2010)</a:t>
            </a:r>
          </a:p>
          <a:p>
            <a:pPr lvl="1"/>
            <a:r>
              <a:rPr lang="fr-FR" dirty="0"/>
              <a:t>Les données d’entrainement étant étiquetées par leur classe, l’idée de base des KNN est de trouver un groupe d’objets, de « voisins », parmi ces derniers qui sont les plus proches de l’objet test. Ce dernier se voit assigné la classe majoritaire parmi celles de ses voisins.</a:t>
            </a:r>
          </a:p>
          <a:p>
            <a:pPr lvl="1"/>
            <a:r>
              <a:rPr lang="fr-FR" dirty="0"/>
              <a:t>Trois éléments clés : la base de données d’entrainement étiquetées, une distance ou une métrique de similarité entre les objets et la valeur de K le nombre des plus proches voisins.</a:t>
            </a:r>
          </a:p>
          <a:p>
            <a:pPr lvl="1"/>
            <a:r>
              <a:rPr lang="fr-FR" dirty="0" smtClean="0"/>
              <a:t>Le </a:t>
            </a:r>
            <a:r>
              <a:rPr lang="fr-FR" dirty="0"/>
              <a:t>calcul de la similarité se fait via plusieurs distances entre autres l’euclidienne ou la distance de </a:t>
            </a:r>
            <a:r>
              <a:rPr lang="fr-FR" dirty="0" err="1"/>
              <a:t>Hamming</a:t>
            </a:r>
            <a:r>
              <a:rPr lang="fr-FR" dirty="0"/>
              <a:t>.</a:t>
            </a:r>
          </a:p>
          <a:p>
            <a:pPr lvl="1"/>
            <a:r>
              <a:rPr lang="fr-FR" dirty="0" smtClean="0"/>
              <a:t>Le </a:t>
            </a:r>
            <a:r>
              <a:rPr lang="fr-FR" dirty="0"/>
              <a:t>choix du nombre K est crucial et dépend fortement des données. En effet, la valeur de K (KϵN) est choisie de sorte à minimiser l’erreur de classification. Plusieurs techniques peuvent être utilisées (de validation croisée par exemple) pour choisir un bon K.</a:t>
            </a:r>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26</a:t>
            </a:fld>
            <a:endParaRPr lang="fr-FR"/>
          </a:p>
        </p:txBody>
      </p:sp>
      <p:sp>
        <p:nvSpPr>
          <p:cNvPr id="6" name="ZoneTexte 5"/>
          <p:cNvSpPr txBox="1"/>
          <p:nvPr/>
        </p:nvSpPr>
        <p:spPr>
          <a:xfrm>
            <a:off x="9620107" y="776365"/>
            <a:ext cx="2069666" cy="923330"/>
          </a:xfrm>
          <a:prstGeom prst="rect">
            <a:avLst/>
          </a:prstGeom>
          <a:noFill/>
        </p:spPr>
        <p:txBody>
          <a:bodyPr wrap="square" rtlCol="0">
            <a:spAutoFit/>
          </a:bodyPr>
          <a:lstStyle/>
          <a:p>
            <a:r>
              <a:rPr lang="fr-FR" b="1" dirty="0" smtClean="0"/>
              <a:t>Cours du </a:t>
            </a:r>
          </a:p>
          <a:p>
            <a:r>
              <a:rPr lang="fr-FR" b="1" dirty="0" smtClean="0"/>
              <a:t>23 février 2022</a:t>
            </a:r>
          </a:p>
          <a:p>
            <a:r>
              <a:rPr lang="fr-FR" b="1" dirty="0" smtClean="0"/>
              <a:t>(en ligne)</a:t>
            </a:r>
            <a:endParaRPr lang="fr-FR" b="1" dirty="0"/>
          </a:p>
        </p:txBody>
      </p:sp>
    </p:spTree>
    <p:extLst>
      <p:ext uri="{BB962C8B-B14F-4D97-AF65-F5344CB8AC3E}">
        <p14:creationId xmlns:p14="http://schemas.microsoft.com/office/powerpoint/2010/main" val="2203121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KPP</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b="1" dirty="0" smtClean="0"/>
              <a:t>Plusieurs </a:t>
            </a:r>
            <a:r>
              <a:rPr lang="fr-FR" b="1" dirty="0"/>
              <a:t>applications des KNN </a:t>
            </a:r>
            <a:r>
              <a:rPr lang="fr-FR" b="1" dirty="0" smtClean="0"/>
              <a:t>(</a:t>
            </a:r>
            <a:r>
              <a:rPr lang="fr-FR" b="1" dirty="0" err="1"/>
              <a:t>Thirumuruganathan</a:t>
            </a:r>
            <a:r>
              <a:rPr lang="fr-FR" b="1" dirty="0"/>
              <a:t>, 2010) : </a:t>
            </a:r>
          </a:p>
          <a:p>
            <a:pPr lvl="1"/>
            <a:r>
              <a:rPr lang="fr-FR" dirty="0" smtClean="0"/>
              <a:t>Vision </a:t>
            </a:r>
            <a:r>
              <a:rPr lang="fr-FR" dirty="0"/>
              <a:t>par ordinateur qui est un domaine à part entière dont nous citons le langage des signes américain (ASL : </a:t>
            </a:r>
            <a:r>
              <a:rPr lang="fr-FR" dirty="0" err="1"/>
              <a:t>Americain</a:t>
            </a:r>
            <a:r>
              <a:rPr lang="fr-FR" dirty="0"/>
              <a:t> </a:t>
            </a:r>
            <a:r>
              <a:rPr lang="fr-FR" dirty="0" err="1"/>
              <a:t>Sign</a:t>
            </a:r>
            <a:r>
              <a:rPr lang="fr-FR" dirty="0"/>
              <a:t> </a:t>
            </a:r>
            <a:r>
              <a:rPr lang="fr-FR" dirty="0" err="1"/>
              <a:t>Language</a:t>
            </a:r>
            <a:r>
              <a:rPr lang="fr-FR" dirty="0"/>
              <a:t>) : le but est de concevoir un dictionnaire pour l’ASL afin qu’un utilisateur fasse une requête qui correspond à un geste. Le problème correspond donc à trouver les k plus proches gestes dans le dictionnaire du geste émis par l’utilisateur.</a:t>
            </a:r>
          </a:p>
          <a:p>
            <a:pPr lvl="1"/>
            <a:r>
              <a:rPr lang="fr-FR" dirty="0"/>
              <a:t>E</a:t>
            </a:r>
            <a:r>
              <a:rPr lang="fr-FR" dirty="0" smtClean="0"/>
              <a:t>xpression </a:t>
            </a:r>
            <a:r>
              <a:rPr lang="fr-FR" dirty="0"/>
              <a:t>génétique qui est la traduction des informations stockées dans les gènes en des protéines dans une cellule </a:t>
            </a:r>
            <a:r>
              <a:rPr lang="fr-FR" b="1" dirty="0"/>
              <a:t>(</a:t>
            </a:r>
            <a:r>
              <a:rPr lang="fr-FR" b="1" dirty="0" err="1"/>
              <a:t>MedicineNet</a:t>
            </a:r>
            <a:r>
              <a:rPr lang="fr-FR" b="1" dirty="0"/>
              <a:t>, 2016). </a:t>
            </a:r>
            <a:r>
              <a:rPr lang="fr-FR" dirty="0"/>
              <a:t>Dans ce domaine-là les KNN combinés aux SVM donnent de meilleurs résultats que les techniques qui existent dans la littérature.</a:t>
            </a:r>
          </a:p>
          <a:p>
            <a:pPr lvl="1"/>
            <a:r>
              <a:rPr lang="fr-FR" dirty="0"/>
              <a:t>•	</a:t>
            </a:r>
            <a:r>
              <a:rPr lang="fr-FR" dirty="0" smtClean="0"/>
              <a:t>Classification d’images médicales.</a:t>
            </a:r>
            <a:endParaRPr lang="fr-FR" dirty="0"/>
          </a:p>
          <a:p>
            <a:pPr lvl="1"/>
            <a:endParaRPr lang="fr-FR" dirty="0"/>
          </a:p>
          <a:p>
            <a:pPr lvl="1"/>
            <a:endParaRPr lang="fr-FR" dirty="0"/>
          </a:p>
          <a:p>
            <a:pPr lvl="1"/>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27</a:t>
            </a:fld>
            <a:endParaRPr lang="fr-FR"/>
          </a:p>
        </p:txBody>
      </p:sp>
    </p:spTree>
    <p:extLst>
      <p:ext uri="{BB962C8B-B14F-4D97-AF65-F5344CB8AC3E}">
        <p14:creationId xmlns:p14="http://schemas.microsoft.com/office/powerpoint/2010/main" val="1446793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b="1" dirty="0" smtClean="0"/>
              <a:t>Avantages de KPP: </a:t>
            </a:r>
            <a:endParaRPr lang="fr-FR" b="1" dirty="0"/>
          </a:p>
          <a:p>
            <a:pPr lvl="1"/>
            <a:r>
              <a:rPr lang="fr-FR" dirty="0" smtClean="0"/>
              <a:t>Simple </a:t>
            </a:r>
            <a:r>
              <a:rPr lang="fr-FR" dirty="0"/>
              <a:t>à comprendre et à implémenter.</a:t>
            </a:r>
          </a:p>
          <a:p>
            <a:r>
              <a:rPr lang="fr-FR" b="1" dirty="0" smtClean="0"/>
              <a:t>Inconvénients de KPP</a:t>
            </a:r>
            <a:endParaRPr lang="fr-FR" b="1" dirty="0"/>
          </a:p>
          <a:p>
            <a:pPr lvl="1"/>
            <a:r>
              <a:rPr lang="fr-FR" dirty="0" smtClean="0"/>
              <a:t>Le </a:t>
            </a:r>
            <a:r>
              <a:rPr lang="fr-FR" dirty="0"/>
              <a:t>choix de K en lui-même peut être une faiblesse de la méthode d’autant plus qu’il influe sur le voisinage de l’objet. En effet le vote majoritaire peut être un problème si les voisins les plus proches varient beaucoup dans leur distance. </a:t>
            </a:r>
            <a:r>
              <a:rPr lang="fr-FR" b="1" dirty="0"/>
              <a:t>(Wu et al., 2008).</a:t>
            </a:r>
          </a:p>
          <a:p>
            <a:pPr lvl="1"/>
            <a:r>
              <a:rPr lang="fr-FR" dirty="0" smtClean="0"/>
              <a:t>Le choix de la mesure de la distance est crucial, car certaines peuvent être sensibles aux dimensions des données : la distance euclidienne par exemple devient défaillante si le nombre des descripteurs est important.</a:t>
            </a:r>
          </a:p>
          <a:p>
            <a:pPr lvl="1"/>
            <a:r>
              <a:rPr lang="fr-FR" dirty="0" smtClean="0"/>
              <a:t>Les </a:t>
            </a:r>
            <a:r>
              <a:rPr lang="fr-FR" dirty="0"/>
              <a:t>KNN étant une méthode d’apprentissage paresseux peut être très coûteuse sur des bases de données volumineuses puisque la distance est calculée par rapport à tous les objets de la base.</a:t>
            </a:r>
          </a:p>
          <a:p>
            <a:pPr lvl="1"/>
            <a:endParaRPr lang="fr-FR" dirty="0"/>
          </a:p>
          <a:p>
            <a:pPr lvl="1"/>
            <a:endParaRPr lang="fr-FR" dirty="0"/>
          </a:p>
          <a:p>
            <a:pPr lvl="1"/>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28</a:t>
            </a:fld>
            <a:endParaRPr lang="fr-FR"/>
          </a:p>
        </p:txBody>
      </p:sp>
    </p:spTree>
    <p:extLst>
      <p:ext uri="{BB962C8B-B14F-4D97-AF65-F5344CB8AC3E}">
        <p14:creationId xmlns:p14="http://schemas.microsoft.com/office/powerpoint/2010/main" val="3297800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SVM</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dirty="0"/>
              <a:t>Appelée aussi séparateurs à vastes marges, SVM </a:t>
            </a:r>
            <a:r>
              <a:rPr lang="fr-FR" dirty="0" smtClean="0"/>
              <a:t>introduit </a:t>
            </a:r>
            <a:r>
              <a:rPr lang="fr-FR" dirty="0"/>
              <a:t>par </a:t>
            </a:r>
            <a:r>
              <a:rPr lang="fr-FR" dirty="0" err="1"/>
              <a:t>Vapnik</a:t>
            </a:r>
            <a:r>
              <a:rPr lang="fr-FR" dirty="0"/>
              <a:t> en 1995. </a:t>
            </a:r>
            <a:endParaRPr lang="fr-FR" dirty="0" smtClean="0"/>
          </a:p>
          <a:p>
            <a:r>
              <a:rPr lang="fr-FR" dirty="0" smtClean="0"/>
              <a:t>Méthode utilisée </a:t>
            </a:r>
            <a:r>
              <a:rPr lang="fr-FR" dirty="0"/>
              <a:t>pour résoudre des problèmes de classification binaire (prédire une variable qualitative à deux classes) ou multi classes ainsi que des variables quantitatives</a:t>
            </a:r>
            <a:r>
              <a:rPr lang="fr-FR" dirty="0" smtClean="0"/>
              <a:t>.</a:t>
            </a:r>
          </a:p>
          <a:p>
            <a:r>
              <a:rPr lang="fr-FR" dirty="0" smtClean="0"/>
              <a:t> </a:t>
            </a:r>
            <a:r>
              <a:rPr lang="fr-FR" dirty="0"/>
              <a:t>Dans le cas initial </a:t>
            </a:r>
            <a:r>
              <a:rPr lang="fr-FR" dirty="0" smtClean="0"/>
              <a:t>ramener </a:t>
            </a:r>
            <a:r>
              <a:rPr lang="fr-FR" dirty="0"/>
              <a:t>le problème de la discrimination à celui, linéaire, de la recherche d’un hyperplan de marge optimale </a:t>
            </a:r>
            <a:r>
              <a:rPr lang="fr-FR" dirty="0" smtClean="0"/>
              <a:t> </a:t>
            </a:r>
            <a:r>
              <a:rPr lang="fr-FR" b="1" dirty="0" smtClean="0"/>
              <a:t>(</a:t>
            </a:r>
            <a:r>
              <a:rPr lang="fr-FR" b="1" dirty="0"/>
              <a:t>BESSE &amp; LAURENT, 2014) </a:t>
            </a:r>
            <a:endParaRPr lang="fr-FR" dirty="0"/>
          </a:p>
          <a:p>
            <a:pPr lvl="1"/>
            <a:endParaRPr lang="fr-FR" dirty="0"/>
          </a:p>
          <a:p>
            <a:pPr lvl="1"/>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29</a:t>
            </a:fld>
            <a:endParaRPr lang="fr-FR"/>
          </a:p>
        </p:txBody>
      </p:sp>
    </p:spTree>
    <p:extLst>
      <p:ext uri="{BB962C8B-B14F-4D97-AF65-F5344CB8AC3E}">
        <p14:creationId xmlns:p14="http://schemas.microsoft.com/office/powerpoint/2010/main" val="3804352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C’est quoi l’AA</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dirty="0"/>
              <a:t>Plusieurs définitions de l’apprentissage </a:t>
            </a:r>
            <a:r>
              <a:rPr lang="fr-FR" dirty="0" smtClean="0"/>
              <a:t>automatique:</a:t>
            </a:r>
          </a:p>
          <a:p>
            <a:pPr lvl="1"/>
            <a:r>
              <a:rPr lang="fr-FR" b="1" dirty="0"/>
              <a:t>(</a:t>
            </a:r>
            <a:r>
              <a:rPr lang="fr-FR" b="1" dirty="0" smtClean="0"/>
              <a:t>Mitchell, </a:t>
            </a:r>
            <a:r>
              <a:rPr lang="fr-FR" b="1" dirty="0"/>
              <a:t>1997</a:t>
            </a:r>
            <a:r>
              <a:rPr lang="fr-FR" b="1" dirty="0" smtClean="0"/>
              <a:t>) : </a:t>
            </a:r>
            <a:r>
              <a:rPr lang="fr-FR" dirty="0" smtClean="0"/>
              <a:t>«</a:t>
            </a:r>
            <a:r>
              <a:rPr lang="fr-FR" dirty="0"/>
              <a:t> Un programme informatique apprend de l’expérience E en respectant une certaine classe de tâches T et une métrique de performance P, si ses performances mesurées par P en effectuant des tâches dans T s’améliorent avec l’expérience E. Le but est donc de construire des programmes informatiques qui s’améliorent automatiquement avec de l’expérience». </a:t>
            </a:r>
            <a:endParaRPr lang="fr-FR" dirty="0" smtClean="0"/>
          </a:p>
          <a:p>
            <a:pPr lvl="1"/>
            <a:r>
              <a:rPr lang="fr-FR" b="1" dirty="0"/>
              <a:t>(</a:t>
            </a:r>
            <a:r>
              <a:rPr lang="fr-FR" b="1" dirty="0" err="1"/>
              <a:t>Aggarwal</a:t>
            </a:r>
            <a:r>
              <a:rPr lang="fr-FR" b="1" dirty="0"/>
              <a:t>, 2014) </a:t>
            </a:r>
            <a:r>
              <a:rPr lang="fr-FR" dirty="0"/>
              <a:t>l’apprentissage automatique consiste à construire des programmes informatiques capable d’apprendre avec de l’expérience acquise via leur environnement ou via un expert du domaine en question. Afin d’illustrer cette </a:t>
            </a:r>
            <a:r>
              <a:rPr lang="fr-FR" dirty="0" smtClean="0"/>
              <a:t>définition. </a:t>
            </a:r>
            <a:r>
              <a:rPr lang="fr-FR" dirty="0"/>
              <a:t>Les algorithmes d’apprentissage automatique contiennent en général deux phases </a:t>
            </a:r>
            <a:endParaRPr lang="fr-FR" dirty="0" smtClean="0"/>
          </a:p>
          <a:p>
            <a:pPr lvl="2"/>
            <a:r>
              <a:rPr lang="fr-FR" b="1" dirty="0" smtClean="0"/>
              <a:t>Phase </a:t>
            </a:r>
            <a:r>
              <a:rPr lang="fr-FR" b="1" dirty="0"/>
              <a:t>d’entrainement :</a:t>
            </a:r>
            <a:r>
              <a:rPr lang="fr-FR" dirty="0"/>
              <a:t> dans cette phase, un modèle </a:t>
            </a:r>
            <a:r>
              <a:rPr lang="fr-FR" dirty="0" smtClean="0"/>
              <a:t>est </a:t>
            </a:r>
            <a:r>
              <a:rPr lang="fr-FR" dirty="0"/>
              <a:t>construit à partir des exemples d’entrainement.</a:t>
            </a:r>
          </a:p>
          <a:p>
            <a:pPr lvl="2"/>
            <a:r>
              <a:rPr lang="fr-FR" b="1" dirty="0" smtClean="0"/>
              <a:t>Phase </a:t>
            </a:r>
            <a:r>
              <a:rPr lang="fr-FR" b="1" dirty="0"/>
              <a:t>de test :</a:t>
            </a:r>
            <a:r>
              <a:rPr lang="fr-FR" dirty="0"/>
              <a:t> le modèle construit est utilisé pour étiqueter une instance de test non-étiquetée</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3</a:t>
            </a:fld>
            <a:endParaRPr lang="fr-FR"/>
          </a:p>
        </p:txBody>
      </p:sp>
      <p:sp>
        <p:nvSpPr>
          <p:cNvPr id="5" name="Rectangle 4"/>
          <p:cNvSpPr/>
          <p:nvPr/>
        </p:nvSpPr>
        <p:spPr>
          <a:xfrm>
            <a:off x="9172008" y="895223"/>
            <a:ext cx="1435008" cy="923330"/>
          </a:xfrm>
          <a:prstGeom prst="rect">
            <a:avLst/>
          </a:prstGeom>
        </p:spPr>
        <p:txBody>
          <a:bodyPr wrap="none">
            <a:spAutoFit/>
          </a:bodyPr>
          <a:lstStyle/>
          <a:p>
            <a:r>
              <a:rPr lang="fr-FR" b="1" dirty="0" smtClean="0"/>
              <a:t>Cours du</a:t>
            </a:r>
          </a:p>
          <a:p>
            <a:r>
              <a:rPr lang="fr-FR" b="1" dirty="0" smtClean="0"/>
              <a:t>16/02/2022</a:t>
            </a:r>
          </a:p>
          <a:p>
            <a:r>
              <a:rPr lang="fr-FR" b="1" dirty="0" smtClean="0"/>
              <a:t>(en ligne)</a:t>
            </a:r>
            <a:endParaRPr lang="fr-FR" b="1" dirty="0"/>
          </a:p>
        </p:txBody>
      </p:sp>
    </p:spTree>
    <p:extLst>
      <p:ext uri="{BB962C8B-B14F-4D97-AF65-F5344CB8AC3E}">
        <p14:creationId xmlns:p14="http://schemas.microsoft.com/office/powerpoint/2010/main" val="730905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SVM</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b="1" dirty="0" smtClean="0"/>
              <a:t>L’hyperplan </a:t>
            </a:r>
            <a:endParaRPr lang="fr-FR" b="1" dirty="0"/>
          </a:p>
          <a:p>
            <a:r>
              <a:rPr lang="fr-FR" dirty="0"/>
              <a:t>Le </a:t>
            </a:r>
            <a:r>
              <a:rPr lang="fr-FR" dirty="0" err="1"/>
              <a:t>classifieur</a:t>
            </a:r>
            <a:r>
              <a:rPr lang="fr-FR" dirty="0"/>
              <a:t> linéaire en lui-même et qui a pour but de séparer les deux classes en maximisant la distance entre ces dernières. Notons-le par H. Plusieurs hyperplans séparateurs valides peuvent exister. Un hyperplan séparateur entre deux classes est représenté dans la figure 15. </a:t>
            </a:r>
            <a:r>
              <a:rPr lang="fr-FR" dirty="0" smtClean="0"/>
              <a:t>                                                    </a:t>
            </a:r>
            <a:endParaRPr lang="fr-FR" dirty="0"/>
          </a:p>
          <a:p>
            <a:r>
              <a:rPr lang="fr-FR" b="1" dirty="0" smtClean="0"/>
              <a:t>Les </a:t>
            </a:r>
            <a:r>
              <a:rPr lang="fr-FR" b="1" dirty="0"/>
              <a:t>vecteurs supports</a:t>
            </a:r>
          </a:p>
          <a:p>
            <a:r>
              <a:rPr lang="fr-FR" dirty="0"/>
              <a:t>Les points les plus proches et qui seuls sont utilisés pour la détermination de l’hyperplan optimal</a:t>
            </a:r>
            <a:r>
              <a:rPr lang="fr-FR" dirty="0" smtClean="0"/>
              <a:t>.</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5592076" y="4620126"/>
            <a:ext cx="2608647" cy="1737728"/>
          </a:xfrm>
          <a:prstGeom prst="rect">
            <a:avLst/>
          </a:prstGeom>
          <a:noFill/>
          <a:ln w="3175">
            <a:solidFill>
              <a:srgbClr val="002060"/>
            </a:solidFill>
          </a:ln>
        </p:spPr>
      </p:pic>
      <p:sp>
        <p:nvSpPr>
          <p:cNvPr id="8" name="Rectangle 7"/>
          <p:cNvSpPr/>
          <p:nvPr/>
        </p:nvSpPr>
        <p:spPr>
          <a:xfrm>
            <a:off x="3256213" y="6333495"/>
            <a:ext cx="7805342" cy="369332"/>
          </a:xfrm>
          <a:prstGeom prst="rect">
            <a:avLst/>
          </a:prstGeom>
        </p:spPr>
        <p:txBody>
          <a:bodyPr wrap="none">
            <a:spAutoFit/>
          </a:bodyPr>
          <a:lstStyle/>
          <a:p>
            <a:r>
              <a:rPr lang="fr-FR" dirty="0" smtClean="0"/>
              <a:t>Hyperplan linéaire séparateur entre deux classes  </a:t>
            </a:r>
            <a:r>
              <a:rPr lang="fr-FR" b="1" dirty="0" smtClean="0"/>
              <a:t>(Narayanan, 2009)</a:t>
            </a:r>
            <a:endParaRPr lang="fr-FR" b="1" dirty="0"/>
          </a:p>
        </p:txBody>
      </p:sp>
      <p:sp>
        <p:nvSpPr>
          <p:cNvPr id="9" name="Espace réservé du numéro de diapositive 8"/>
          <p:cNvSpPr>
            <a:spLocks noGrp="1"/>
          </p:cNvSpPr>
          <p:nvPr>
            <p:ph type="sldNum" sz="quarter" idx="12"/>
          </p:nvPr>
        </p:nvSpPr>
        <p:spPr/>
        <p:txBody>
          <a:bodyPr/>
          <a:lstStyle/>
          <a:p>
            <a:fld id="{F7912C97-8202-4148-8871-A7852DED8063}" type="slidenum">
              <a:rPr lang="fr-FR" smtClean="0"/>
              <a:t>30</a:t>
            </a:fld>
            <a:endParaRPr lang="fr-FR"/>
          </a:p>
        </p:txBody>
      </p:sp>
    </p:spTree>
    <p:extLst>
      <p:ext uri="{BB962C8B-B14F-4D97-AF65-F5344CB8AC3E}">
        <p14:creationId xmlns:p14="http://schemas.microsoft.com/office/powerpoint/2010/main" val="270596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SVM</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b="1" dirty="0" smtClean="0"/>
              <a:t>Hyperplan </a:t>
            </a:r>
            <a:r>
              <a:rPr lang="fr-FR" b="1" dirty="0"/>
              <a:t>optimal</a:t>
            </a:r>
          </a:p>
          <a:p>
            <a:r>
              <a:rPr lang="fr-FR" dirty="0"/>
              <a:t>Le but est de chercher parmi les hyperplans valides, celui qui passe « au milieu » des points des deux classes. Formellement, cela revient à chercher un hyperplan dont la distance minimale aux exemples d’apprentissage est maximale. On appelle cette distance « marge » entre l’hyperplan et les exemples. L’hyperplan séparateur optimal est celui qui maximise la marge. Comme on cherche à maximiser cette marge, on parlera de séparateurs à vaste marge. (Hasan &amp; Boris, 2006)</a:t>
            </a:r>
          </a:p>
          <a:p>
            <a:r>
              <a:rPr lang="fr-FR" b="1" dirty="0" smtClean="0"/>
              <a:t>Maximiser </a:t>
            </a:r>
            <a:r>
              <a:rPr lang="fr-FR" b="1" dirty="0"/>
              <a:t>la marge</a:t>
            </a:r>
          </a:p>
          <a:p>
            <a:r>
              <a:rPr lang="fr-FR" dirty="0"/>
              <a:t>Intuitivement, le fait d'avoir une marge plus large procure plus de sécurité lors de la classification d’un nouvel exemple. De plus, si l’on trouve le </a:t>
            </a:r>
            <a:r>
              <a:rPr lang="fr-FR" dirty="0" err="1"/>
              <a:t>classifieur</a:t>
            </a:r>
            <a:r>
              <a:rPr lang="fr-FR" dirty="0"/>
              <a:t> donc l’hyperplan qui se comporte le mieux vis-à-vis des données d'apprentissage, il est clair qu’il sera aussi celui qui permettra au mieux de classer les nouveaux exemples. En général, la classification d’un nouvel exemple inconnu est donnée par sa position par rapport à l'hyperplan optimal. (Hasan &amp; Boris, 2006) . La figure 16 représente des hyperplans valides ainsi que l’hyperplan optimal (Hasan &amp; Boris, 2006). </a:t>
            </a:r>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31</a:t>
            </a:fld>
            <a:endParaRPr lang="fr-FR"/>
          </a:p>
        </p:txBody>
      </p:sp>
    </p:spTree>
    <p:extLst>
      <p:ext uri="{BB962C8B-B14F-4D97-AF65-F5344CB8AC3E}">
        <p14:creationId xmlns:p14="http://schemas.microsoft.com/office/powerpoint/2010/main" val="586416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SVM</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6018" y="2167456"/>
            <a:ext cx="6762750" cy="4486275"/>
          </a:xfrm>
          <a:prstGeom prst="rect">
            <a:avLst/>
          </a:prstGeom>
          <a:ln w="3175">
            <a:solidFill>
              <a:schemeClr val="tx1"/>
            </a:solidFill>
          </a:ln>
        </p:spPr>
      </p:pic>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7363327" y="2255620"/>
            <a:ext cx="4377840" cy="2162375"/>
          </a:xfrm>
          <a:prstGeom prst="rect">
            <a:avLst/>
          </a:prstGeom>
          <a:ln w="3175">
            <a:solidFill>
              <a:schemeClr val="tx1"/>
            </a:solidFill>
          </a:ln>
        </p:spPr>
      </p:pic>
      <p:sp>
        <p:nvSpPr>
          <p:cNvPr id="7" name="Rectangle 6"/>
          <p:cNvSpPr/>
          <p:nvPr/>
        </p:nvSpPr>
        <p:spPr>
          <a:xfrm>
            <a:off x="7148362" y="4588126"/>
            <a:ext cx="6096000" cy="646331"/>
          </a:xfrm>
          <a:prstGeom prst="rect">
            <a:avLst/>
          </a:prstGeom>
        </p:spPr>
        <p:txBody>
          <a:bodyPr>
            <a:spAutoFit/>
          </a:bodyPr>
          <a:lstStyle/>
          <a:p>
            <a:r>
              <a:rPr lang="fr-FR" dirty="0" smtClean="0"/>
              <a:t>SVM, passage d'un espace non linéaire vers un espace linéaire </a:t>
            </a:r>
            <a:r>
              <a:rPr lang="fr-FR" b="1" dirty="0" smtClean="0"/>
              <a:t>(Hasan &amp; Boris, 2006)</a:t>
            </a:r>
            <a:endParaRPr lang="fr-FR" b="1" dirty="0"/>
          </a:p>
        </p:txBody>
      </p:sp>
      <p:sp>
        <p:nvSpPr>
          <p:cNvPr id="8" name="Espace réservé du numéro de diapositive 7"/>
          <p:cNvSpPr>
            <a:spLocks noGrp="1"/>
          </p:cNvSpPr>
          <p:nvPr>
            <p:ph type="sldNum" sz="quarter" idx="12"/>
          </p:nvPr>
        </p:nvSpPr>
        <p:spPr/>
        <p:txBody>
          <a:bodyPr/>
          <a:lstStyle/>
          <a:p>
            <a:fld id="{F7912C97-8202-4148-8871-A7852DED8063}" type="slidenum">
              <a:rPr lang="fr-FR" smtClean="0"/>
              <a:t>32</a:t>
            </a:fld>
            <a:endParaRPr lang="fr-FR"/>
          </a:p>
        </p:txBody>
      </p:sp>
    </p:spTree>
    <p:extLst>
      <p:ext uri="{BB962C8B-B14F-4D97-AF65-F5344CB8AC3E}">
        <p14:creationId xmlns:p14="http://schemas.microsoft.com/office/powerpoint/2010/main" val="2747264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Quelques algorithmes SVM</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p:txBody>
          <a:bodyPr/>
          <a:lstStyle/>
          <a:p>
            <a:r>
              <a:rPr lang="fr-FR" dirty="0"/>
              <a:t>Les SVM présentent deux modèles de bases :</a:t>
            </a:r>
          </a:p>
          <a:p>
            <a:pPr lvl="0"/>
            <a:r>
              <a:rPr lang="fr-FR" b="1" dirty="0"/>
              <a:t>Les modèles linéaires</a:t>
            </a:r>
            <a:r>
              <a:rPr lang="fr-FR" dirty="0"/>
              <a:t> : les données de ces problèmes sont linéairement séparables. Il est en général aisé de trouver l’hyperplan séparateur. Cependant, dans la réalité la majorité des problèmes ne sont pas linéairement séparables. </a:t>
            </a:r>
          </a:p>
          <a:p>
            <a:pPr lvl="0"/>
            <a:r>
              <a:rPr lang="fr-FR" b="1" dirty="0"/>
              <a:t>Les modèles non linéaires :</a:t>
            </a:r>
            <a:r>
              <a:rPr lang="fr-FR" dirty="0"/>
              <a:t> pour les problèmes non linéairement séparables, la solution est de passer de l’espace initial vers un espace intermédiaire dit de représentation ou espace de description de grande dimension voire infinie qui va permettre une séparation linéaire des exemples d’apprentissage. Ce passage se fait via une fonction noyau (en anglais </a:t>
            </a:r>
            <a:r>
              <a:rPr lang="fr-FR" i="1" dirty="0" err="1"/>
              <a:t>kernel</a:t>
            </a:r>
            <a:r>
              <a:rPr lang="fr-FR" dirty="0"/>
              <a:t>) . </a:t>
            </a:r>
            <a:r>
              <a:rPr lang="fr-FR" b="1" dirty="0"/>
              <a:t>(Hasan &amp; Boris, 2006)</a:t>
            </a:r>
          </a:p>
          <a:p>
            <a:endParaRPr lang="fr-FR" dirty="0"/>
          </a:p>
        </p:txBody>
      </p:sp>
      <p:sp>
        <p:nvSpPr>
          <p:cNvPr id="8" name="Espace réservé du numéro de diapositive 7"/>
          <p:cNvSpPr>
            <a:spLocks noGrp="1"/>
          </p:cNvSpPr>
          <p:nvPr>
            <p:ph type="sldNum" sz="quarter" idx="12"/>
          </p:nvPr>
        </p:nvSpPr>
        <p:spPr/>
        <p:txBody>
          <a:bodyPr/>
          <a:lstStyle/>
          <a:p>
            <a:fld id="{F7912C97-8202-4148-8871-A7852DED8063}" type="slidenum">
              <a:rPr lang="fr-FR" smtClean="0"/>
              <a:t>33</a:t>
            </a:fld>
            <a:endParaRPr lang="fr-FR"/>
          </a:p>
        </p:txBody>
      </p:sp>
    </p:spTree>
    <p:extLst>
      <p:ext uri="{BB962C8B-B14F-4D97-AF65-F5344CB8AC3E}">
        <p14:creationId xmlns:p14="http://schemas.microsoft.com/office/powerpoint/2010/main" val="1131804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Introduction</a:t>
            </a:r>
            <a:br>
              <a:rPr lang="fr-FR" dirty="0" smtClean="0"/>
            </a:br>
            <a:r>
              <a:rPr lang="fr-FR" dirty="0" smtClean="0"/>
              <a:t>Quelques algorithmes Arbres de décision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p:txBody>
          <a:bodyPr/>
          <a:lstStyle/>
          <a:p>
            <a:r>
              <a:rPr lang="fr-FR" dirty="0"/>
              <a:t>« Un arbre de décision (en anglais DT pour </a:t>
            </a:r>
            <a:r>
              <a:rPr lang="fr-FR" dirty="0" err="1"/>
              <a:t>Decision</a:t>
            </a:r>
            <a:r>
              <a:rPr lang="fr-FR" dirty="0"/>
              <a:t> </a:t>
            </a:r>
            <a:r>
              <a:rPr lang="fr-FR" dirty="0" err="1"/>
              <a:t>Tree</a:t>
            </a:r>
            <a:r>
              <a:rPr lang="fr-FR" dirty="0"/>
              <a:t>) modélise une hiérarchie de tests sur les valeurs d’un ensemble de variables : des descripteurs. À l’issue de ces tests, le prédicteur produit une valeur numérique ou choisit un élément dans un ensemble discret de conclusions. » </a:t>
            </a:r>
            <a:r>
              <a:rPr lang="fr-FR" b="1" dirty="0"/>
              <a:t>(Caron, 2011)</a:t>
            </a: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34</a:t>
            </a:fld>
            <a:endParaRPr lang="fr-FR"/>
          </a:p>
        </p:txBody>
      </p:sp>
    </p:spTree>
    <p:extLst>
      <p:ext uri="{BB962C8B-B14F-4D97-AF65-F5344CB8AC3E}">
        <p14:creationId xmlns:p14="http://schemas.microsoft.com/office/powerpoint/2010/main" val="2350163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Introduction</a:t>
            </a:r>
            <a:br>
              <a:rPr lang="fr-FR" dirty="0" smtClean="0"/>
            </a:br>
            <a:r>
              <a:rPr lang="fr-FR" dirty="0" smtClean="0"/>
              <a:t>Quelques algorithmes Arbres de décision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991402" y="2133600"/>
                <a:ext cx="10513210" cy="3777622"/>
              </a:xfrm>
            </p:spPr>
            <p:txBody>
              <a:bodyPr>
                <a:normAutofit fontScale="92500" lnSpcReduction="10000"/>
              </a:bodyPr>
              <a:lstStyle/>
              <a:p>
                <a:r>
                  <a:rPr lang="fr-FR" dirty="0" smtClean="0"/>
                  <a:t>Pour </a:t>
                </a:r>
                <a:r>
                  <a:rPr lang="fr-FR" dirty="0"/>
                  <a:t>un problème donné, nous disposons d’un échantillon dont X est une donnée quelconque définie par n descripteurs ;        X = (x</a:t>
                </a:r>
                <a:r>
                  <a:rPr lang="fr-FR" baseline="-25000" dirty="0"/>
                  <a:t>1</a:t>
                </a:r>
                <a:r>
                  <a:rPr lang="fr-FR" dirty="0"/>
                  <a:t>, x</a:t>
                </a:r>
                <a:r>
                  <a:rPr lang="fr-FR" baseline="-25000" dirty="0"/>
                  <a:t>2</a:t>
                </a:r>
                <a:r>
                  <a:rPr lang="fr-FR" dirty="0"/>
                  <a:t>, …, </a:t>
                </a:r>
                <a:r>
                  <a:rPr lang="fr-FR" dirty="0" err="1"/>
                  <a:t>x</a:t>
                </a:r>
                <a:r>
                  <a:rPr lang="fr-FR" baseline="-25000" dirty="0" err="1"/>
                  <a:t>n</a:t>
                </a:r>
                <a:r>
                  <a:rPr lang="fr-FR" baseline="-25000" dirty="0"/>
                  <a:t> </a:t>
                </a:r>
                <a:r>
                  <a:rPr lang="fr-FR" dirty="0"/>
                  <a:t>).</a:t>
                </a:r>
              </a:p>
              <a:p>
                <a:r>
                  <a:rPr lang="fr-FR" dirty="0"/>
                  <a:t>Et soit Y la variable à prédire qui peut être soit qualitative et donc définie par un ensemble de classes   Y = (C</a:t>
                </a:r>
                <a:r>
                  <a:rPr lang="fr-FR" baseline="-25000" dirty="0"/>
                  <a:t>1</a:t>
                </a:r>
                <a:r>
                  <a:rPr lang="fr-FR" dirty="0"/>
                  <a:t>, C</a:t>
                </a:r>
                <a:r>
                  <a:rPr lang="fr-FR" baseline="-25000" dirty="0"/>
                  <a:t>2</a:t>
                </a:r>
                <a:r>
                  <a:rPr lang="fr-FR" dirty="0"/>
                  <a:t>, …, </a:t>
                </a:r>
                <a:r>
                  <a:rPr lang="fr-FR" dirty="0" err="1"/>
                  <a:t>C</a:t>
                </a:r>
                <a:r>
                  <a:rPr lang="fr-FR" baseline="-25000" dirty="0" err="1"/>
                  <a:t>n</a:t>
                </a:r>
                <a:r>
                  <a:rPr lang="fr-FR" dirty="0"/>
                  <a:t>), soit quantitative et donc définie par un ensemble de valeurs possibles (</a:t>
                </a:r>
                <a14:m>
                  <m:oMath xmlns:m="http://schemas.openxmlformats.org/officeDocument/2006/math">
                    <m:r>
                      <a:rPr lang="fr-FR" i="1">
                        <a:latin typeface="Cambria Math" panose="02040503050406030204" pitchFamily="18" charset="0"/>
                      </a:rPr>
                      <m:t>ℝ</m:t>
                    </m:r>
                  </m:oMath>
                </a14:m>
                <a:r>
                  <a:rPr lang="fr-FR" dirty="0"/>
                  <a:t> par exemple).</a:t>
                </a:r>
              </a:p>
              <a:p>
                <a:r>
                  <a:rPr lang="fr-FR" dirty="0"/>
                  <a:t>Un arbre de décision est un </a:t>
                </a:r>
                <a:r>
                  <a:rPr lang="fr-FR" dirty="0" err="1"/>
                  <a:t>classifieur</a:t>
                </a:r>
                <a:r>
                  <a:rPr lang="fr-FR" dirty="0"/>
                  <a:t> représenté sous forme d’arbre tel que </a:t>
                </a:r>
                <a:r>
                  <a:rPr lang="fr-FR" b="1" dirty="0"/>
                  <a:t>(</a:t>
                </a:r>
                <a:r>
                  <a:rPr lang="fr-FR" b="1" dirty="0" err="1"/>
                  <a:t>Denoyer</a:t>
                </a:r>
                <a:r>
                  <a:rPr lang="fr-FR" b="1" dirty="0"/>
                  <a:t>, 2014) </a:t>
                </a:r>
                <a:r>
                  <a:rPr lang="fr-FR" dirty="0"/>
                  <a:t> :</a:t>
                </a:r>
              </a:p>
              <a:p>
                <a:pPr lvl="0"/>
                <a:r>
                  <a:rPr lang="fr-FR" dirty="0"/>
                  <a:t>Le nœud racine et chaque nœud intermédiaire représentent un test sur les descripteurs : les x</a:t>
                </a:r>
                <a:r>
                  <a:rPr lang="fr-FR" baseline="-25000" dirty="0"/>
                  <a:t>i </a:t>
                </a:r>
                <a:r>
                  <a:rPr lang="fr-FR" dirty="0"/>
                  <a:t>définis précédemment. </a:t>
                </a:r>
              </a:p>
              <a:p>
                <a:pPr lvl="0"/>
                <a:r>
                  <a:rPr lang="fr-FR" dirty="0"/>
                  <a:t>Chaque valeur possible du descripteur testé (le nœud) est associée à une branche qui est étiquetée par cette valeur.</a:t>
                </a:r>
              </a:p>
              <a:p>
                <a:r>
                  <a:rPr lang="fr-FR" dirty="0"/>
                  <a:t>A chaque classe ou valeur prédite est associée une feuille cette valeur en question ; les C</a:t>
                </a:r>
                <a:r>
                  <a:rPr lang="fr-FR" baseline="-25000" dirty="0"/>
                  <a:t>i</a:t>
                </a:r>
                <a:r>
                  <a:rPr lang="fr-FR" dirty="0"/>
                  <a:t> ou les valeurs possibles de Y.</a:t>
                </a:r>
                <a:endParaRPr lang="fr-FR" b="1"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991402" y="2133600"/>
                <a:ext cx="10513210" cy="3777622"/>
              </a:xfrm>
              <a:blipFill rotWithShape="0">
                <a:blip r:embed="rId2"/>
                <a:stretch>
                  <a:fillRect l="-290" t="-1129"/>
                </a:stretch>
              </a:blipFill>
            </p:spPr>
            <p:txBody>
              <a:bodyPr/>
              <a:lstStyle/>
              <a:p>
                <a:r>
                  <a:rPr lang="fr-FR">
                    <a:noFill/>
                  </a:rPr>
                  <a:t> </a:t>
                </a:r>
              </a:p>
            </p:txBody>
          </p:sp>
        </mc:Fallback>
      </mc:AlternateContent>
      <p:sp>
        <p:nvSpPr>
          <p:cNvPr id="6" name="Espace réservé du numéro de diapositive 5"/>
          <p:cNvSpPr>
            <a:spLocks noGrp="1"/>
          </p:cNvSpPr>
          <p:nvPr>
            <p:ph type="sldNum" sz="quarter" idx="12"/>
          </p:nvPr>
        </p:nvSpPr>
        <p:spPr/>
        <p:txBody>
          <a:bodyPr/>
          <a:lstStyle/>
          <a:p>
            <a:fld id="{F7912C97-8202-4148-8871-A7852DED8063}" type="slidenum">
              <a:rPr lang="fr-FR" smtClean="0"/>
              <a:t>35</a:t>
            </a:fld>
            <a:endParaRPr lang="fr-FR"/>
          </a:p>
        </p:txBody>
      </p:sp>
    </p:spTree>
    <p:extLst>
      <p:ext uri="{BB962C8B-B14F-4D97-AF65-F5344CB8AC3E}">
        <p14:creationId xmlns:p14="http://schemas.microsoft.com/office/powerpoint/2010/main" val="1104849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Introduction</a:t>
            </a:r>
            <a:br>
              <a:rPr lang="fr-FR" dirty="0" smtClean="0"/>
            </a:br>
            <a:r>
              <a:rPr lang="fr-FR" dirty="0" smtClean="0"/>
              <a:t>Quelques algorithmes Arbres de décision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a:bodyPr>
          <a:lstStyle/>
          <a:p>
            <a:endParaRPr lang="fr-FR" b="1"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8833" y="1787870"/>
            <a:ext cx="7594332" cy="4469081"/>
          </a:xfrm>
          <a:prstGeom prst="rect">
            <a:avLst/>
          </a:prstGeom>
          <a:ln w="3175">
            <a:solidFill>
              <a:schemeClr val="tx1"/>
            </a:solidFill>
          </a:ln>
        </p:spPr>
      </p:pic>
      <p:sp>
        <p:nvSpPr>
          <p:cNvPr id="9" name="Rectangle 8"/>
          <p:cNvSpPr/>
          <p:nvPr/>
        </p:nvSpPr>
        <p:spPr>
          <a:xfrm>
            <a:off x="3359512" y="6418015"/>
            <a:ext cx="5472973" cy="369332"/>
          </a:xfrm>
          <a:prstGeom prst="rect">
            <a:avLst/>
          </a:prstGeom>
        </p:spPr>
        <p:txBody>
          <a:bodyPr wrap="none">
            <a:spAutoFit/>
          </a:bodyPr>
          <a:lstStyle/>
          <a:p>
            <a:r>
              <a:rPr lang="fr-FR" dirty="0" smtClean="0"/>
              <a:t>Exemple d'un arbre de décision </a:t>
            </a:r>
            <a:r>
              <a:rPr lang="fr-FR" b="1" dirty="0" smtClean="0"/>
              <a:t>(Mitchell, 1997</a:t>
            </a:r>
            <a:r>
              <a:rPr lang="fr-FR" dirty="0" smtClean="0"/>
              <a:t>)</a:t>
            </a:r>
            <a:endParaRPr lang="fr-FR" dirty="0"/>
          </a:p>
        </p:txBody>
      </p:sp>
      <p:sp>
        <p:nvSpPr>
          <p:cNvPr id="10" name="Espace réservé du numéro de diapositive 9"/>
          <p:cNvSpPr>
            <a:spLocks noGrp="1"/>
          </p:cNvSpPr>
          <p:nvPr>
            <p:ph type="sldNum" sz="quarter" idx="12"/>
          </p:nvPr>
        </p:nvSpPr>
        <p:spPr/>
        <p:txBody>
          <a:bodyPr/>
          <a:lstStyle/>
          <a:p>
            <a:fld id="{F7912C97-8202-4148-8871-A7852DED8063}" type="slidenum">
              <a:rPr lang="fr-FR" smtClean="0"/>
              <a:t>36</a:t>
            </a:fld>
            <a:endParaRPr lang="fr-FR"/>
          </a:p>
        </p:txBody>
      </p:sp>
    </p:spTree>
    <p:extLst>
      <p:ext uri="{BB962C8B-B14F-4D97-AF65-F5344CB8AC3E}">
        <p14:creationId xmlns:p14="http://schemas.microsoft.com/office/powerpoint/2010/main" val="3375736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fontScale="85000" lnSpcReduction="10000"/>
          </a:bodyPr>
          <a:lstStyle/>
          <a:p>
            <a:r>
              <a:rPr lang="fr-FR" dirty="0"/>
              <a:t>Un ensemble d’unités élémentaires (cellules) interconnectées, ces unités ne sont autres que des neurones formels coopérant pour prédire une sortie qualitative (discrète) ou probabiliste (réelle) dans une dynamique qui peut être synchrone (tous les neurones travaillent ensemble) ou asynchrone (le travail n’est pas forcément simultané) formant ainsi un réseau de neurones. </a:t>
            </a:r>
          </a:p>
          <a:p>
            <a:r>
              <a:rPr lang="fr-FR" dirty="0"/>
              <a:t>Les entrées peuvent être représentées par de nombreux descripteurs à valeurs réelles ou qualitatives. La ou les sorties peuvent être réelles ou discrètes.</a:t>
            </a:r>
          </a:p>
          <a:p>
            <a:r>
              <a:rPr lang="fr-FR" dirty="0"/>
              <a:t>Chaque unité peut manipuler une valeur qualitative ou quantitative, différentes fonctions peuvent être utilisées pour le calcul de la sortie.</a:t>
            </a:r>
          </a:p>
          <a:p>
            <a:r>
              <a:rPr lang="fr-FR" dirty="0"/>
              <a:t>L’architecture du réseau est constituée de plusieurs couches et peut contenir des boucles de rétroaction comme il peut ne pas en contenir.</a:t>
            </a:r>
          </a:p>
          <a:p>
            <a:r>
              <a:rPr lang="fr-FR" dirty="0"/>
              <a:t>Or, bien qu’il soit possible de définir des réseaux cycliques, dans la pratique la majorité des réseaux de neurones sont acycliques. (Mitchell, 1997)</a:t>
            </a:r>
          </a:p>
          <a:p>
            <a:r>
              <a:rPr lang="fr-FR" dirty="0"/>
              <a:t>Les entrées sont propagées (en anglais </a:t>
            </a:r>
            <a:r>
              <a:rPr lang="fr-FR" dirty="0" err="1"/>
              <a:t>forward</a:t>
            </a:r>
            <a:r>
              <a:rPr lang="fr-FR" dirty="0"/>
              <a:t> propagation) sur les différentes afin de prédire la sortie. Une erreur est calculée pour être rétro-propagée (en anglais back propagation) dans le réseau pour </a:t>
            </a: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37</a:t>
            </a:fld>
            <a:endParaRPr lang="fr-FR"/>
          </a:p>
        </p:txBody>
      </p:sp>
    </p:spTree>
    <p:extLst>
      <p:ext uri="{BB962C8B-B14F-4D97-AF65-F5344CB8AC3E}">
        <p14:creationId xmlns:p14="http://schemas.microsoft.com/office/powerpoint/2010/main" val="3971386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a:bodyPr>
          <a:lstStyle/>
          <a:p>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292" y="1998846"/>
            <a:ext cx="7501219" cy="4382703"/>
          </a:xfrm>
          <a:prstGeom prst="rect">
            <a:avLst/>
          </a:prstGeom>
          <a:noFill/>
          <a:ln w="3175">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pic>
      <p:sp>
        <p:nvSpPr>
          <p:cNvPr id="8" name="Espace réservé du numéro de diapositive 7"/>
          <p:cNvSpPr>
            <a:spLocks noGrp="1"/>
          </p:cNvSpPr>
          <p:nvPr>
            <p:ph type="sldNum" sz="quarter" idx="12"/>
          </p:nvPr>
        </p:nvSpPr>
        <p:spPr/>
        <p:txBody>
          <a:bodyPr/>
          <a:lstStyle/>
          <a:p>
            <a:fld id="{F7912C97-8202-4148-8871-A7852DED8063}" type="slidenum">
              <a:rPr lang="fr-FR" smtClean="0"/>
              <a:t>38</a:t>
            </a:fld>
            <a:endParaRPr lang="fr-FR"/>
          </a:p>
        </p:txBody>
      </p:sp>
    </p:spTree>
    <p:extLst>
      <p:ext uri="{BB962C8B-B14F-4D97-AF65-F5344CB8AC3E}">
        <p14:creationId xmlns:p14="http://schemas.microsoft.com/office/powerpoint/2010/main" val="3051227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RNC</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a:bodyPr>
          <a:lstStyle/>
          <a:p>
            <a:r>
              <a:rPr lang="fr-FR" dirty="0"/>
              <a:t>En anglais CNN : </a:t>
            </a:r>
            <a:r>
              <a:rPr lang="fr-FR" dirty="0" err="1"/>
              <a:t>Convolutional</a:t>
            </a:r>
            <a:r>
              <a:rPr lang="fr-FR" dirty="0"/>
              <a:t> Neural Network, ils sont aussi appelés réseaux de neurones à convolution. Une variante des réseaux de neurones qui est la tendance actuelle dans le traitement d’images en général et dans le diagnostic médical plus particulièrement. En effet, les RNC sont à ce jour les modèles les plus performants pour classer des images. (</a:t>
            </a:r>
            <a:r>
              <a:rPr lang="fr-FR" dirty="0" err="1"/>
              <a:t>Krywyk</a:t>
            </a:r>
            <a:r>
              <a:rPr lang="fr-FR" dirty="0"/>
              <a:t> &amp; </a:t>
            </a:r>
            <a:r>
              <a:rPr lang="fr-FR" dirty="0" err="1"/>
              <a:t>Jachiet</a:t>
            </a:r>
            <a:r>
              <a:rPr lang="fr-FR" dirty="0"/>
              <a:t>, 2016)</a:t>
            </a:r>
          </a:p>
          <a:p>
            <a:r>
              <a:rPr lang="fr-FR" dirty="0"/>
              <a:t>Ils sont considérés comme des algorithmes phares de l’apprentissage profond  (en anglais </a:t>
            </a:r>
            <a:r>
              <a:rPr lang="fr-FR" dirty="0" err="1"/>
              <a:t>deep</a:t>
            </a:r>
            <a:r>
              <a:rPr lang="fr-FR" dirty="0"/>
              <a:t> </a:t>
            </a:r>
            <a:r>
              <a:rPr lang="fr-FR" dirty="0" err="1"/>
              <a:t>learning</a:t>
            </a:r>
            <a:r>
              <a:rPr lang="fr-FR" dirty="0"/>
              <a:t>). Les RNC sont des réseaux de neurones qui ne prennent en entrée que des images  et dont la couche i n’est connecté qu’à un sous ensemble des neurones de la couche i-1 et non pas à tous les neurones de cette dernière. (</a:t>
            </a:r>
            <a:r>
              <a:rPr lang="fr-FR" dirty="0" err="1"/>
              <a:t>Krywyk</a:t>
            </a:r>
            <a:r>
              <a:rPr lang="fr-FR" dirty="0"/>
              <a:t> &amp; </a:t>
            </a:r>
            <a:r>
              <a:rPr lang="fr-FR" dirty="0" err="1"/>
              <a:t>Jachiet</a:t>
            </a:r>
            <a:r>
              <a:rPr lang="fr-FR" dirty="0"/>
              <a:t>, 2016)</a:t>
            </a:r>
          </a:p>
          <a:p>
            <a:endParaRPr lang="fr-FR" dirty="0"/>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39</a:t>
            </a:fld>
            <a:endParaRPr lang="fr-FR"/>
          </a:p>
        </p:txBody>
      </p:sp>
    </p:spTree>
    <p:extLst>
      <p:ext uri="{BB962C8B-B14F-4D97-AF65-F5344CB8AC3E}">
        <p14:creationId xmlns:p14="http://schemas.microsoft.com/office/powerpoint/2010/main" val="195893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a:t>Exemples d’algorithmes </a:t>
            </a:r>
            <a:r>
              <a:rPr lang="fr-FR" dirty="0" smtClean="0"/>
              <a:t>d’AA</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978592704"/>
              </p:ext>
            </p:extLst>
          </p:nvPr>
        </p:nvGraphicFramePr>
        <p:xfrm>
          <a:off x="1848051" y="1964265"/>
          <a:ext cx="9452007" cy="3462484"/>
        </p:xfrm>
        <a:graphic>
          <a:graphicData uri="http://schemas.openxmlformats.org/drawingml/2006/table">
            <a:tbl>
              <a:tblPr firstRow="1" firstCol="1" bandRow="1">
                <a:tableStyleId>{9DCAF9ED-07DC-4A11-8D7F-57B35C25682E}</a:tableStyleId>
              </a:tblPr>
              <a:tblGrid>
                <a:gridCol w="2247352"/>
                <a:gridCol w="2359875"/>
                <a:gridCol w="2360919"/>
                <a:gridCol w="2483861"/>
              </a:tblGrid>
              <a:tr h="431932">
                <a:tc>
                  <a:txBody>
                    <a:bodyPr/>
                    <a:lstStyle/>
                    <a:p>
                      <a:pPr algn="ctr">
                        <a:spcAft>
                          <a:spcPts val="0"/>
                        </a:spcAft>
                      </a:pPr>
                      <a:r>
                        <a:rPr lang="fr-FR" sz="1600" dirty="0">
                          <a:effectLst/>
                        </a:rPr>
                        <a:t>Exemple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La classe des tâches T</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La métrique de performances P</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L’expérience 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1154928">
                <a:tc>
                  <a:txBody>
                    <a:bodyPr/>
                    <a:lstStyle/>
                    <a:p>
                      <a:pPr algn="ctr">
                        <a:spcAft>
                          <a:spcPts val="0"/>
                        </a:spcAft>
                      </a:pPr>
                      <a:r>
                        <a:rPr lang="fr-FR" sz="1600" dirty="0">
                          <a:effectLst/>
                        </a:rPr>
                        <a:t>Classifier des emails en spam ou non spam</a:t>
                      </a:r>
                      <a:r>
                        <a:rPr lang="fr-FR" sz="1600" dirty="0" smtClean="0">
                          <a:effectLst/>
                        </a:rPr>
                        <a:t>.</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Classer les emails comme spam ou non spam.</a:t>
                      </a:r>
                    </a:p>
                    <a:p>
                      <a:pPr algn="ctr">
                        <a:spcAft>
                          <a:spcPts val="0"/>
                        </a:spcAft>
                      </a:pPr>
                      <a:r>
                        <a:rPr lang="fr-FR" sz="1600" dirty="0">
                          <a:effectLst/>
                        </a:rPr>
                        <a:t> </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Le nombre (ou fraction) d’emails </a:t>
                      </a:r>
                      <a:r>
                        <a:rPr lang="fr-FR" sz="1600" dirty="0" smtClean="0">
                          <a:effectLst/>
                        </a:rPr>
                        <a:t>marqués correctement </a:t>
                      </a:r>
                      <a:r>
                        <a:rPr lang="fr-FR" sz="1600" dirty="0">
                          <a:effectLst/>
                        </a:rPr>
                        <a:t>comme spam/ non spam.</a:t>
                      </a:r>
                    </a:p>
                    <a:p>
                      <a:pPr algn="ctr">
                        <a:spcAft>
                          <a:spcPts val="0"/>
                        </a:spcAft>
                      </a:pPr>
                      <a:r>
                        <a:rPr lang="fr-FR" sz="1600" dirty="0">
                          <a:effectLst/>
                        </a:rPr>
                        <a:t> </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Observer l’utilisateur marquer des emails comme spam ou non spam.</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1511764">
                <a:tc>
                  <a:txBody>
                    <a:bodyPr/>
                    <a:lstStyle/>
                    <a:p>
                      <a:pPr algn="ctr">
                        <a:spcAft>
                          <a:spcPts val="0"/>
                        </a:spcAft>
                      </a:pPr>
                      <a:r>
                        <a:rPr lang="fr-FR" sz="1600" dirty="0" smtClean="0">
                          <a:effectLst/>
                        </a:rPr>
                        <a:t>Problème de </a:t>
                      </a:r>
                      <a:r>
                        <a:rPr lang="fr-FR" sz="1600" dirty="0">
                          <a:effectLst/>
                        </a:rPr>
                        <a:t>robot conducteur</a:t>
                      </a:r>
                      <a:r>
                        <a:rPr lang="fr-FR" sz="1600" dirty="0" smtClean="0">
                          <a:effectLst/>
                        </a:rPr>
                        <a:t>.</a:t>
                      </a:r>
                      <a:endParaRPr lang="fr-FR" sz="1600" dirty="0">
                        <a:effectLst/>
                      </a:endParaRPr>
                    </a:p>
                  </a:txBody>
                  <a:tcPr marL="68580" marR="68580" marT="0" marB="0"/>
                </a:tc>
                <a:tc>
                  <a:txBody>
                    <a:bodyPr/>
                    <a:lstStyle/>
                    <a:p>
                      <a:pPr algn="ctr">
                        <a:spcAft>
                          <a:spcPts val="0"/>
                        </a:spcAft>
                      </a:pPr>
                      <a:r>
                        <a:rPr lang="fr-FR" sz="1600">
                          <a:effectLst/>
                        </a:rPr>
                        <a:t>Conduire sur une autoroute publique à 4 voies en utilisant des capteurs.</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Distances moyennes parcourues avant erreur (jugées par un observateur humain)</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Une séquence d’images et de règles de conduite enregistrées en observant un conducteur humain.</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Espace réservé du numéro de diapositive 7"/>
          <p:cNvSpPr>
            <a:spLocks noGrp="1"/>
          </p:cNvSpPr>
          <p:nvPr>
            <p:ph type="sldNum" sz="quarter" idx="12"/>
          </p:nvPr>
        </p:nvSpPr>
        <p:spPr/>
        <p:txBody>
          <a:bodyPr/>
          <a:lstStyle/>
          <a:p>
            <a:fld id="{F7912C97-8202-4148-8871-A7852DED8063}" type="slidenum">
              <a:rPr lang="fr-FR" smtClean="0"/>
              <a:t>4</a:t>
            </a:fld>
            <a:endParaRPr lang="fr-FR"/>
          </a:p>
        </p:txBody>
      </p:sp>
    </p:spTree>
    <p:extLst>
      <p:ext uri="{BB962C8B-B14F-4D97-AF65-F5344CB8AC3E}">
        <p14:creationId xmlns:p14="http://schemas.microsoft.com/office/powerpoint/2010/main" val="2829285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RNC</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a:bodyPr>
          <a:lstStyle/>
          <a:p>
            <a:r>
              <a:rPr lang="fr-FR" dirty="0"/>
              <a:t>En entrée, un RNC prend une image sous forme d’une matrice de pixels qui est de dimension deux si l’image est en niveaux de gris ou trois dont la troisième est la profondeur. Trois car elle représente les trois couleurs fondamentales : rouge, vert et bleu. Un RNC est constitué de deux parties distinctes : une partie </a:t>
            </a:r>
            <a:r>
              <a:rPr lang="fr-FR" dirty="0" err="1"/>
              <a:t>convolutive</a:t>
            </a:r>
            <a:r>
              <a:rPr lang="fr-FR" dirty="0"/>
              <a:t> et une deuxième qui n’est autre qu’un réseau de neurones standard chargé de la classification. (Staff, 2016)</a:t>
            </a: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40</a:t>
            </a:fld>
            <a:endParaRPr lang="fr-FR"/>
          </a:p>
        </p:txBody>
      </p:sp>
    </p:spTree>
    <p:extLst>
      <p:ext uri="{BB962C8B-B14F-4D97-AF65-F5344CB8AC3E}">
        <p14:creationId xmlns:p14="http://schemas.microsoft.com/office/powerpoint/2010/main" val="41845950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RNC</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u contenu 2"/>
          <p:cNvSpPr>
            <a:spLocks noGrp="1"/>
          </p:cNvSpPr>
          <p:nvPr>
            <p:ph idx="1"/>
          </p:nvPr>
        </p:nvSpPr>
        <p:spPr>
          <a:xfrm>
            <a:off x="991402" y="2133600"/>
            <a:ext cx="10513210" cy="3777622"/>
          </a:xfrm>
        </p:spPr>
        <p:txBody>
          <a:bodyPr>
            <a:normAutofit fontScale="92500" lnSpcReduction="10000"/>
          </a:bodyPr>
          <a:lstStyle/>
          <a:p>
            <a:r>
              <a:rPr lang="fr-FR" dirty="0" smtClean="0"/>
              <a:t>La </a:t>
            </a:r>
            <a:r>
              <a:rPr lang="fr-FR" dirty="0"/>
              <a:t>partie </a:t>
            </a:r>
            <a:r>
              <a:rPr lang="fr-FR" dirty="0" err="1"/>
              <a:t>convolutive</a:t>
            </a:r>
            <a:endParaRPr lang="fr-FR" dirty="0"/>
          </a:p>
          <a:p>
            <a:r>
              <a:rPr lang="fr-FR" dirty="0"/>
              <a:t>La force des RNC réside dans cette partie qui fonctionne comme un extracteur de descripteurs d’une image en entrée, cette dernière est soumise à une succession de filtres, ou noyaux de convolution, créant ainsi de nouvelles images appelées cartes de convolutions (en anglais </a:t>
            </a:r>
            <a:r>
              <a:rPr lang="fr-FR" dirty="0" err="1"/>
              <a:t>Feature</a:t>
            </a:r>
            <a:r>
              <a:rPr lang="fr-FR" dirty="0"/>
              <a:t> </a:t>
            </a:r>
            <a:r>
              <a:rPr lang="fr-FR" dirty="0" err="1"/>
              <a:t>Maps</a:t>
            </a:r>
            <a:r>
              <a:rPr lang="fr-FR" dirty="0"/>
              <a:t>). Les sorties de cette partie à savoir les cartes de convolutions, sont concaténées en un vecteur de descripteurs que le RNC juge pertinentes, appelé code CNN. </a:t>
            </a:r>
          </a:p>
          <a:p>
            <a:endParaRPr lang="fr-FR" dirty="0"/>
          </a:p>
          <a:p>
            <a:r>
              <a:rPr lang="fr-FR" dirty="0" smtClean="0"/>
              <a:t>La </a:t>
            </a:r>
            <a:r>
              <a:rPr lang="fr-FR" dirty="0"/>
              <a:t>partie classification </a:t>
            </a:r>
          </a:p>
          <a:p>
            <a:r>
              <a:rPr lang="fr-FR" dirty="0"/>
              <a:t>Le code CNN fourni par la partie </a:t>
            </a:r>
            <a:r>
              <a:rPr lang="fr-FR" dirty="0" err="1"/>
              <a:t>convolutive</a:t>
            </a:r>
            <a:r>
              <a:rPr lang="fr-FR" dirty="0"/>
              <a:t> est passé en entrée à cette partie classification qui n’est autre qu’on perceptron multicouches qui combinera les descripteurs du code CNN afin de classifier l’image. La sortie du RNC est une couche comportant un neurone par catégorie. La figure 20 résume l’architecture globale d’un RNC qui classifie un ensemble d’images pour un véhicule autonome </a:t>
            </a: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41</a:t>
            </a:fld>
            <a:endParaRPr lang="fr-FR"/>
          </a:p>
        </p:txBody>
      </p:sp>
    </p:spTree>
    <p:extLst>
      <p:ext uri="{BB962C8B-B14F-4D97-AF65-F5344CB8AC3E}">
        <p14:creationId xmlns:p14="http://schemas.microsoft.com/office/powerpoint/2010/main" val="785483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RNC</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Espace réservé du contenu 4"/>
          <p:cNvPicPr>
            <a:picLocks noGrp="1"/>
          </p:cNvPicPr>
          <p:nvPr>
            <p:ph idx="1"/>
          </p:nvPr>
        </p:nvPicPr>
        <p:blipFill>
          <a:blip r:embed="rId2"/>
          <a:stretch>
            <a:fillRect/>
          </a:stretch>
        </p:blipFill>
        <p:spPr>
          <a:xfrm>
            <a:off x="1405288" y="2252312"/>
            <a:ext cx="9740767" cy="2675823"/>
          </a:xfrm>
          <a:prstGeom prst="rect">
            <a:avLst/>
          </a:prstGeom>
          <a:ln w="3175">
            <a:noFill/>
          </a:ln>
        </p:spPr>
      </p:pic>
      <p:sp>
        <p:nvSpPr>
          <p:cNvPr id="6" name="Rectangle 5"/>
          <p:cNvSpPr/>
          <p:nvPr/>
        </p:nvSpPr>
        <p:spPr>
          <a:xfrm>
            <a:off x="3048000" y="5839410"/>
            <a:ext cx="8001802" cy="369332"/>
          </a:xfrm>
          <a:prstGeom prst="rect">
            <a:avLst/>
          </a:prstGeom>
        </p:spPr>
        <p:txBody>
          <a:bodyPr wrap="square">
            <a:spAutoFit/>
          </a:bodyPr>
          <a:lstStyle/>
          <a:p>
            <a:r>
              <a:rPr lang="fr-FR" dirty="0" smtClean="0"/>
              <a:t>Architecture globale d'un réseau de neurones </a:t>
            </a:r>
            <a:r>
              <a:rPr lang="fr-FR" dirty="0" err="1" smtClean="0"/>
              <a:t>convolutif</a:t>
            </a:r>
            <a:r>
              <a:rPr lang="fr-FR" dirty="0" smtClean="0"/>
              <a:t> </a:t>
            </a:r>
            <a:r>
              <a:rPr lang="fr-FR" b="1" dirty="0" smtClean="0"/>
              <a:t>(Staff, 2016)</a:t>
            </a:r>
            <a:endParaRPr lang="fr-FR" b="1" dirty="0"/>
          </a:p>
        </p:txBody>
      </p:sp>
      <p:sp>
        <p:nvSpPr>
          <p:cNvPr id="7" name="Espace réservé du numéro de diapositive 6"/>
          <p:cNvSpPr>
            <a:spLocks noGrp="1"/>
          </p:cNvSpPr>
          <p:nvPr>
            <p:ph type="sldNum" sz="quarter" idx="12"/>
          </p:nvPr>
        </p:nvSpPr>
        <p:spPr/>
        <p:txBody>
          <a:bodyPr/>
          <a:lstStyle/>
          <a:p>
            <a:fld id="{F7912C97-8202-4148-8871-A7852DED8063}" type="slidenum">
              <a:rPr lang="fr-FR" smtClean="0"/>
              <a:t>42</a:t>
            </a:fld>
            <a:endParaRPr lang="fr-FR"/>
          </a:p>
        </p:txBody>
      </p:sp>
    </p:spTree>
    <p:extLst>
      <p:ext uri="{BB962C8B-B14F-4D97-AF65-F5344CB8AC3E}">
        <p14:creationId xmlns:p14="http://schemas.microsoft.com/office/powerpoint/2010/main" val="3855462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Quelques algorithmes RNC</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p:cNvSpPr/>
          <p:nvPr/>
        </p:nvSpPr>
        <p:spPr>
          <a:xfrm>
            <a:off x="3048000" y="5839410"/>
            <a:ext cx="8001802" cy="369332"/>
          </a:xfrm>
          <a:prstGeom prst="rect">
            <a:avLst/>
          </a:prstGeom>
        </p:spPr>
        <p:txBody>
          <a:bodyPr wrap="square">
            <a:spAutoFit/>
          </a:bodyPr>
          <a:lstStyle/>
          <a:p>
            <a:r>
              <a:rPr lang="fr-FR" dirty="0" smtClean="0"/>
              <a:t>Architecture globale d'un réseau de neurones </a:t>
            </a:r>
            <a:r>
              <a:rPr lang="fr-FR" dirty="0" err="1" smtClean="0"/>
              <a:t>convolutif</a:t>
            </a:r>
            <a:r>
              <a:rPr lang="fr-FR" dirty="0" smtClean="0"/>
              <a:t> </a:t>
            </a:r>
            <a:r>
              <a:rPr lang="fr-FR" b="1" dirty="0" smtClean="0"/>
              <a:t>(Staff, 2016)</a:t>
            </a:r>
            <a:endParaRPr lang="fr-FR" b="1"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7399412"/>
              </p:ext>
            </p:extLst>
          </p:nvPr>
        </p:nvGraphicFramePr>
        <p:xfrm>
          <a:off x="885524" y="1905001"/>
          <a:ext cx="10924674" cy="3856093"/>
        </p:xfrm>
        <a:graphic>
          <a:graphicData uri="http://schemas.openxmlformats.org/drawingml/2006/table">
            <a:tbl>
              <a:tblPr firstRow="1" firstCol="1" bandRow="1">
                <a:tableStyleId>{5C22544A-7EE6-4342-B048-85BDC9FD1C3A}</a:tableStyleId>
              </a:tblPr>
              <a:tblGrid>
                <a:gridCol w="1102891"/>
                <a:gridCol w="9821783"/>
              </a:tblGrid>
              <a:tr h="446368">
                <a:tc>
                  <a:txBody>
                    <a:bodyPr/>
                    <a:lstStyle/>
                    <a:p>
                      <a:pPr algn="ctr">
                        <a:spcAft>
                          <a:spcPts val="0"/>
                        </a:spcAft>
                      </a:pPr>
                      <a:r>
                        <a:rPr lang="fr-FR" sz="1600" dirty="0">
                          <a:effectLst/>
                        </a:rPr>
                        <a:t>Couche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Rôle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669551">
                <a:tc>
                  <a:txBody>
                    <a:bodyPr/>
                    <a:lstStyle/>
                    <a:p>
                      <a:pPr algn="ctr">
                        <a:spcAft>
                          <a:spcPts val="0"/>
                        </a:spcAft>
                      </a:pPr>
                      <a:r>
                        <a:rPr lang="fr-FR" sz="1600">
                          <a:effectLst/>
                        </a:rPr>
                        <a:t>CONV</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Les couches de convolution calculent des produits de convolution d’un bloc extrait, appelé aussi volume, de l’image en entrée avec un ensemble de filtres ou noyaux de convolution à apprendre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1115919">
                <a:tc>
                  <a:txBody>
                    <a:bodyPr/>
                    <a:lstStyle/>
                    <a:p>
                      <a:pPr algn="ctr">
                        <a:spcAft>
                          <a:spcPts val="0"/>
                        </a:spcAft>
                      </a:pPr>
                      <a:r>
                        <a:rPr lang="fr-FR" sz="1600">
                          <a:effectLst/>
                        </a:rPr>
                        <a:t>POOL</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Une couche </a:t>
                      </a:r>
                      <a:r>
                        <a:rPr lang="fr-FR" sz="1600" dirty="0" err="1">
                          <a:effectLst/>
                        </a:rPr>
                        <a:t>pooling</a:t>
                      </a:r>
                      <a:r>
                        <a:rPr lang="fr-FR" sz="1600" dirty="0">
                          <a:effectLst/>
                        </a:rPr>
                        <a:t> ou de mise en commun est généralement placée entre deux couches CONV successives. Elle opère une opération de sous-échantillonnage sur l’image en entrée : cette dernière est découpée en un ensemble de fenêtres auxquelles une fonction est appliquée (Max-pool-2×2 est la plus utilisée) pour obtenir une image réduite en taille.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892735">
                <a:tc>
                  <a:txBody>
                    <a:bodyPr/>
                    <a:lstStyle/>
                    <a:p>
                      <a:pPr algn="ctr">
                        <a:spcAft>
                          <a:spcPts val="0"/>
                        </a:spcAft>
                      </a:pPr>
                      <a:r>
                        <a:rPr lang="fr-FR" sz="1600">
                          <a:effectLst/>
                        </a:rPr>
                        <a:t>ReLU</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La couche ReLU représente en anglais Rectified Linear Unit, a pour but d’introduire la non-linéarité dans le système. En effet, elles sont appliquées après les couches CONV qui font en général des produits linéaires de convolution.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669551">
                <a:tc>
                  <a:txBody>
                    <a:bodyPr/>
                    <a:lstStyle/>
                    <a:p>
                      <a:pPr algn="ctr">
                        <a:spcAft>
                          <a:spcPts val="0"/>
                        </a:spcAft>
                      </a:pPr>
                      <a:r>
                        <a:rPr lang="fr-FR" sz="1600">
                          <a:effectLst/>
                        </a:rPr>
                        <a:t>FC</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La couche FC (en anglais </a:t>
                      </a:r>
                      <a:r>
                        <a:rPr lang="fr-FR" sz="1600" dirty="0" err="1">
                          <a:effectLst/>
                        </a:rPr>
                        <a:t>Fully</a:t>
                      </a:r>
                      <a:r>
                        <a:rPr lang="fr-FR" sz="1600" dirty="0">
                          <a:effectLst/>
                        </a:rPr>
                        <a:t> </a:t>
                      </a:r>
                      <a:r>
                        <a:rPr lang="fr-FR" sz="1600" dirty="0" err="1">
                          <a:effectLst/>
                        </a:rPr>
                        <a:t>Connected</a:t>
                      </a:r>
                      <a:r>
                        <a:rPr lang="fr-FR" sz="1600" dirty="0">
                          <a:effectLst/>
                        </a:rPr>
                        <a:t>) est un perceptron multicouche standard, elle est dite entièrement connectée car les neurones de chaque couche sont connectés à tous les neurones de la couche suivante.</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Espace réservé du numéro de diapositive 7"/>
          <p:cNvSpPr>
            <a:spLocks noGrp="1"/>
          </p:cNvSpPr>
          <p:nvPr>
            <p:ph type="sldNum" sz="quarter" idx="12"/>
          </p:nvPr>
        </p:nvSpPr>
        <p:spPr/>
        <p:txBody>
          <a:bodyPr/>
          <a:lstStyle/>
          <a:p>
            <a:fld id="{F7912C97-8202-4148-8871-A7852DED8063}" type="slidenum">
              <a:rPr lang="fr-FR" smtClean="0"/>
              <a:t>43</a:t>
            </a:fld>
            <a:endParaRPr lang="fr-FR"/>
          </a:p>
        </p:txBody>
      </p:sp>
    </p:spTree>
    <p:extLst>
      <p:ext uri="{BB962C8B-B14F-4D97-AF65-F5344CB8AC3E}">
        <p14:creationId xmlns:p14="http://schemas.microsoft.com/office/powerpoint/2010/main" val="2224681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Comparaisons</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556751979"/>
              </p:ext>
            </p:extLst>
          </p:nvPr>
        </p:nvGraphicFramePr>
        <p:xfrm>
          <a:off x="1645920" y="1904999"/>
          <a:ext cx="9644513" cy="4114800"/>
        </p:xfrm>
        <a:graphic>
          <a:graphicData uri="http://schemas.openxmlformats.org/drawingml/2006/table">
            <a:tbl>
              <a:tblPr firstRow="1" firstCol="1" bandRow="1">
                <a:tableStyleId>{5C22544A-7EE6-4342-B048-85BDC9FD1C3A}</a:tableStyleId>
              </a:tblPr>
              <a:tblGrid>
                <a:gridCol w="2467201"/>
                <a:gridCol w="1507734"/>
                <a:gridCol w="1883629"/>
                <a:gridCol w="1895051"/>
                <a:gridCol w="1890898"/>
              </a:tblGrid>
              <a:tr h="461179">
                <a:tc>
                  <a:txBody>
                    <a:bodyPr/>
                    <a:lstStyle/>
                    <a:p>
                      <a:pPr algn="ctr">
                        <a:spcAft>
                          <a:spcPts val="0"/>
                        </a:spcAft>
                      </a:pPr>
                      <a:r>
                        <a:rPr lang="fr-FR" sz="1800" dirty="0">
                          <a:effectLst/>
                        </a:rPr>
                        <a:t>Critère</a:t>
                      </a:r>
                      <a:endParaRPr lang="fr-FR" sz="18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Arbre de décision</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SVM</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Plus proches voisins</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Naïves Bayes</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30590">
                <a:tc gridSpan="5">
                  <a:txBody>
                    <a:bodyPr/>
                    <a:lstStyle/>
                    <a:p>
                      <a:pPr algn="ctr">
                        <a:spcAft>
                          <a:spcPts val="0"/>
                        </a:spcAft>
                      </a:pPr>
                      <a:r>
                        <a:rPr lang="fr-FR" sz="1800">
                          <a:effectLst/>
                        </a:rPr>
                        <a:t>Qualité de l’algorithme d’apprentissage</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30590">
                <a:tc>
                  <a:txBody>
                    <a:bodyPr/>
                    <a:lstStyle/>
                    <a:p>
                      <a:pPr algn="ctr">
                        <a:spcAft>
                          <a:spcPts val="0"/>
                        </a:spcAft>
                      </a:pPr>
                      <a:r>
                        <a:rPr lang="fr-FR" sz="1800">
                          <a:effectLst/>
                        </a:rPr>
                        <a:t>Rapidité</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30590">
                <a:tc>
                  <a:txBody>
                    <a:bodyPr/>
                    <a:lstStyle/>
                    <a:p>
                      <a:pPr algn="ctr">
                        <a:spcAft>
                          <a:spcPts val="0"/>
                        </a:spcAft>
                      </a:pPr>
                      <a:r>
                        <a:rPr lang="fr-FR" sz="1800">
                          <a:effectLst/>
                        </a:rPr>
                        <a:t>Complexité</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O(a)</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O (sd)</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O (nd)</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O (d)</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461179">
                <a:tc>
                  <a:txBody>
                    <a:bodyPr/>
                    <a:lstStyle/>
                    <a:p>
                      <a:pPr algn="ctr">
                        <a:spcAft>
                          <a:spcPts val="0"/>
                        </a:spcAft>
                      </a:pPr>
                      <a:r>
                        <a:rPr lang="fr-FR" sz="1800">
                          <a:effectLst/>
                        </a:rPr>
                        <a:t>Facilité de mise à jour</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30590">
                <a:tc>
                  <a:txBody>
                    <a:bodyPr/>
                    <a:lstStyle/>
                    <a:p>
                      <a:pPr algn="ctr">
                        <a:spcAft>
                          <a:spcPts val="0"/>
                        </a:spcAft>
                      </a:pPr>
                      <a:r>
                        <a:rPr lang="fr-FR" sz="1800">
                          <a:effectLst/>
                        </a:rPr>
                        <a:t>CPU-Mémoire</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30590">
                <a:tc gridSpan="5">
                  <a:txBody>
                    <a:bodyPr/>
                    <a:lstStyle/>
                    <a:p>
                      <a:pPr algn="ctr">
                        <a:spcAft>
                          <a:spcPts val="0"/>
                        </a:spcAft>
                      </a:pPr>
                      <a:r>
                        <a:rPr lang="fr-FR" sz="1800">
                          <a:effectLst/>
                        </a:rPr>
                        <a:t>Pertinence du classifieur obtenu</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30590">
                <a:tc>
                  <a:txBody>
                    <a:bodyPr/>
                    <a:lstStyle/>
                    <a:p>
                      <a:pPr algn="ctr">
                        <a:spcAft>
                          <a:spcPts val="0"/>
                        </a:spcAft>
                      </a:pPr>
                      <a:r>
                        <a:rPr lang="fr-FR" sz="1800">
                          <a:effectLst/>
                        </a:rPr>
                        <a:t>Précision</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461179">
                <a:tc>
                  <a:txBody>
                    <a:bodyPr/>
                    <a:lstStyle/>
                    <a:p>
                      <a:pPr algn="ctr">
                        <a:spcAft>
                          <a:spcPts val="0"/>
                        </a:spcAft>
                      </a:pPr>
                      <a:r>
                        <a:rPr lang="fr-FR" sz="1800">
                          <a:effectLst/>
                        </a:rPr>
                        <a:t>Simplicité de mise en œuvre</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30590">
                <a:tc>
                  <a:txBody>
                    <a:bodyPr/>
                    <a:lstStyle/>
                    <a:p>
                      <a:pPr algn="ctr">
                        <a:spcAft>
                          <a:spcPts val="0"/>
                        </a:spcAft>
                      </a:pPr>
                      <a:r>
                        <a:rPr lang="fr-FR" sz="1800">
                          <a:effectLst/>
                        </a:rPr>
                        <a:t>Rapidité</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461179">
                <a:tc>
                  <a:txBody>
                    <a:bodyPr/>
                    <a:lstStyle/>
                    <a:p>
                      <a:pPr algn="ctr">
                        <a:spcAft>
                          <a:spcPts val="0"/>
                        </a:spcAft>
                      </a:pPr>
                      <a:r>
                        <a:rPr lang="fr-FR" sz="1800">
                          <a:effectLst/>
                        </a:rPr>
                        <a:t>Généralisation-sensibilité au bruit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dirty="0">
                          <a:effectLst/>
                        </a:rPr>
                        <a:t>-</a:t>
                      </a:r>
                      <a:endParaRPr lang="fr-FR" sz="18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a:effectLst/>
                        </a:rPr>
                        <a:t>-</a:t>
                      </a:r>
                      <a:endParaRPr lang="fr-FR" sz="18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800" dirty="0">
                          <a:effectLst/>
                        </a:rPr>
                        <a:t>+</a:t>
                      </a:r>
                      <a:endParaRPr lang="fr-FR" sz="18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Espace réservé du numéro de diapositive 7"/>
          <p:cNvSpPr>
            <a:spLocks noGrp="1"/>
          </p:cNvSpPr>
          <p:nvPr>
            <p:ph type="sldNum" sz="quarter" idx="12"/>
          </p:nvPr>
        </p:nvSpPr>
        <p:spPr/>
        <p:txBody>
          <a:bodyPr/>
          <a:lstStyle/>
          <a:p>
            <a:fld id="{F7912C97-8202-4148-8871-A7852DED8063}" type="slidenum">
              <a:rPr lang="fr-FR" smtClean="0"/>
              <a:t>44</a:t>
            </a:fld>
            <a:endParaRPr lang="fr-FR"/>
          </a:p>
        </p:txBody>
      </p:sp>
    </p:spTree>
    <p:extLst>
      <p:ext uri="{BB962C8B-B14F-4D97-AF65-F5344CB8AC3E}">
        <p14:creationId xmlns:p14="http://schemas.microsoft.com/office/powerpoint/2010/main" val="2908962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a:t>
            </a:r>
            <a:br>
              <a:rPr lang="fr-FR" dirty="0" smtClean="0"/>
            </a:br>
            <a:r>
              <a:rPr lang="fr-FR" dirty="0" smtClean="0"/>
              <a:t>Comparaisons</a:t>
            </a:r>
            <a:endParaRPr lang="fr-FR" dirty="0"/>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628782882"/>
              </p:ext>
            </p:extLst>
          </p:nvPr>
        </p:nvGraphicFramePr>
        <p:xfrm>
          <a:off x="1472664" y="2038316"/>
          <a:ext cx="9954945" cy="4632960"/>
        </p:xfrm>
        <a:graphic>
          <a:graphicData uri="http://schemas.openxmlformats.org/drawingml/2006/table">
            <a:tbl>
              <a:tblPr firstRow="1" firstCol="1" bandRow="1">
                <a:tableStyleId>{5C22544A-7EE6-4342-B048-85BDC9FD1C3A}</a:tableStyleId>
              </a:tblPr>
              <a:tblGrid>
                <a:gridCol w="1626583"/>
                <a:gridCol w="1668236"/>
                <a:gridCol w="1815621"/>
                <a:gridCol w="1362784"/>
                <a:gridCol w="1362784"/>
                <a:gridCol w="2118937"/>
              </a:tblGrid>
              <a:tr h="881272">
                <a:tc>
                  <a:txBody>
                    <a:bodyPr/>
                    <a:lstStyle/>
                    <a:p>
                      <a:pPr algn="ctr">
                        <a:spcAft>
                          <a:spcPts val="0"/>
                        </a:spcAft>
                      </a:pPr>
                      <a:r>
                        <a:rPr lang="fr-FR" sz="1600">
                          <a:effectLst/>
                        </a:rPr>
                        <a:t>Algorithme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Type de problème</a:t>
                      </a:r>
                    </a:p>
                    <a:p>
                      <a:pPr algn="ctr">
                        <a:spcAft>
                          <a:spcPts val="0"/>
                        </a:spcAft>
                      </a:pPr>
                      <a:r>
                        <a:rPr lang="fr-FR" sz="1600">
                          <a:effectLst/>
                        </a:rPr>
                        <a:t>(classification/</a:t>
                      </a:r>
                    </a:p>
                    <a:p>
                      <a:pPr algn="ctr">
                        <a:spcAft>
                          <a:spcPts val="0"/>
                        </a:spcAft>
                      </a:pPr>
                      <a:r>
                        <a:rPr lang="fr-FR" sz="1600">
                          <a:effectLst/>
                        </a:rPr>
                        <a:t>Régression)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Vitesse d’entrainement</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Vitesse</a:t>
                      </a:r>
                    </a:p>
                    <a:p>
                      <a:pPr algn="ctr">
                        <a:spcAft>
                          <a:spcPts val="0"/>
                        </a:spcAft>
                      </a:pPr>
                      <a:r>
                        <a:rPr lang="fr-FR" sz="1600">
                          <a:effectLst/>
                        </a:rPr>
                        <a:t>de prédiction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Sensibilité</a:t>
                      </a:r>
                    </a:p>
                    <a:p>
                      <a:pPr algn="ctr">
                        <a:spcAft>
                          <a:spcPts val="0"/>
                        </a:spcAft>
                      </a:pPr>
                      <a:r>
                        <a:rPr lang="fr-FR" sz="1600">
                          <a:effectLst/>
                        </a:rPr>
                        <a:t>au</a:t>
                      </a:r>
                    </a:p>
                    <a:p>
                      <a:pPr algn="ctr">
                        <a:spcAft>
                          <a:spcPts val="0"/>
                        </a:spcAft>
                      </a:pPr>
                      <a:r>
                        <a:rPr lang="fr-FR" sz="1600">
                          <a:effectLst/>
                        </a:rPr>
                        <a:t>bruit</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Apprend automatiquement les interactions des descripteurs</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440636">
                <a:tc>
                  <a:txBody>
                    <a:bodyPr/>
                    <a:lstStyle/>
                    <a:p>
                      <a:pPr algn="ctr">
                        <a:spcAft>
                          <a:spcPts val="0"/>
                        </a:spcAft>
                      </a:pPr>
                      <a:r>
                        <a:rPr lang="fr-FR" sz="1600">
                          <a:effectLst/>
                        </a:rPr>
                        <a:t>KNN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Les deux</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Dépend de la taille de la base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Oui</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20318">
                <a:tc>
                  <a:txBody>
                    <a:bodyPr/>
                    <a:lstStyle/>
                    <a:p>
                      <a:pPr algn="ctr">
                        <a:spcAft>
                          <a:spcPts val="0"/>
                        </a:spcAft>
                      </a:pPr>
                      <a:r>
                        <a:rPr lang="fr-FR" sz="1600">
                          <a:effectLst/>
                        </a:rPr>
                        <a:t>Régression linéaire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Régression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Oui</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660954">
                <a:tc>
                  <a:txBody>
                    <a:bodyPr/>
                    <a:lstStyle/>
                    <a:p>
                      <a:pPr algn="ctr">
                        <a:spcAft>
                          <a:spcPts val="0"/>
                        </a:spcAft>
                      </a:pPr>
                      <a:r>
                        <a:rPr lang="fr-FR" sz="1600">
                          <a:effectLst/>
                        </a:rPr>
                        <a:t>Naïves Bayes</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Classification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 sans l’extraction des descripteurs</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220318">
                <a:tc>
                  <a:txBody>
                    <a:bodyPr/>
                    <a:lstStyle/>
                    <a:p>
                      <a:pPr algn="ctr">
                        <a:spcAft>
                          <a:spcPts val="0"/>
                        </a:spcAft>
                      </a:pPr>
                      <a:r>
                        <a:rPr lang="fr-FR" sz="1600">
                          <a:effectLst/>
                        </a:rPr>
                        <a:t>Arbres de décision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Les deux</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Oui</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Oui</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660954">
                <a:tc>
                  <a:txBody>
                    <a:bodyPr/>
                    <a:lstStyle/>
                    <a:p>
                      <a:pPr algn="ctr">
                        <a:spcAft>
                          <a:spcPts val="0"/>
                        </a:spcAft>
                      </a:pPr>
                      <a:r>
                        <a:rPr lang="fr-FR" sz="1600">
                          <a:effectLst/>
                        </a:rPr>
                        <a:t>Forêt aléatoire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Les deux</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Lente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Modérée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 (sauf si le bruit est important)</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Oui</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r h="440636">
                <a:tc>
                  <a:txBody>
                    <a:bodyPr/>
                    <a:lstStyle/>
                    <a:p>
                      <a:pPr algn="ctr">
                        <a:spcAft>
                          <a:spcPts val="0"/>
                        </a:spcAft>
                      </a:pPr>
                      <a:r>
                        <a:rPr lang="fr-FR" sz="1600">
                          <a:effectLst/>
                        </a:rPr>
                        <a:t>Réseaux de neurones</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Les deux</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Lente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Rapide</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a:effectLst/>
                        </a:rPr>
                        <a:t>Non</a:t>
                      </a:r>
                      <a:endParaRPr lang="fr-FR" sz="160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0"/>
                        </a:spcAft>
                      </a:pPr>
                      <a:r>
                        <a:rPr lang="fr-FR" sz="1600" dirty="0">
                          <a:effectLst/>
                        </a:rPr>
                        <a:t>Oui</a:t>
                      </a:r>
                      <a:endParaRPr lang="fr-FR" sz="1600" dirty="0">
                        <a:effectLst/>
                        <a:latin typeface="Bell MT" panose="020205030603050203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7" name="Espace réservé du numéro de diapositive 6"/>
          <p:cNvSpPr>
            <a:spLocks noGrp="1"/>
          </p:cNvSpPr>
          <p:nvPr>
            <p:ph type="sldNum" sz="quarter" idx="12"/>
          </p:nvPr>
        </p:nvSpPr>
        <p:spPr/>
        <p:txBody>
          <a:bodyPr/>
          <a:lstStyle/>
          <a:p>
            <a:fld id="{F7912C97-8202-4148-8871-A7852DED8063}" type="slidenum">
              <a:rPr lang="fr-FR" smtClean="0"/>
              <a:t>45</a:t>
            </a:fld>
            <a:endParaRPr lang="fr-FR"/>
          </a:p>
        </p:txBody>
      </p:sp>
    </p:spTree>
    <p:extLst>
      <p:ext uri="{BB962C8B-B14F-4D97-AF65-F5344CB8AC3E}">
        <p14:creationId xmlns:p14="http://schemas.microsoft.com/office/powerpoint/2010/main" val="1048329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br>
              <a:rPr lang="fr-FR" dirty="0"/>
            </a:br>
            <a:r>
              <a:rPr lang="fr-FR" dirty="0"/>
              <a:t>Domaine d’application de l’AA</a:t>
            </a:r>
          </a:p>
        </p:txBody>
      </p:sp>
      <p:sp>
        <p:nvSpPr>
          <p:cNvPr id="3" name="Espace réservé du contenu 2"/>
          <p:cNvSpPr>
            <a:spLocks noGrp="1"/>
          </p:cNvSpPr>
          <p:nvPr>
            <p:ph idx="1"/>
          </p:nvPr>
        </p:nvSpPr>
        <p:spPr/>
        <p:txBody>
          <a:bodyPr/>
          <a:lstStyle/>
          <a:p>
            <a:pPr lvl="0"/>
            <a:endParaRPr lang="fr-FR" dirty="0"/>
          </a:p>
          <a:p>
            <a:r>
              <a:rPr lang="fr-FR" dirty="0" smtClean="0"/>
              <a:t>Diagnostic </a:t>
            </a:r>
            <a:r>
              <a:rPr lang="fr-FR" dirty="0"/>
              <a:t>médical</a:t>
            </a:r>
            <a:r>
              <a:rPr lang="fr-FR" dirty="0" smtClean="0"/>
              <a:t>.</a:t>
            </a:r>
          </a:p>
          <a:p>
            <a:pPr lvl="1"/>
            <a:r>
              <a:rPr lang="fr-FR" dirty="0" smtClean="0"/>
              <a:t>Tumeurs bégnines/malines</a:t>
            </a:r>
          </a:p>
          <a:p>
            <a:pPr lvl="1"/>
            <a:r>
              <a:rPr lang="fr-FR" dirty="0" smtClean="0"/>
              <a:t>Prédiction de pathologies</a:t>
            </a:r>
          </a:p>
          <a:p>
            <a:r>
              <a:rPr lang="fr-FR" dirty="0" smtClean="0"/>
              <a:t>Reconnaissance d’écriture manuscrite</a:t>
            </a:r>
            <a:endParaRPr lang="fr-FR" dirty="0"/>
          </a:p>
          <a:p>
            <a:pPr lvl="0"/>
            <a:r>
              <a:rPr lang="fr-FR" dirty="0"/>
              <a:t>Véhicules autonomes.</a:t>
            </a:r>
          </a:p>
          <a:p>
            <a:pPr lvl="0"/>
            <a:r>
              <a:rPr lang="fr-FR" dirty="0"/>
              <a:t>Reconnaissance vocale.</a:t>
            </a:r>
          </a:p>
          <a:p>
            <a:r>
              <a:rPr lang="fr-FR" dirty="0"/>
              <a:t>Classification de structures astronomiques.</a:t>
            </a:r>
          </a:p>
        </p:txBody>
      </p:sp>
      <p:sp>
        <p:nvSpPr>
          <p:cNvPr id="4" name="Espace réservé du numéro de diapositive 3"/>
          <p:cNvSpPr>
            <a:spLocks noGrp="1"/>
          </p:cNvSpPr>
          <p:nvPr>
            <p:ph type="sldNum" sz="quarter" idx="12"/>
          </p:nvPr>
        </p:nvSpPr>
        <p:spPr/>
        <p:txBody>
          <a:bodyPr/>
          <a:lstStyle/>
          <a:p>
            <a:fld id="{F7912C97-8202-4148-8871-A7852DED8063}" type="slidenum">
              <a:rPr lang="fr-FR" smtClean="0"/>
              <a:t>5</a:t>
            </a:fld>
            <a:endParaRPr lang="fr-FR"/>
          </a:p>
        </p:txBody>
      </p:sp>
    </p:spTree>
    <p:extLst>
      <p:ext uri="{BB962C8B-B14F-4D97-AF65-F5344CB8AC3E}">
        <p14:creationId xmlns:p14="http://schemas.microsoft.com/office/powerpoint/2010/main" val="3043018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Processus d’apprentissage</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pPr lvl="0"/>
            <a:r>
              <a:rPr lang="fr-FR" dirty="0" smtClean="0"/>
              <a:t>Selon</a:t>
            </a:r>
            <a:r>
              <a:rPr lang="fr-FR" b="1" dirty="0" smtClean="0"/>
              <a:t> (BESSE &amp; LAURENT, 2014)</a:t>
            </a:r>
          </a:p>
        </p:txBody>
      </p:sp>
      <p:sp>
        <p:nvSpPr>
          <p:cNvPr id="4" name="Rectangle 3"/>
          <p:cNvSpPr/>
          <p:nvPr/>
        </p:nvSpPr>
        <p:spPr>
          <a:xfrm>
            <a:off x="595341" y="2421673"/>
            <a:ext cx="2184935" cy="962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Acquisition de la base d’apprentissage </a:t>
            </a:r>
            <a:endParaRPr lang="fr-FR" dirty="0"/>
          </a:p>
        </p:txBody>
      </p:sp>
      <p:sp>
        <p:nvSpPr>
          <p:cNvPr id="5" name="Rectangle 4"/>
          <p:cNvSpPr/>
          <p:nvPr/>
        </p:nvSpPr>
        <p:spPr>
          <a:xfrm>
            <a:off x="3370960" y="2309380"/>
            <a:ext cx="2820202" cy="1203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Préparation/ transformation de </a:t>
            </a:r>
            <a:r>
              <a:rPr lang="fr-FR" dirty="0"/>
              <a:t>données </a:t>
            </a:r>
            <a:r>
              <a:rPr lang="fr-FR" dirty="0" smtClean="0"/>
              <a:t>- détection </a:t>
            </a:r>
            <a:r>
              <a:rPr lang="fr-FR" dirty="0"/>
              <a:t>de valeurs </a:t>
            </a:r>
            <a:r>
              <a:rPr lang="fr-FR" dirty="0" smtClean="0"/>
              <a:t>aberrantes</a:t>
            </a:r>
            <a:endParaRPr lang="fr-FR" dirty="0"/>
          </a:p>
        </p:txBody>
      </p:sp>
      <p:sp>
        <p:nvSpPr>
          <p:cNvPr id="6" name="Rectangle 5"/>
          <p:cNvSpPr/>
          <p:nvPr/>
        </p:nvSpPr>
        <p:spPr>
          <a:xfrm>
            <a:off x="6607732" y="2434507"/>
            <a:ext cx="2117558" cy="986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Partitionnement </a:t>
            </a:r>
            <a:r>
              <a:rPr lang="fr-FR" dirty="0"/>
              <a:t>(entrainement, validation, test) </a:t>
            </a:r>
          </a:p>
        </p:txBody>
      </p:sp>
      <p:sp>
        <p:nvSpPr>
          <p:cNvPr id="7" name="Rectangle 6"/>
          <p:cNvSpPr/>
          <p:nvPr/>
        </p:nvSpPr>
        <p:spPr>
          <a:xfrm>
            <a:off x="9211357" y="2421673"/>
            <a:ext cx="2127184" cy="98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du(s) modèle(s) d’apprentissage</a:t>
            </a:r>
          </a:p>
        </p:txBody>
      </p:sp>
      <p:sp>
        <p:nvSpPr>
          <p:cNvPr id="8" name="Rectangle 7"/>
          <p:cNvSpPr/>
          <p:nvPr/>
        </p:nvSpPr>
        <p:spPr>
          <a:xfrm>
            <a:off x="9211357" y="3807793"/>
            <a:ext cx="2488060" cy="1203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Optimisation des paramètres (validation/validation croisée)</a:t>
            </a:r>
            <a:endParaRPr lang="fr-FR" dirty="0"/>
          </a:p>
        </p:txBody>
      </p:sp>
      <p:sp>
        <p:nvSpPr>
          <p:cNvPr id="9" name="Rectangle 8"/>
          <p:cNvSpPr/>
          <p:nvPr/>
        </p:nvSpPr>
        <p:spPr>
          <a:xfrm>
            <a:off x="9045286" y="5531354"/>
            <a:ext cx="2820202" cy="865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dirty="0"/>
              <a:t>Comparaison </a:t>
            </a:r>
            <a:r>
              <a:rPr lang="fr-FR" dirty="0" smtClean="0"/>
              <a:t>de modèles optimaux /calcul d’erreur de test</a:t>
            </a:r>
            <a:endParaRPr lang="fr-FR" dirty="0"/>
          </a:p>
        </p:txBody>
      </p:sp>
      <p:sp>
        <p:nvSpPr>
          <p:cNvPr id="10" name="Rectangle 9"/>
          <p:cNvSpPr/>
          <p:nvPr/>
        </p:nvSpPr>
        <p:spPr>
          <a:xfrm>
            <a:off x="3351712" y="5456393"/>
            <a:ext cx="2536408" cy="97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final de l’algorithme et du modèle</a:t>
            </a:r>
            <a:endParaRPr lang="fr-FR" dirty="0"/>
          </a:p>
        </p:txBody>
      </p:sp>
      <p:sp>
        <p:nvSpPr>
          <p:cNvPr id="11" name="Rectangle 10"/>
          <p:cNvSpPr/>
          <p:nvPr/>
        </p:nvSpPr>
        <p:spPr>
          <a:xfrm>
            <a:off x="490408" y="5496657"/>
            <a:ext cx="2203953" cy="896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Ré-estimation du modèle</a:t>
            </a:r>
            <a:endParaRPr lang="fr-FR" dirty="0"/>
          </a:p>
        </p:txBody>
      </p:sp>
      <p:sp>
        <p:nvSpPr>
          <p:cNvPr id="12" name="Rectangle 11"/>
          <p:cNvSpPr/>
          <p:nvPr/>
        </p:nvSpPr>
        <p:spPr>
          <a:xfrm>
            <a:off x="490408" y="4055263"/>
            <a:ext cx="2302044" cy="77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Tests sur de nouvelles données</a:t>
            </a:r>
            <a:endParaRPr lang="fr-FR" dirty="0"/>
          </a:p>
        </p:txBody>
      </p:sp>
      <p:sp>
        <p:nvSpPr>
          <p:cNvPr id="13" name="Organigramme : Décision 12"/>
          <p:cNvSpPr/>
          <p:nvPr/>
        </p:nvSpPr>
        <p:spPr>
          <a:xfrm>
            <a:off x="6189133" y="5251810"/>
            <a:ext cx="2555140" cy="142479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 suffisante</a:t>
            </a:r>
            <a:endParaRPr lang="fr-FR" dirty="0"/>
          </a:p>
        </p:txBody>
      </p:sp>
      <p:sp>
        <p:nvSpPr>
          <p:cNvPr id="16" name="Flèche droite 15"/>
          <p:cNvSpPr/>
          <p:nvPr/>
        </p:nvSpPr>
        <p:spPr>
          <a:xfrm>
            <a:off x="6239287" y="2816311"/>
            <a:ext cx="329133" cy="21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droite 16"/>
          <p:cNvSpPr/>
          <p:nvPr/>
        </p:nvSpPr>
        <p:spPr>
          <a:xfrm>
            <a:off x="2821327" y="2816311"/>
            <a:ext cx="480137" cy="21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a:off x="8764602" y="2814557"/>
            <a:ext cx="437111" cy="237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vers le bas 18"/>
          <p:cNvSpPr/>
          <p:nvPr/>
        </p:nvSpPr>
        <p:spPr>
          <a:xfrm>
            <a:off x="10274949" y="3435599"/>
            <a:ext cx="180438" cy="327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vers le bas 19"/>
          <p:cNvSpPr/>
          <p:nvPr/>
        </p:nvSpPr>
        <p:spPr>
          <a:xfrm>
            <a:off x="10339886" y="5107214"/>
            <a:ext cx="209402" cy="3894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gauche 20"/>
          <p:cNvSpPr/>
          <p:nvPr/>
        </p:nvSpPr>
        <p:spPr>
          <a:xfrm>
            <a:off x="8744540" y="5896785"/>
            <a:ext cx="257867" cy="1767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gauche 21"/>
          <p:cNvSpPr/>
          <p:nvPr/>
        </p:nvSpPr>
        <p:spPr>
          <a:xfrm>
            <a:off x="5904795" y="5832910"/>
            <a:ext cx="241459" cy="1794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gauche 22"/>
          <p:cNvSpPr/>
          <p:nvPr/>
        </p:nvSpPr>
        <p:spPr>
          <a:xfrm>
            <a:off x="2708365" y="5832909"/>
            <a:ext cx="564224" cy="2082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vers le haut 23"/>
          <p:cNvSpPr/>
          <p:nvPr/>
        </p:nvSpPr>
        <p:spPr>
          <a:xfrm>
            <a:off x="7353701" y="3435599"/>
            <a:ext cx="192505" cy="18162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420051" y="4055263"/>
            <a:ext cx="933650" cy="478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Non</a:t>
            </a:r>
            <a:endParaRPr lang="fr-FR" dirty="0"/>
          </a:p>
        </p:txBody>
      </p:sp>
      <p:sp>
        <p:nvSpPr>
          <p:cNvPr id="26" name="Ellipse 25"/>
          <p:cNvSpPr/>
          <p:nvPr/>
        </p:nvSpPr>
        <p:spPr>
          <a:xfrm>
            <a:off x="5743362" y="6271515"/>
            <a:ext cx="933650" cy="478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Oui</a:t>
            </a:r>
            <a:endParaRPr lang="fr-FR" dirty="0"/>
          </a:p>
        </p:txBody>
      </p:sp>
      <p:sp>
        <p:nvSpPr>
          <p:cNvPr id="27" name="Espace réservé du numéro de diapositive 26"/>
          <p:cNvSpPr>
            <a:spLocks noGrp="1"/>
          </p:cNvSpPr>
          <p:nvPr>
            <p:ph type="sldNum" sz="quarter" idx="12"/>
          </p:nvPr>
        </p:nvSpPr>
        <p:spPr/>
        <p:txBody>
          <a:bodyPr/>
          <a:lstStyle/>
          <a:p>
            <a:fld id="{F7912C97-8202-4148-8871-A7852DED8063}" type="slidenum">
              <a:rPr lang="fr-FR" smtClean="0"/>
              <a:t>6</a:t>
            </a:fld>
            <a:endParaRPr lang="fr-FR"/>
          </a:p>
        </p:txBody>
      </p:sp>
    </p:spTree>
    <p:extLst>
      <p:ext uri="{BB962C8B-B14F-4D97-AF65-F5344CB8AC3E}">
        <p14:creationId xmlns:p14="http://schemas.microsoft.com/office/powerpoint/2010/main" val="407182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Problèmes de l’AA</a:t>
            </a:r>
            <a:endParaRPr lang="fr-FR" dirty="0"/>
          </a:p>
        </p:txBody>
      </p:sp>
      <p:sp>
        <p:nvSpPr>
          <p:cNvPr id="3" name="Espace réservé du contenu 2"/>
          <p:cNvSpPr>
            <a:spLocks noGrp="1"/>
          </p:cNvSpPr>
          <p:nvPr>
            <p:ph idx="1"/>
          </p:nvPr>
        </p:nvSpPr>
        <p:spPr>
          <a:xfrm>
            <a:off x="1350818" y="1828799"/>
            <a:ext cx="4414715" cy="1982805"/>
          </a:xfrm>
        </p:spPr>
        <p:txBody>
          <a:bodyPr>
            <a:normAutofit lnSpcReduction="10000"/>
          </a:bodyPr>
          <a:lstStyle/>
          <a:p>
            <a:r>
              <a:rPr lang="fr-FR" dirty="0" smtClean="0"/>
              <a:t>Sur-apprentissage:</a:t>
            </a:r>
          </a:p>
          <a:p>
            <a:pPr lvl="1"/>
            <a:r>
              <a:rPr lang="fr-FR" dirty="0"/>
              <a:t>Problème d’incapacité de généralisation</a:t>
            </a:r>
          </a:p>
          <a:p>
            <a:pPr lvl="1"/>
            <a:r>
              <a:rPr lang="fr-FR" dirty="0" smtClean="0"/>
              <a:t>Algorithmes les plus touchés </a:t>
            </a:r>
            <a:r>
              <a:rPr lang="fr-FR" dirty="0"/>
              <a:t>pouvant aboutir à ce problème :</a:t>
            </a:r>
            <a:r>
              <a:rPr lang="fr-FR" dirty="0" smtClean="0"/>
              <a:t> </a:t>
            </a:r>
            <a:r>
              <a:rPr lang="fr-FR" dirty="0"/>
              <a:t>arbres de décision et les réseaux de neurones. </a:t>
            </a:r>
            <a:endParaRPr lang="fr-FR" dirty="0" smtClean="0"/>
          </a:p>
        </p:txBody>
      </p:sp>
      <p:pic>
        <p:nvPicPr>
          <p:cNvPr id="4" name="Image 3"/>
          <p:cNvPicPr>
            <a:picLocks noChangeAspect="1"/>
          </p:cNvPicPr>
          <p:nvPr/>
        </p:nvPicPr>
        <p:blipFill>
          <a:blip r:embed="rId2"/>
          <a:stretch>
            <a:fillRect/>
          </a:stretch>
        </p:blipFill>
        <p:spPr>
          <a:xfrm>
            <a:off x="1559403" y="3727533"/>
            <a:ext cx="3638240" cy="2797470"/>
          </a:xfrm>
          <a:prstGeom prst="rect">
            <a:avLst/>
          </a:prstGeom>
        </p:spPr>
      </p:pic>
      <p:pic>
        <p:nvPicPr>
          <p:cNvPr id="5" name="Image 4"/>
          <p:cNvPicPr>
            <a:picLocks noChangeAspect="1"/>
          </p:cNvPicPr>
          <p:nvPr/>
        </p:nvPicPr>
        <p:blipFill>
          <a:blip r:embed="rId3"/>
          <a:stretch>
            <a:fillRect/>
          </a:stretch>
        </p:blipFill>
        <p:spPr>
          <a:xfrm>
            <a:off x="7048768" y="3580599"/>
            <a:ext cx="3398990" cy="2771149"/>
          </a:xfrm>
          <a:prstGeom prst="rect">
            <a:avLst/>
          </a:prstGeom>
        </p:spPr>
      </p:pic>
      <p:sp>
        <p:nvSpPr>
          <p:cNvPr id="7" name="Espace réservé du contenu 2"/>
          <p:cNvSpPr txBox="1">
            <a:spLocks/>
          </p:cNvSpPr>
          <p:nvPr/>
        </p:nvSpPr>
        <p:spPr>
          <a:xfrm>
            <a:off x="6555690" y="1723651"/>
            <a:ext cx="4414715" cy="1982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Sous-apprentissage:</a:t>
            </a:r>
          </a:p>
          <a:p>
            <a:pPr lvl="1"/>
            <a:r>
              <a:rPr lang="fr-FR" dirty="0" smtClean="0"/>
              <a:t>solution possibles augmenter la base d’entrainement en évitant le sur-apprentissage. (</a:t>
            </a:r>
            <a:r>
              <a:rPr lang="fr-FR" dirty="0" err="1" smtClean="0"/>
              <a:t>Gulyani</a:t>
            </a:r>
            <a:r>
              <a:rPr lang="fr-FR" dirty="0" smtClean="0"/>
              <a:t>, 2013)</a:t>
            </a:r>
          </a:p>
          <a:p>
            <a:pPr lvl="1"/>
            <a:endParaRPr lang="fr-FR" dirty="0" smtClean="0"/>
          </a:p>
        </p:txBody>
      </p:sp>
      <p:sp>
        <p:nvSpPr>
          <p:cNvPr id="8" name="Espace réservé du numéro de diapositive 7"/>
          <p:cNvSpPr>
            <a:spLocks noGrp="1"/>
          </p:cNvSpPr>
          <p:nvPr>
            <p:ph type="sldNum" sz="quarter" idx="12"/>
          </p:nvPr>
        </p:nvSpPr>
        <p:spPr/>
        <p:txBody>
          <a:bodyPr/>
          <a:lstStyle/>
          <a:p>
            <a:fld id="{F7912C97-8202-4148-8871-A7852DED8063}" type="slidenum">
              <a:rPr lang="fr-FR" smtClean="0"/>
              <a:t>7</a:t>
            </a:fld>
            <a:endParaRPr lang="fr-FR"/>
          </a:p>
        </p:txBody>
      </p:sp>
    </p:spTree>
    <p:extLst>
      <p:ext uri="{BB962C8B-B14F-4D97-AF65-F5344CB8AC3E}">
        <p14:creationId xmlns:p14="http://schemas.microsoft.com/office/powerpoint/2010/main" val="183054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Types d’AA</a:t>
            </a:r>
            <a:endParaRPr lang="fr-FR" dirty="0"/>
          </a:p>
        </p:txBody>
      </p:sp>
      <p:sp>
        <p:nvSpPr>
          <p:cNvPr id="6" name="Espace réservé du contenu 5"/>
          <p:cNvSpPr>
            <a:spLocks noGrp="1"/>
          </p:cNvSpPr>
          <p:nvPr>
            <p:ph idx="1"/>
          </p:nvPr>
        </p:nvSpPr>
        <p:spPr/>
        <p:txBody>
          <a:bodyPr/>
          <a:lstStyle/>
          <a:p>
            <a:endParaRPr lang="fr-FR" dirty="0"/>
          </a:p>
        </p:txBody>
      </p:sp>
      <p:sp>
        <p:nvSpPr>
          <p:cNvPr id="14" name="Rectangle à coins arrondis 13"/>
          <p:cNvSpPr/>
          <p:nvPr/>
        </p:nvSpPr>
        <p:spPr>
          <a:xfrm>
            <a:off x="5810435" y="2232259"/>
            <a:ext cx="2030930"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Apprentissage automatique</a:t>
            </a:r>
            <a:endParaRPr lang="fr-FR" dirty="0"/>
          </a:p>
        </p:txBody>
      </p:sp>
      <p:sp>
        <p:nvSpPr>
          <p:cNvPr id="15" name="Rectangle à coins arrondis 14"/>
          <p:cNvSpPr/>
          <p:nvPr/>
        </p:nvSpPr>
        <p:spPr>
          <a:xfrm>
            <a:off x="3184359" y="3405738"/>
            <a:ext cx="2030930"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Apprentissage Supervisé</a:t>
            </a:r>
            <a:endParaRPr lang="fr-FR" dirty="0"/>
          </a:p>
        </p:txBody>
      </p:sp>
      <p:sp>
        <p:nvSpPr>
          <p:cNvPr id="16" name="Rectangle à coins arrondis 15"/>
          <p:cNvSpPr/>
          <p:nvPr/>
        </p:nvSpPr>
        <p:spPr>
          <a:xfrm>
            <a:off x="5810435" y="3405737"/>
            <a:ext cx="2274785"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Apprentissage Par renforcement</a:t>
            </a:r>
            <a:endParaRPr lang="fr-FR" dirty="0"/>
          </a:p>
        </p:txBody>
      </p:sp>
      <p:sp>
        <p:nvSpPr>
          <p:cNvPr id="17" name="Rectangle à coins arrondis 16"/>
          <p:cNvSpPr/>
          <p:nvPr/>
        </p:nvSpPr>
        <p:spPr>
          <a:xfrm>
            <a:off x="8892139" y="3405736"/>
            <a:ext cx="2030930"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Apprentissage Non Supervisé</a:t>
            </a:r>
            <a:endParaRPr lang="fr-FR" dirty="0"/>
          </a:p>
        </p:txBody>
      </p:sp>
      <p:sp>
        <p:nvSpPr>
          <p:cNvPr id="18" name="Rectangle à coins arrondis 17"/>
          <p:cNvSpPr/>
          <p:nvPr/>
        </p:nvSpPr>
        <p:spPr>
          <a:xfrm>
            <a:off x="376201" y="4655261"/>
            <a:ext cx="2272347"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Classification (valeurs discrètes)</a:t>
            </a:r>
            <a:endParaRPr lang="fr-FR" dirty="0"/>
          </a:p>
        </p:txBody>
      </p:sp>
      <p:sp>
        <p:nvSpPr>
          <p:cNvPr id="19" name="Rectangle à coins arrondis 18"/>
          <p:cNvSpPr/>
          <p:nvPr/>
        </p:nvSpPr>
        <p:spPr>
          <a:xfrm>
            <a:off x="3020336" y="4733361"/>
            <a:ext cx="2358975"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Régression (valeurs continues)</a:t>
            </a:r>
            <a:endParaRPr lang="fr-FR" dirty="0"/>
          </a:p>
        </p:txBody>
      </p:sp>
      <p:sp>
        <p:nvSpPr>
          <p:cNvPr id="20" name="Rectangle à coins arrondis 19"/>
          <p:cNvSpPr/>
          <p:nvPr/>
        </p:nvSpPr>
        <p:spPr>
          <a:xfrm>
            <a:off x="5932362" y="4676278"/>
            <a:ext cx="2249112" cy="839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Exploration de solutions par agents</a:t>
            </a:r>
            <a:endParaRPr lang="fr-FR" dirty="0"/>
          </a:p>
        </p:txBody>
      </p:sp>
      <p:sp>
        <p:nvSpPr>
          <p:cNvPr id="21" name="Rectangle à coins arrondis 20"/>
          <p:cNvSpPr/>
          <p:nvPr/>
        </p:nvSpPr>
        <p:spPr>
          <a:xfrm>
            <a:off x="9035733" y="4655261"/>
            <a:ext cx="2030930" cy="75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Clustering</a:t>
            </a:r>
            <a:endParaRPr lang="fr-FR" dirty="0"/>
          </a:p>
        </p:txBody>
      </p:sp>
      <p:sp>
        <p:nvSpPr>
          <p:cNvPr id="23" name="Flèche vers le bas 22"/>
          <p:cNvSpPr/>
          <p:nvPr/>
        </p:nvSpPr>
        <p:spPr>
          <a:xfrm>
            <a:off x="6814686" y="2993457"/>
            <a:ext cx="133141" cy="41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vers le bas 23"/>
          <p:cNvSpPr/>
          <p:nvPr/>
        </p:nvSpPr>
        <p:spPr>
          <a:xfrm>
            <a:off x="6814685" y="4234316"/>
            <a:ext cx="133141" cy="41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vers le bas 24"/>
          <p:cNvSpPr/>
          <p:nvPr/>
        </p:nvSpPr>
        <p:spPr>
          <a:xfrm>
            <a:off x="3992880" y="4240326"/>
            <a:ext cx="133141" cy="41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e bas 25"/>
          <p:cNvSpPr/>
          <p:nvPr/>
        </p:nvSpPr>
        <p:spPr>
          <a:xfrm>
            <a:off x="9919276" y="4220521"/>
            <a:ext cx="133141" cy="41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à angle droit 26"/>
          <p:cNvSpPr/>
          <p:nvPr/>
        </p:nvSpPr>
        <p:spPr>
          <a:xfrm flipH="1" flipV="1">
            <a:off x="1589323" y="3926147"/>
            <a:ext cx="1552490" cy="56628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à angle droit 27"/>
          <p:cNvSpPr/>
          <p:nvPr/>
        </p:nvSpPr>
        <p:spPr>
          <a:xfrm flipH="1" flipV="1">
            <a:off x="4141438" y="2695506"/>
            <a:ext cx="1552490" cy="56628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à angle droit 28"/>
          <p:cNvSpPr/>
          <p:nvPr/>
        </p:nvSpPr>
        <p:spPr>
          <a:xfrm flipV="1">
            <a:off x="7939239" y="2732768"/>
            <a:ext cx="1647526" cy="56628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space réservé du numéro de diapositive 29"/>
          <p:cNvSpPr>
            <a:spLocks noGrp="1"/>
          </p:cNvSpPr>
          <p:nvPr>
            <p:ph type="sldNum" sz="quarter" idx="12"/>
          </p:nvPr>
        </p:nvSpPr>
        <p:spPr/>
        <p:txBody>
          <a:bodyPr/>
          <a:lstStyle/>
          <a:p>
            <a:fld id="{F7912C97-8202-4148-8871-A7852DED8063}" type="slidenum">
              <a:rPr lang="fr-FR" smtClean="0"/>
              <a:t>8</a:t>
            </a:fld>
            <a:endParaRPr lang="fr-FR"/>
          </a:p>
        </p:txBody>
      </p:sp>
    </p:spTree>
    <p:extLst>
      <p:ext uri="{BB962C8B-B14F-4D97-AF65-F5344CB8AC3E}">
        <p14:creationId xmlns:p14="http://schemas.microsoft.com/office/powerpoint/2010/main" val="3365758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br>
              <a:rPr lang="fr-FR" dirty="0" smtClean="0"/>
            </a:br>
            <a:r>
              <a:rPr lang="fr-FR" dirty="0" smtClean="0"/>
              <a:t>Apprentissage non supervisé</a:t>
            </a:r>
            <a:endParaRPr lang="fr-FR" dirty="0"/>
          </a:p>
        </p:txBody>
      </p:sp>
      <p:sp>
        <p:nvSpPr>
          <p:cNvPr id="3" name="Espace réservé du contenu 2"/>
          <p:cNvSpPr>
            <a:spLocks noGrp="1"/>
          </p:cNvSpPr>
          <p:nvPr>
            <p:ph idx="1"/>
          </p:nvPr>
        </p:nvSpPr>
        <p:spPr>
          <a:xfrm>
            <a:off x="1350818" y="1828799"/>
            <a:ext cx="10338955" cy="4759037"/>
          </a:xfrm>
        </p:spPr>
        <p:txBody>
          <a:bodyPr>
            <a:normAutofit/>
          </a:bodyPr>
          <a:lstStyle/>
          <a:p>
            <a:r>
              <a:rPr lang="fr-FR" dirty="0"/>
              <a:t>« L’apprentissage non supervisé contrairement à l’apprentissage supervisé, dispose d’une base d’entrainement dont les données  ne sont pas étiquetées et par conséquent l’algorithme doit regrouper ces dernières dans des classes les plus homogènes possibles en recherchant des structures naturelles sur les données. Autrement dit le but est d’inférer des connaissances sur ces dernières en se basant sur certaines règles ou critères de regroupement, qui dépendent des données disponibles à un moment donné et ce sans aucune hypothèse préalable sur la distribution des données ; contrairement à l’apprentissage supervisé où le « professeur » </a:t>
            </a:r>
            <a:r>
              <a:rPr lang="fr-FR" b="1" dirty="0" smtClean="0"/>
              <a:t>(</a:t>
            </a:r>
            <a:r>
              <a:rPr lang="fr-FR" b="1" dirty="0"/>
              <a:t>BENATMANE, 2015), (</a:t>
            </a:r>
            <a:r>
              <a:rPr lang="fr-FR" b="1" dirty="0" err="1"/>
              <a:t>Brownlee</a:t>
            </a:r>
            <a:r>
              <a:rPr lang="fr-FR" b="1" dirty="0"/>
              <a:t>, 2016).</a:t>
            </a:r>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Espace réservé du numéro de diapositive 4"/>
          <p:cNvSpPr>
            <a:spLocks noGrp="1"/>
          </p:cNvSpPr>
          <p:nvPr>
            <p:ph type="sldNum" sz="quarter" idx="12"/>
          </p:nvPr>
        </p:nvSpPr>
        <p:spPr/>
        <p:txBody>
          <a:bodyPr/>
          <a:lstStyle/>
          <a:p>
            <a:fld id="{F7912C97-8202-4148-8871-A7852DED8063}" type="slidenum">
              <a:rPr lang="fr-FR" smtClean="0"/>
              <a:t>9</a:t>
            </a:fld>
            <a:endParaRPr lang="fr-FR"/>
          </a:p>
        </p:txBody>
      </p:sp>
    </p:spTree>
    <p:extLst>
      <p:ext uri="{BB962C8B-B14F-4D97-AF65-F5344CB8AC3E}">
        <p14:creationId xmlns:p14="http://schemas.microsoft.com/office/powerpoint/2010/main" val="172756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878</TotalTime>
  <Words>3003</Words>
  <Application>Microsoft Office PowerPoint</Application>
  <PresentationFormat>Grand écran</PresentationFormat>
  <Paragraphs>452</Paragraphs>
  <Slides>45</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45</vt:i4>
      </vt:variant>
    </vt:vector>
  </HeadingPairs>
  <TitlesOfParts>
    <vt:vector size="54" baseType="lpstr">
      <vt:lpstr>Arial</vt:lpstr>
      <vt:lpstr>Bell MT</vt:lpstr>
      <vt:lpstr>Calibri</vt:lpstr>
      <vt:lpstr>Cambria Math</vt:lpstr>
      <vt:lpstr>Century Gothic</vt:lpstr>
      <vt:lpstr>Symbol</vt:lpstr>
      <vt:lpstr>Wingdings</vt:lpstr>
      <vt:lpstr>Wingdings 3</vt:lpstr>
      <vt:lpstr>Brin</vt:lpstr>
      <vt:lpstr>Apprentissage Automatique et Réseaux de Neurones</vt:lpstr>
      <vt:lpstr>Structure du cours et évaluation</vt:lpstr>
      <vt:lpstr>Introduction C’est quoi l’AA</vt:lpstr>
      <vt:lpstr>Introduction Exemples d’algorithmes d’AA</vt:lpstr>
      <vt:lpstr>Introduction Domaine d’application de l’AA</vt:lpstr>
      <vt:lpstr>Introduction Processus d’apprentissage</vt:lpstr>
      <vt:lpstr>Introduction Problèmes de l’AA</vt:lpstr>
      <vt:lpstr>Introduction Types d’AA</vt:lpstr>
      <vt:lpstr>Introduction Apprentissage non supervisé</vt:lpstr>
      <vt:lpstr>Introduction Apprentissage non supervisé</vt:lpstr>
      <vt:lpstr>Introduction Apprentissage supervisé</vt:lpstr>
      <vt:lpstr>Introduction Apprentissage supervisé</vt:lpstr>
      <vt:lpstr>Introduction Apprentissage supervisé</vt:lpstr>
      <vt:lpstr>Introduction Apprentissage supervisé</vt:lpstr>
      <vt:lpstr>Introduction Apprentissage supervisé</vt:lpstr>
      <vt:lpstr>Introduction Classification</vt:lpstr>
      <vt:lpstr>Introduction Classification</vt:lpstr>
      <vt:lpstr>Introduction Classification</vt:lpstr>
      <vt:lpstr>Introduction Vérité terrain</vt:lpstr>
      <vt:lpstr>Introduction Evaluation de classifieur</vt:lpstr>
      <vt:lpstr>Introduction Evaluation de classifieur</vt:lpstr>
      <vt:lpstr>Introduction Evaluation de classifieur</vt:lpstr>
      <vt:lpstr>Introduction Evaluation de classifieur</vt:lpstr>
      <vt:lpstr>Introduction Evaluation de classifieur</vt:lpstr>
      <vt:lpstr>Introduction Evaluation de classifieur</vt:lpstr>
      <vt:lpstr>Introduction Quelques algorithmes KPP</vt:lpstr>
      <vt:lpstr>Introduction Quelques algorithmes KPP</vt:lpstr>
      <vt:lpstr>Introduction Quelques algorithmes</vt:lpstr>
      <vt:lpstr>Introduction Quelques algorithmes SVM</vt:lpstr>
      <vt:lpstr>Introduction Quelques algorithmes SVM</vt:lpstr>
      <vt:lpstr>Introduction Quelques algorithmes SVM</vt:lpstr>
      <vt:lpstr>Introduction Quelques algorithmes SVM</vt:lpstr>
      <vt:lpstr>Introduction Quelques algorithmes SVM</vt:lpstr>
      <vt:lpstr>Introduction Quelques algorithmes Arbres de décision</vt:lpstr>
      <vt:lpstr>Introduction Quelques algorithmes Arbres de décision</vt:lpstr>
      <vt:lpstr>Introduction Quelques algorithmes Arbres de décision</vt:lpstr>
      <vt:lpstr>Introduction Quelques algorithmes RN</vt:lpstr>
      <vt:lpstr>Introduction Quelques algorithmes RN</vt:lpstr>
      <vt:lpstr>Introduction Quelques algorithmes RNC</vt:lpstr>
      <vt:lpstr>Introduction Quelques algorithmes RNC</vt:lpstr>
      <vt:lpstr>Introduction Quelques algorithmes RNC</vt:lpstr>
      <vt:lpstr>Introduction Quelques algorithmes RNC</vt:lpstr>
      <vt:lpstr>Introduction Quelques algorithmes RNC</vt:lpstr>
      <vt:lpstr>Introduction Comparaisons</vt:lpstr>
      <vt:lpstr>Introduction Comparaisons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Apprentissage Automatique et Réseaux de Neurones</dc:title>
  <dc:creator>Utilisateur Windows</dc:creator>
  <cp:lastModifiedBy>Utilisateur Windows</cp:lastModifiedBy>
  <cp:revision>53</cp:revision>
  <dcterms:created xsi:type="dcterms:W3CDTF">2022-02-16T05:11:15Z</dcterms:created>
  <dcterms:modified xsi:type="dcterms:W3CDTF">2022-03-08T14:26:16Z</dcterms:modified>
</cp:coreProperties>
</file>