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777" r:id="rId1"/>
  </p:sldMasterIdLst>
  <p:notesMasterIdLst>
    <p:notesMasterId r:id="rId43"/>
  </p:notesMasterIdLst>
  <p:sldIdLst>
    <p:sldId id="256" r:id="rId2"/>
    <p:sldId id="260" r:id="rId3"/>
    <p:sldId id="304" r:id="rId4"/>
    <p:sldId id="305" r:id="rId5"/>
    <p:sldId id="303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9" r:id="rId18"/>
    <p:sldId id="323" r:id="rId19"/>
    <p:sldId id="324" r:id="rId20"/>
    <p:sldId id="321" r:id="rId21"/>
    <p:sldId id="322" r:id="rId22"/>
    <p:sldId id="325" r:id="rId23"/>
    <p:sldId id="326" r:id="rId24"/>
    <p:sldId id="327" r:id="rId25"/>
    <p:sldId id="328" r:id="rId26"/>
    <p:sldId id="329" r:id="rId27"/>
    <p:sldId id="330" r:id="rId28"/>
    <p:sldId id="332" r:id="rId29"/>
    <p:sldId id="333" r:id="rId30"/>
    <p:sldId id="334" r:id="rId31"/>
    <p:sldId id="336" r:id="rId32"/>
    <p:sldId id="338" r:id="rId33"/>
    <p:sldId id="339" r:id="rId34"/>
    <p:sldId id="343" r:id="rId35"/>
    <p:sldId id="341" r:id="rId36"/>
    <p:sldId id="342" r:id="rId37"/>
    <p:sldId id="344" r:id="rId38"/>
    <p:sldId id="345" r:id="rId39"/>
    <p:sldId id="346" r:id="rId40"/>
    <p:sldId id="347" r:id="rId41"/>
    <p:sldId id="348" r:id="rId4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2.5693350831146075E-3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0759251968503938"/>
          <c:y val="0.17668999708369784"/>
          <c:w val="0.85910192475940506"/>
          <c:h val="0.72124234470691162"/>
        </c:manualLayout>
      </c:layout>
      <c:scatterChart>
        <c:scatterStyle val="lineMarker"/>
        <c:varyColors val="0"/>
        <c:ser>
          <c:idx val="0"/>
          <c:order val="0"/>
          <c:tx>
            <c:strRef>
              <c:f>Feuil1!$A$2</c:f>
              <c:strCache>
                <c:ptCount val="1"/>
                <c:pt idx="0">
                  <c:v>Prix de voiture x1000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Feuil1!$B$1:$J$1</c:f>
              <c:numCache>
                <c:formatCode>General</c:formatCode>
                <c:ptCount val="9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30</c:v>
                </c:pt>
                <c:pt idx="4">
                  <c:v>30</c:v>
                </c:pt>
                <c:pt idx="5">
                  <c:v>31</c:v>
                </c:pt>
                <c:pt idx="6">
                  <c:v>32</c:v>
                </c:pt>
                <c:pt idx="7">
                  <c:v>32</c:v>
                </c:pt>
                <c:pt idx="8">
                  <c:v>33</c:v>
                </c:pt>
              </c:numCache>
            </c:numRef>
          </c:xVal>
          <c:yVal>
            <c:numRef>
              <c:f>Feuil1!$B$2:$J$2</c:f>
              <c:numCache>
                <c:formatCode>General</c:formatCode>
                <c:ptCount val="9"/>
                <c:pt idx="0">
                  <c:v>1000</c:v>
                </c:pt>
                <c:pt idx="1">
                  <c:v>700</c:v>
                </c:pt>
                <c:pt idx="2">
                  <c:v>800</c:v>
                </c:pt>
                <c:pt idx="3">
                  <c:v>700</c:v>
                </c:pt>
                <c:pt idx="4">
                  <c:v>1000</c:v>
                </c:pt>
                <c:pt idx="5">
                  <c:v>1200</c:v>
                </c:pt>
                <c:pt idx="6">
                  <c:v>1300</c:v>
                </c:pt>
                <c:pt idx="7">
                  <c:v>1000</c:v>
                </c:pt>
                <c:pt idx="8">
                  <c:v>1800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3209624"/>
        <c:axId val="673214328"/>
      </c:scatterChart>
      <c:valAx>
        <c:axId val="673209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73214328"/>
        <c:crosses val="autoZero"/>
        <c:crossBetween val="midCat"/>
      </c:valAx>
      <c:valAx>
        <c:axId val="673214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732096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2.5693350831146075E-3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0759251968503938"/>
          <c:y val="0.17668999708369784"/>
          <c:w val="0.85910192475940506"/>
          <c:h val="0.72124234470691162"/>
        </c:manualLayout>
      </c:layout>
      <c:scatterChart>
        <c:scatterStyle val="lineMarker"/>
        <c:varyColors val="0"/>
        <c:ser>
          <c:idx val="0"/>
          <c:order val="0"/>
          <c:tx>
            <c:strRef>
              <c:f>Feuil1!$A$2</c:f>
              <c:strCache>
                <c:ptCount val="1"/>
                <c:pt idx="0">
                  <c:v>Prix de voiture x1000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Feuil1!$B$1:$J$1</c:f>
              <c:numCache>
                <c:formatCode>General</c:formatCode>
                <c:ptCount val="9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30</c:v>
                </c:pt>
                <c:pt idx="4">
                  <c:v>30</c:v>
                </c:pt>
                <c:pt idx="5">
                  <c:v>31</c:v>
                </c:pt>
                <c:pt idx="6">
                  <c:v>32</c:v>
                </c:pt>
                <c:pt idx="7">
                  <c:v>32</c:v>
                </c:pt>
                <c:pt idx="8">
                  <c:v>33</c:v>
                </c:pt>
              </c:numCache>
            </c:numRef>
          </c:xVal>
          <c:yVal>
            <c:numRef>
              <c:f>Feuil1!$B$2:$J$2</c:f>
              <c:numCache>
                <c:formatCode>General</c:formatCode>
                <c:ptCount val="9"/>
                <c:pt idx="0">
                  <c:v>1000</c:v>
                </c:pt>
                <c:pt idx="1">
                  <c:v>700</c:v>
                </c:pt>
                <c:pt idx="2">
                  <c:v>800</c:v>
                </c:pt>
                <c:pt idx="3">
                  <c:v>700</c:v>
                </c:pt>
                <c:pt idx="4">
                  <c:v>1000</c:v>
                </c:pt>
                <c:pt idx="5">
                  <c:v>1200</c:v>
                </c:pt>
                <c:pt idx="6">
                  <c:v>1300</c:v>
                </c:pt>
                <c:pt idx="7">
                  <c:v>1000</c:v>
                </c:pt>
                <c:pt idx="8">
                  <c:v>1800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631544"/>
        <c:axId val="331624880"/>
      </c:scatterChart>
      <c:valAx>
        <c:axId val="331631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31624880"/>
        <c:crosses val="autoZero"/>
        <c:crossBetween val="midCat"/>
      </c:valAx>
      <c:valAx>
        <c:axId val="331624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31631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2.5693350831146075E-3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0759251968503938"/>
          <c:y val="0.17668999708369784"/>
          <c:w val="0.85910192475940506"/>
          <c:h val="0.72124234470691162"/>
        </c:manualLayout>
      </c:layout>
      <c:scatterChart>
        <c:scatterStyle val="lineMarker"/>
        <c:varyColors val="0"/>
        <c:ser>
          <c:idx val="0"/>
          <c:order val="0"/>
          <c:tx>
            <c:strRef>
              <c:f>Feuil1!$A$2</c:f>
              <c:strCache>
                <c:ptCount val="1"/>
                <c:pt idx="0">
                  <c:v>Prix de voiture x1000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Feuil1!$B$1:$J$1</c:f>
              <c:numCache>
                <c:formatCode>General</c:formatCode>
                <c:ptCount val="9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30</c:v>
                </c:pt>
                <c:pt idx="4">
                  <c:v>30</c:v>
                </c:pt>
                <c:pt idx="5">
                  <c:v>31</c:v>
                </c:pt>
                <c:pt idx="6">
                  <c:v>32</c:v>
                </c:pt>
                <c:pt idx="7">
                  <c:v>32</c:v>
                </c:pt>
                <c:pt idx="8">
                  <c:v>33</c:v>
                </c:pt>
              </c:numCache>
            </c:numRef>
          </c:xVal>
          <c:yVal>
            <c:numRef>
              <c:f>Feuil1!$B$2:$J$2</c:f>
              <c:numCache>
                <c:formatCode>General</c:formatCode>
                <c:ptCount val="9"/>
                <c:pt idx="0">
                  <c:v>1000</c:v>
                </c:pt>
                <c:pt idx="1">
                  <c:v>700</c:v>
                </c:pt>
                <c:pt idx="2">
                  <c:v>800</c:v>
                </c:pt>
                <c:pt idx="3">
                  <c:v>700</c:v>
                </c:pt>
                <c:pt idx="4">
                  <c:v>1000</c:v>
                </c:pt>
                <c:pt idx="5">
                  <c:v>1200</c:v>
                </c:pt>
                <c:pt idx="6">
                  <c:v>1300</c:v>
                </c:pt>
                <c:pt idx="7">
                  <c:v>1000</c:v>
                </c:pt>
                <c:pt idx="8">
                  <c:v>1800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633112"/>
        <c:axId val="331631936"/>
      </c:scatterChart>
      <c:valAx>
        <c:axId val="331633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31631936"/>
        <c:crosses val="autoZero"/>
        <c:crossBetween val="midCat"/>
      </c:valAx>
      <c:valAx>
        <c:axId val="331631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316331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2.5693350831146075E-3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0759251968503938"/>
          <c:y val="0.17668999708369784"/>
          <c:w val="0.85910192475940506"/>
          <c:h val="0.72124234470691162"/>
        </c:manualLayout>
      </c:layout>
      <c:scatterChart>
        <c:scatterStyle val="lineMarker"/>
        <c:varyColors val="0"/>
        <c:ser>
          <c:idx val="0"/>
          <c:order val="0"/>
          <c:tx>
            <c:strRef>
              <c:f>Feuil1!$A$2</c:f>
              <c:strCache>
                <c:ptCount val="1"/>
                <c:pt idx="0">
                  <c:v>Prix de voiture x1000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Feuil1!$B$1:$J$1</c:f>
              <c:numCache>
                <c:formatCode>General</c:formatCode>
                <c:ptCount val="9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30</c:v>
                </c:pt>
                <c:pt idx="4">
                  <c:v>30</c:v>
                </c:pt>
                <c:pt idx="5">
                  <c:v>31</c:v>
                </c:pt>
                <c:pt idx="6">
                  <c:v>32</c:v>
                </c:pt>
                <c:pt idx="7">
                  <c:v>32</c:v>
                </c:pt>
                <c:pt idx="8">
                  <c:v>33</c:v>
                </c:pt>
              </c:numCache>
            </c:numRef>
          </c:xVal>
          <c:yVal>
            <c:numRef>
              <c:f>Feuil1!$B$2:$J$2</c:f>
              <c:numCache>
                <c:formatCode>General</c:formatCode>
                <c:ptCount val="9"/>
                <c:pt idx="0">
                  <c:v>1000</c:v>
                </c:pt>
                <c:pt idx="1">
                  <c:v>700</c:v>
                </c:pt>
                <c:pt idx="2">
                  <c:v>800</c:v>
                </c:pt>
                <c:pt idx="3">
                  <c:v>700</c:v>
                </c:pt>
                <c:pt idx="4">
                  <c:v>1000</c:v>
                </c:pt>
                <c:pt idx="5">
                  <c:v>1200</c:v>
                </c:pt>
                <c:pt idx="6">
                  <c:v>1300</c:v>
                </c:pt>
                <c:pt idx="7">
                  <c:v>1000</c:v>
                </c:pt>
                <c:pt idx="8">
                  <c:v>1800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630760"/>
        <c:axId val="331627232"/>
      </c:scatterChart>
      <c:valAx>
        <c:axId val="331630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31627232"/>
        <c:crosses val="autoZero"/>
        <c:crossBetween val="midCat"/>
      </c:valAx>
      <c:valAx>
        <c:axId val="331627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316307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2.5693350831146075E-3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0759251968503938"/>
          <c:y val="0.17668999708369784"/>
          <c:w val="0.85910192475940506"/>
          <c:h val="0.72124234470691162"/>
        </c:manualLayout>
      </c:layout>
      <c:scatterChart>
        <c:scatterStyle val="lineMarker"/>
        <c:varyColors val="0"/>
        <c:ser>
          <c:idx val="0"/>
          <c:order val="0"/>
          <c:tx>
            <c:strRef>
              <c:f>Feuil1!$A$2</c:f>
              <c:strCache>
                <c:ptCount val="1"/>
                <c:pt idx="0">
                  <c:v>Prix de voiture x1000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Feuil1!$B$1:$J$1</c:f>
              <c:numCache>
                <c:formatCode>General</c:formatCode>
                <c:ptCount val="9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30</c:v>
                </c:pt>
                <c:pt idx="4">
                  <c:v>30</c:v>
                </c:pt>
                <c:pt idx="5">
                  <c:v>31</c:v>
                </c:pt>
                <c:pt idx="6">
                  <c:v>32</c:v>
                </c:pt>
                <c:pt idx="7">
                  <c:v>32</c:v>
                </c:pt>
                <c:pt idx="8">
                  <c:v>33</c:v>
                </c:pt>
              </c:numCache>
            </c:numRef>
          </c:xVal>
          <c:yVal>
            <c:numRef>
              <c:f>Feuil1!$B$2:$J$2</c:f>
              <c:numCache>
                <c:formatCode>General</c:formatCode>
                <c:ptCount val="9"/>
                <c:pt idx="0">
                  <c:v>1000</c:v>
                </c:pt>
                <c:pt idx="1">
                  <c:v>700</c:v>
                </c:pt>
                <c:pt idx="2">
                  <c:v>800</c:v>
                </c:pt>
                <c:pt idx="3">
                  <c:v>700</c:v>
                </c:pt>
                <c:pt idx="4">
                  <c:v>1000</c:v>
                </c:pt>
                <c:pt idx="5">
                  <c:v>1200</c:v>
                </c:pt>
                <c:pt idx="6">
                  <c:v>1300</c:v>
                </c:pt>
                <c:pt idx="7">
                  <c:v>1000</c:v>
                </c:pt>
                <c:pt idx="8">
                  <c:v>1800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625272"/>
        <c:axId val="331634680"/>
      </c:scatterChart>
      <c:valAx>
        <c:axId val="331625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31634680"/>
        <c:crosses val="autoZero"/>
        <c:crossBetween val="midCat"/>
      </c:valAx>
      <c:valAx>
        <c:axId val="331634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31625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2.5693350831146075E-3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0759251968503938"/>
          <c:y val="0.17668999708369784"/>
          <c:w val="0.85910192475940506"/>
          <c:h val="0.72124234470691162"/>
        </c:manualLayout>
      </c:layout>
      <c:scatterChart>
        <c:scatterStyle val="lineMarker"/>
        <c:varyColors val="0"/>
        <c:ser>
          <c:idx val="0"/>
          <c:order val="0"/>
          <c:tx>
            <c:strRef>
              <c:f>Feuil1!$A$2</c:f>
              <c:strCache>
                <c:ptCount val="1"/>
                <c:pt idx="0">
                  <c:v>Prix de voiture x1000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Feuil1!$B$1:$J$1</c:f>
              <c:numCache>
                <c:formatCode>General</c:formatCode>
                <c:ptCount val="9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30</c:v>
                </c:pt>
                <c:pt idx="4">
                  <c:v>30</c:v>
                </c:pt>
                <c:pt idx="5">
                  <c:v>31</c:v>
                </c:pt>
                <c:pt idx="6">
                  <c:v>32</c:v>
                </c:pt>
                <c:pt idx="7">
                  <c:v>32</c:v>
                </c:pt>
                <c:pt idx="8">
                  <c:v>33</c:v>
                </c:pt>
              </c:numCache>
            </c:numRef>
          </c:xVal>
          <c:yVal>
            <c:numRef>
              <c:f>Feuil1!$B$2:$J$2</c:f>
              <c:numCache>
                <c:formatCode>General</c:formatCode>
                <c:ptCount val="9"/>
                <c:pt idx="0">
                  <c:v>1000</c:v>
                </c:pt>
                <c:pt idx="1">
                  <c:v>700</c:v>
                </c:pt>
                <c:pt idx="2">
                  <c:v>800</c:v>
                </c:pt>
                <c:pt idx="3">
                  <c:v>700</c:v>
                </c:pt>
                <c:pt idx="4">
                  <c:v>1000</c:v>
                </c:pt>
                <c:pt idx="5">
                  <c:v>1200</c:v>
                </c:pt>
                <c:pt idx="6">
                  <c:v>1300</c:v>
                </c:pt>
                <c:pt idx="7">
                  <c:v>1000</c:v>
                </c:pt>
                <c:pt idx="8">
                  <c:v>1800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7257136"/>
        <c:axId val="337257528"/>
      </c:scatterChart>
      <c:valAx>
        <c:axId val="337257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37257528"/>
        <c:crosses val="autoZero"/>
        <c:crossBetween val="midCat"/>
      </c:valAx>
      <c:valAx>
        <c:axId val="337257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37257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2.5693350831146075E-3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0759251968503938"/>
          <c:y val="0.17668999708369784"/>
          <c:w val="0.85910192475940506"/>
          <c:h val="0.72124234470691162"/>
        </c:manualLayout>
      </c:layout>
      <c:scatterChart>
        <c:scatterStyle val="lineMarker"/>
        <c:varyColors val="0"/>
        <c:ser>
          <c:idx val="0"/>
          <c:order val="0"/>
          <c:tx>
            <c:strRef>
              <c:f>Feuil1!$A$2</c:f>
              <c:strCache>
                <c:ptCount val="1"/>
                <c:pt idx="0">
                  <c:v>Prix de voiture x1000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Feuil1!$B$1:$J$1</c:f>
              <c:numCache>
                <c:formatCode>General</c:formatCode>
                <c:ptCount val="9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30</c:v>
                </c:pt>
                <c:pt idx="4">
                  <c:v>30</c:v>
                </c:pt>
                <c:pt idx="5">
                  <c:v>31</c:v>
                </c:pt>
                <c:pt idx="6">
                  <c:v>32</c:v>
                </c:pt>
                <c:pt idx="7">
                  <c:v>32</c:v>
                </c:pt>
                <c:pt idx="8">
                  <c:v>33</c:v>
                </c:pt>
              </c:numCache>
            </c:numRef>
          </c:xVal>
          <c:yVal>
            <c:numRef>
              <c:f>Feuil1!$B$2:$J$2</c:f>
              <c:numCache>
                <c:formatCode>General</c:formatCode>
                <c:ptCount val="9"/>
                <c:pt idx="0">
                  <c:v>1000</c:v>
                </c:pt>
                <c:pt idx="1">
                  <c:v>700</c:v>
                </c:pt>
                <c:pt idx="2">
                  <c:v>800</c:v>
                </c:pt>
                <c:pt idx="3">
                  <c:v>700</c:v>
                </c:pt>
                <c:pt idx="4">
                  <c:v>1000</c:v>
                </c:pt>
                <c:pt idx="5">
                  <c:v>1200</c:v>
                </c:pt>
                <c:pt idx="6">
                  <c:v>1300</c:v>
                </c:pt>
                <c:pt idx="7">
                  <c:v>1000</c:v>
                </c:pt>
                <c:pt idx="8">
                  <c:v>1800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630368"/>
        <c:axId val="331628800"/>
      </c:scatterChart>
      <c:valAx>
        <c:axId val="331630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31628800"/>
        <c:crosses val="autoZero"/>
        <c:crossBetween val="midCat"/>
      </c:valAx>
      <c:valAx>
        <c:axId val="331628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316303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2.5693350831146075E-3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0759251968503938"/>
          <c:y val="0.17668999708369784"/>
          <c:w val="0.85910192475940506"/>
          <c:h val="0.72124234470691162"/>
        </c:manualLayout>
      </c:layout>
      <c:scatterChart>
        <c:scatterStyle val="lineMarker"/>
        <c:varyColors val="0"/>
        <c:ser>
          <c:idx val="0"/>
          <c:order val="0"/>
          <c:tx>
            <c:strRef>
              <c:f>Feuil1!$A$2</c:f>
              <c:strCache>
                <c:ptCount val="1"/>
                <c:pt idx="0">
                  <c:v>Prix de voiture x1000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Feuil1!$B$1:$J$1</c:f>
              <c:numCache>
                <c:formatCode>General</c:formatCode>
                <c:ptCount val="9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30</c:v>
                </c:pt>
                <c:pt idx="4">
                  <c:v>30</c:v>
                </c:pt>
                <c:pt idx="5">
                  <c:v>31</c:v>
                </c:pt>
                <c:pt idx="6">
                  <c:v>32</c:v>
                </c:pt>
                <c:pt idx="7">
                  <c:v>32</c:v>
                </c:pt>
                <c:pt idx="8">
                  <c:v>33</c:v>
                </c:pt>
              </c:numCache>
            </c:numRef>
          </c:xVal>
          <c:yVal>
            <c:numRef>
              <c:f>Feuil1!$B$2:$J$2</c:f>
              <c:numCache>
                <c:formatCode>General</c:formatCode>
                <c:ptCount val="9"/>
                <c:pt idx="0">
                  <c:v>1000</c:v>
                </c:pt>
                <c:pt idx="1">
                  <c:v>700</c:v>
                </c:pt>
                <c:pt idx="2">
                  <c:v>800</c:v>
                </c:pt>
                <c:pt idx="3">
                  <c:v>700</c:v>
                </c:pt>
                <c:pt idx="4">
                  <c:v>1000</c:v>
                </c:pt>
                <c:pt idx="5">
                  <c:v>1200</c:v>
                </c:pt>
                <c:pt idx="6">
                  <c:v>1300</c:v>
                </c:pt>
                <c:pt idx="7">
                  <c:v>1000</c:v>
                </c:pt>
                <c:pt idx="8">
                  <c:v>1800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3210800"/>
        <c:axId val="673214720"/>
      </c:scatterChart>
      <c:valAx>
        <c:axId val="673210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73214720"/>
        <c:crosses val="autoZero"/>
        <c:crossBetween val="midCat"/>
      </c:valAx>
      <c:valAx>
        <c:axId val="673214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73210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2.5693350831146075E-3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0759251968503938"/>
          <c:y val="0.17668999708369784"/>
          <c:w val="0.85910192475940506"/>
          <c:h val="0.72124234470691162"/>
        </c:manualLayout>
      </c:layout>
      <c:scatterChart>
        <c:scatterStyle val="lineMarker"/>
        <c:varyColors val="0"/>
        <c:ser>
          <c:idx val="0"/>
          <c:order val="0"/>
          <c:tx>
            <c:strRef>
              <c:f>Feuil1!$A$2</c:f>
              <c:strCache>
                <c:ptCount val="1"/>
                <c:pt idx="0">
                  <c:v>Prix de voiture x1000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Feuil1!$B$1:$J$1</c:f>
              <c:numCache>
                <c:formatCode>General</c:formatCode>
                <c:ptCount val="9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30</c:v>
                </c:pt>
                <c:pt idx="4">
                  <c:v>30</c:v>
                </c:pt>
                <c:pt idx="5">
                  <c:v>31</c:v>
                </c:pt>
                <c:pt idx="6">
                  <c:v>32</c:v>
                </c:pt>
                <c:pt idx="7">
                  <c:v>32</c:v>
                </c:pt>
                <c:pt idx="8">
                  <c:v>33</c:v>
                </c:pt>
              </c:numCache>
            </c:numRef>
          </c:xVal>
          <c:yVal>
            <c:numRef>
              <c:f>Feuil1!$B$2:$J$2</c:f>
              <c:numCache>
                <c:formatCode>General</c:formatCode>
                <c:ptCount val="9"/>
                <c:pt idx="0">
                  <c:v>1000</c:v>
                </c:pt>
                <c:pt idx="1">
                  <c:v>700</c:v>
                </c:pt>
                <c:pt idx="2">
                  <c:v>800</c:v>
                </c:pt>
                <c:pt idx="3">
                  <c:v>700</c:v>
                </c:pt>
                <c:pt idx="4">
                  <c:v>1000</c:v>
                </c:pt>
                <c:pt idx="5">
                  <c:v>1200</c:v>
                </c:pt>
                <c:pt idx="6">
                  <c:v>1300</c:v>
                </c:pt>
                <c:pt idx="7">
                  <c:v>1000</c:v>
                </c:pt>
                <c:pt idx="8">
                  <c:v>1800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3212368"/>
        <c:axId val="673211192"/>
      </c:scatterChart>
      <c:valAx>
        <c:axId val="673212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73211192"/>
        <c:crosses val="autoZero"/>
        <c:crossBetween val="midCat"/>
      </c:valAx>
      <c:valAx>
        <c:axId val="673211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732123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2.5693350831146075E-3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0759251968503938"/>
          <c:y val="0.17668999708369784"/>
          <c:w val="0.85910192475940506"/>
          <c:h val="0.72124234470691162"/>
        </c:manualLayout>
      </c:layout>
      <c:scatterChart>
        <c:scatterStyle val="lineMarker"/>
        <c:varyColors val="0"/>
        <c:ser>
          <c:idx val="0"/>
          <c:order val="0"/>
          <c:tx>
            <c:strRef>
              <c:f>Feuil1!$A$2</c:f>
              <c:strCache>
                <c:ptCount val="1"/>
                <c:pt idx="0">
                  <c:v>Prix de voiture x1000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Feuil1!$B$1:$J$1</c:f>
              <c:numCache>
                <c:formatCode>General</c:formatCode>
                <c:ptCount val="9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30</c:v>
                </c:pt>
                <c:pt idx="4">
                  <c:v>30</c:v>
                </c:pt>
                <c:pt idx="5">
                  <c:v>31</c:v>
                </c:pt>
                <c:pt idx="6">
                  <c:v>32</c:v>
                </c:pt>
                <c:pt idx="7">
                  <c:v>32</c:v>
                </c:pt>
                <c:pt idx="8">
                  <c:v>33</c:v>
                </c:pt>
              </c:numCache>
            </c:numRef>
          </c:xVal>
          <c:yVal>
            <c:numRef>
              <c:f>Feuil1!$B$2:$J$2</c:f>
              <c:numCache>
                <c:formatCode>General</c:formatCode>
                <c:ptCount val="9"/>
                <c:pt idx="0">
                  <c:v>1000</c:v>
                </c:pt>
                <c:pt idx="1">
                  <c:v>700</c:v>
                </c:pt>
                <c:pt idx="2">
                  <c:v>800</c:v>
                </c:pt>
                <c:pt idx="3">
                  <c:v>700</c:v>
                </c:pt>
                <c:pt idx="4">
                  <c:v>1000</c:v>
                </c:pt>
                <c:pt idx="5">
                  <c:v>1200</c:v>
                </c:pt>
                <c:pt idx="6">
                  <c:v>1300</c:v>
                </c:pt>
                <c:pt idx="7">
                  <c:v>1000</c:v>
                </c:pt>
                <c:pt idx="8">
                  <c:v>1800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3210016"/>
        <c:axId val="673207272"/>
      </c:scatterChart>
      <c:valAx>
        <c:axId val="673210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73207272"/>
        <c:crosses val="autoZero"/>
        <c:crossBetween val="midCat"/>
      </c:valAx>
      <c:valAx>
        <c:axId val="673207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732100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2.5693350831146075E-3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0759251968503938"/>
          <c:y val="0.17668999708369784"/>
          <c:w val="0.85910192475940506"/>
          <c:h val="0.72124234470691162"/>
        </c:manualLayout>
      </c:layout>
      <c:scatterChart>
        <c:scatterStyle val="lineMarker"/>
        <c:varyColors val="0"/>
        <c:ser>
          <c:idx val="0"/>
          <c:order val="0"/>
          <c:tx>
            <c:strRef>
              <c:f>Feuil1!$A$2</c:f>
              <c:strCache>
                <c:ptCount val="1"/>
                <c:pt idx="0">
                  <c:v>Prix de voiture x1000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Feuil1!$B$1:$J$1</c:f>
              <c:numCache>
                <c:formatCode>General</c:formatCode>
                <c:ptCount val="9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30</c:v>
                </c:pt>
                <c:pt idx="4">
                  <c:v>30</c:v>
                </c:pt>
                <c:pt idx="5">
                  <c:v>31</c:v>
                </c:pt>
                <c:pt idx="6">
                  <c:v>32</c:v>
                </c:pt>
                <c:pt idx="7">
                  <c:v>32</c:v>
                </c:pt>
                <c:pt idx="8">
                  <c:v>33</c:v>
                </c:pt>
              </c:numCache>
            </c:numRef>
          </c:xVal>
          <c:yVal>
            <c:numRef>
              <c:f>Feuil1!$B$2:$J$2</c:f>
              <c:numCache>
                <c:formatCode>General</c:formatCode>
                <c:ptCount val="9"/>
                <c:pt idx="0">
                  <c:v>1000</c:v>
                </c:pt>
                <c:pt idx="1">
                  <c:v>700</c:v>
                </c:pt>
                <c:pt idx="2">
                  <c:v>800</c:v>
                </c:pt>
                <c:pt idx="3">
                  <c:v>700</c:v>
                </c:pt>
                <c:pt idx="4">
                  <c:v>1000</c:v>
                </c:pt>
                <c:pt idx="5">
                  <c:v>1200</c:v>
                </c:pt>
                <c:pt idx="6">
                  <c:v>1300</c:v>
                </c:pt>
                <c:pt idx="7">
                  <c:v>1000</c:v>
                </c:pt>
                <c:pt idx="8">
                  <c:v>1800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3208056"/>
        <c:axId val="673206880"/>
      </c:scatterChart>
      <c:valAx>
        <c:axId val="673208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73206880"/>
        <c:crosses val="autoZero"/>
        <c:crossBetween val="midCat"/>
      </c:valAx>
      <c:valAx>
        <c:axId val="673206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73208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2.5693350831146075E-3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0759251968503938"/>
          <c:y val="0.17668999708369784"/>
          <c:w val="0.85910192475940506"/>
          <c:h val="0.72124234470691162"/>
        </c:manualLayout>
      </c:layout>
      <c:scatterChart>
        <c:scatterStyle val="lineMarker"/>
        <c:varyColors val="0"/>
        <c:ser>
          <c:idx val="0"/>
          <c:order val="0"/>
          <c:tx>
            <c:strRef>
              <c:f>Feuil1!$A$2</c:f>
              <c:strCache>
                <c:ptCount val="1"/>
                <c:pt idx="0">
                  <c:v>Prix de voiture x1000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Feuil1!$B$1:$J$1</c:f>
              <c:numCache>
                <c:formatCode>General</c:formatCode>
                <c:ptCount val="9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30</c:v>
                </c:pt>
                <c:pt idx="4">
                  <c:v>30</c:v>
                </c:pt>
                <c:pt idx="5">
                  <c:v>31</c:v>
                </c:pt>
                <c:pt idx="6">
                  <c:v>32</c:v>
                </c:pt>
                <c:pt idx="7">
                  <c:v>32</c:v>
                </c:pt>
                <c:pt idx="8">
                  <c:v>33</c:v>
                </c:pt>
              </c:numCache>
            </c:numRef>
          </c:xVal>
          <c:yVal>
            <c:numRef>
              <c:f>Feuil1!$B$2:$J$2</c:f>
              <c:numCache>
                <c:formatCode>General</c:formatCode>
                <c:ptCount val="9"/>
                <c:pt idx="0">
                  <c:v>1000</c:v>
                </c:pt>
                <c:pt idx="1">
                  <c:v>700</c:v>
                </c:pt>
                <c:pt idx="2">
                  <c:v>800</c:v>
                </c:pt>
                <c:pt idx="3">
                  <c:v>700</c:v>
                </c:pt>
                <c:pt idx="4">
                  <c:v>1000</c:v>
                </c:pt>
                <c:pt idx="5">
                  <c:v>1200</c:v>
                </c:pt>
                <c:pt idx="6">
                  <c:v>1300</c:v>
                </c:pt>
                <c:pt idx="7">
                  <c:v>1000</c:v>
                </c:pt>
                <c:pt idx="8">
                  <c:v>1800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3213152"/>
        <c:axId val="673208840"/>
      </c:scatterChart>
      <c:valAx>
        <c:axId val="673213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73208840"/>
        <c:crosses val="autoZero"/>
        <c:crossBetween val="midCat"/>
      </c:valAx>
      <c:valAx>
        <c:axId val="673208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732131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2.5693350831146075E-3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0759251968503938"/>
          <c:y val="0.17668999708369784"/>
          <c:w val="0.85910192475940506"/>
          <c:h val="0.72124234470691162"/>
        </c:manualLayout>
      </c:layout>
      <c:scatterChart>
        <c:scatterStyle val="lineMarker"/>
        <c:varyColors val="0"/>
        <c:ser>
          <c:idx val="0"/>
          <c:order val="0"/>
          <c:tx>
            <c:strRef>
              <c:f>Feuil1!$A$2</c:f>
              <c:strCache>
                <c:ptCount val="1"/>
                <c:pt idx="0">
                  <c:v>Prix de voiture x1000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Feuil1!$B$1:$J$1</c:f>
              <c:numCache>
                <c:formatCode>General</c:formatCode>
                <c:ptCount val="9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30</c:v>
                </c:pt>
                <c:pt idx="4">
                  <c:v>30</c:v>
                </c:pt>
                <c:pt idx="5">
                  <c:v>31</c:v>
                </c:pt>
                <c:pt idx="6">
                  <c:v>32</c:v>
                </c:pt>
                <c:pt idx="7">
                  <c:v>32</c:v>
                </c:pt>
                <c:pt idx="8">
                  <c:v>33</c:v>
                </c:pt>
              </c:numCache>
            </c:numRef>
          </c:xVal>
          <c:yVal>
            <c:numRef>
              <c:f>Feuil1!$B$2:$J$2</c:f>
              <c:numCache>
                <c:formatCode>General</c:formatCode>
                <c:ptCount val="9"/>
                <c:pt idx="0">
                  <c:v>1000</c:v>
                </c:pt>
                <c:pt idx="1">
                  <c:v>700</c:v>
                </c:pt>
                <c:pt idx="2">
                  <c:v>800</c:v>
                </c:pt>
                <c:pt idx="3">
                  <c:v>700</c:v>
                </c:pt>
                <c:pt idx="4">
                  <c:v>1000</c:v>
                </c:pt>
                <c:pt idx="5">
                  <c:v>1200</c:v>
                </c:pt>
                <c:pt idx="6">
                  <c:v>1300</c:v>
                </c:pt>
                <c:pt idx="7">
                  <c:v>1000</c:v>
                </c:pt>
                <c:pt idx="8">
                  <c:v>1800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3231184"/>
        <c:axId val="673233144"/>
      </c:scatterChart>
      <c:valAx>
        <c:axId val="673231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73233144"/>
        <c:crosses val="autoZero"/>
        <c:crossBetween val="midCat"/>
      </c:valAx>
      <c:valAx>
        <c:axId val="673233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732311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2.5693350831146075E-3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0759251968503938"/>
          <c:y val="0.17668999708369784"/>
          <c:w val="0.85910192475940506"/>
          <c:h val="0.72124234470691162"/>
        </c:manualLayout>
      </c:layout>
      <c:scatterChart>
        <c:scatterStyle val="lineMarker"/>
        <c:varyColors val="0"/>
        <c:ser>
          <c:idx val="0"/>
          <c:order val="0"/>
          <c:tx>
            <c:strRef>
              <c:f>Feuil1!$A$2</c:f>
              <c:strCache>
                <c:ptCount val="1"/>
                <c:pt idx="0">
                  <c:v>Prix de voiture x1000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Feuil1!$B$1:$J$1</c:f>
              <c:numCache>
                <c:formatCode>General</c:formatCode>
                <c:ptCount val="9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30</c:v>
                </c:pt>
                <c:pt idx="4">
                  <c:v>30</c:v>
                </c:pt>
                <c:pt idx="5">
                  <c:v>31</c:v>
                </c:pt>
                <c:pt idx="6">
                  <c:v>32</c:v>
                </c:pt>
                <c:pt idx="7">
                  <c:v>32</c:v>
                </c:pt>
                <c:pt idx="8">
                  <c:v>33</c:v>
                </c:pt>
              </c:numCache>
            </c:numRef>
          </c:xVal>
          <c:yVal>
            <c:numRef>
              <c:f>Feuil1!$B$2:$J$2</c:f>
              <c:numCache>
                <c:formatCode>General</c:formatCode>
                <c:ptCount val="9"/>
                <c:pt idx="0">
                  <c:v>1000</c:v>
                </c:pt>
                <c:pt idx="1">
                  <c:v>700</c:v>
                </c:pt>
                <c:pt idx="2">
                  <c:v>800</c:v>
                </c:pt>
                <c:pt idx="3">
                  <c:v>700</c:v>
                </c:pt>
                <c:pt idx="4">
                  <c:v>1000</c:v>
                </c:pt>
                <c:pt idx="5">
                  <c:v>1200</c:v>
                </c:pt>
                <c:pt idx="6">
                  <c:v>1300</c:v>
                </c:pt>
                <c:pt idx="7">
                  <c:v>1000</c:v>
                </c:pt>
                <c:pt idx="8">
                  <c:v>1800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628408"/>
        <c:axId val="331632720"/>
      </c:scatterChart>
      <c:valAx>
        <c:axId val="331628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31632720"/>
        <c:crosses val="autoZero"/>
        <c:crossBetween val="midCat"/>
      </c:valAx>
      <c:valAx>
        <c:axId val="33163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31628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2.5693350831146075E-3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0759251968503938"/>
          <c:y val="0.17668999708369784"/>
          <c:w val="0.85910192475940506"/>
          <c:h val="0.72124234470691162"/>
        </c:manualLayout>
      </c:layout>
      <c:scatterChart>
        <c:scatterStyle val="lineMarker"/>
        <c:varyColors val="0"/>
        <c:ser>
          <c:idx val="0"/>
          <c:order val="0"/>
          <c:tx>
            <c:strRef>
              <c:f>Feuil1!$A$2</c:f>
              <c:strCache>
                <c:ptCount val="1"/>
                <c:pt idx="0">
                  <c:v>Prix de voiture x1000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Feuil1!$B$1:$J$1</c:f>
              <c:numCache>
                <c:formatCode>General</c:formatCode>
                <c:ptCount val="9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30</c:v>
                </c:pt>
                <c:pt idx="4">
                  <c:v>30</c:v>
                </c:pt>
                <c:pt idx="5">
                  <c:v>31</c:v>
                </c:pt>
                <c:pt idx="6">
                  <c:v>32</c:v>
                </c:pt>
                <c:pt idx="7">
                  <c:v>32</c:v>
                </c:pt>
                <c:pt idx="8">
                  <c:v>33</c:v>
                </c:pt>
              </c:numCache>
            </c:numRef>
          </c:xVal>
          <c:yVal>
            <c:numRef>
              <c:f>Feuil1!$B$2:$J$2</c:f>
              <c:numCache>
                <c:formatCode>General</c:formatCode>
                <c:ptCount val="9"/>
                <c:pt idx="0">
                  <c:v>1000</c:v>
                </c:pt>
                <c:pt idx="1">
                  <c:v>700</c:v>
                </c:pt>
                <c:pt idx="2">
                  <c:v>800</c:v>
                </c:pt>
                <c:pt idx="3">
                  <c:v>700</c:v>
                </c:pt>
                <c:pt idx="4">
                  <c:v>1000</c:v>
                </c:pt>
                <c:pt idx="5">
                  <c:v>1200</c:v>
                </c:pt>
                <c:pt idx="6">
                  <c:v>1300</c:v>
                </c:pt>
                <c:pt idx="7">
                  <c:v>1000</c:v>
                </c:pt>
                <c:pt idx="8">
                  <c:v>1800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626056"/>
        <c:axId val="331626840"/>
      </c:scatterChart>
      <c:valAx>
        <c:axId val="331626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31626840"/>
        <c:crosses val="autoZero"/>
        <c:crossBetween val="midCat"/>
      </c:valAx>
      <c:valAx>
        <c:axId val="331626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31626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A1247-9C99-4BCA-975F-50D74FB4A41D}" type="datetimeFigureOut">
              <a:rPr lang="fr-FR" smtClean="0"/>
              <a:t>20/03/2022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279DC-B73D-49E7-84C9-FF00CAF6DB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654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7AF5-0C32-4440-8FF8-BEC36D8EC6D3}" type="datetime1">
              <a:rPr lang="fr-FR" smtClean="0"/>
              <a:t>20/03/2022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5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3818-F8E5-46B1-B18F-9A9504590843}" type="datetime1">
              <a:rPr lang="fr-FR" smtClean="0"/>
              <a:t>20/03/2022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834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5AD4-A141-4D5B-AFC8-4F4803B57F84}" type="datetime1">
              <a:rPr lang="fr-FR" smtClean="0"/>
              <a:t>20/03/2022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857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9A83-05FF-495C-9BBA-27A283549BA9}" type="datetime1">
              <a:rPr lang="fr-FR" smtClean="0"/>
              <a:t>20/03/2022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17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71BE-9C9C-4986-AE96-359AB471CEE6}" type="datetime1">
              <a:rPr lang="fr-FR" smtClean="0"/>
              <a:t>20/03/2022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6512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4F41-DC69-4E5B-9562-7843A77E2287}" type="datetime1">
              <a:rPr lang="fr-FR" smtClean="0"/>
              <a:t>20/03/2022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655-7A75-480E-AE86-DEAE6FEAB466}" type="datetime1">
              <a:rPr lang="fr-FR" smtClean="0"/>
              <a:t>20/03/2022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689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F60E-27CC-4B84-B099-C34A035652E2}" type="datetime1">
              <a:rPr lang="fr-FR" smtClean="0"/>
              <a:t>20/03/2022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71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35AF8-7BE3-434C-8A3C-C83692B677EB}" type="datetime1">
              <a:rPr lang="fr-FR" smtClean="0"/>
              <a:t>20/03/2022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40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178-FCC3-412D-94AF-2CAFDE2AC66E}" type="datetime1">
              <a:rPr lang="fr-FR" smtClean="0"/>
              <a:t>20/03/2022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79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7DC3-E56C-42EC-B695-ECA7B653A87B}" type="datetime1">
              <a:rPr lang="fr-FR" smtClean="0"/>
              <a:t>20/03/2022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27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8962-7635-49CF-964B-DD942FF02140}" type="datetime1">
              <a:rPr lang="fr-FR" smtClean="0"/>
              <a:t>20/03/2022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31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C7C2-0C22-4B94-B695-9A60ADCD8F99}" type="datetime1">
              <a:rPr lang="fr-FR" smtClean="0"/>
              <a:t>20/03/2022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40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02DE-3BAD-43BC-B110-689CC1D36F19}" type="datetime1">
              <a:rPr lang="fr-FR" smtClean="0"/>
              <a:t>20/03/2022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88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F8B-727E-4E2D-B7A7-9306EB312FBC}" type="datetime1">
              <a:rPr lang="fr-FR" smtClean="0"/>
              <a:t>20/03/2022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38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1F6B-E93C-4D73-A3CD-3EB7529024B6}" type="datetime1">
              <a:rPr lang="fr-FR" smtClean="0"/>
              <a:t>20/03/2022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44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09FF0-F765-42B9-B0A4-B7B1356FDB32}" type="datetime1">
              <a:rPr lang="fr-FR" smtClean="0"/>
              <a:t>20/03/2022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9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88700" y="477982"/>
            <a:ext cx="10295827" cy="2169263"/>
          </a:xfrm>
        </p:spPr>
        <p:txBody>
          <a:bodyPr/>
          <a:lstStyle/>
          <a:p>
            <a:r>
              <a:rPr lang="fr-FR" dirty="0" smtClean="0"/>
              <a:t>Apprentissage Automatique et Réseaux de Neurones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85304" y="4829333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Chargé de cours: Dr. I. </a:t>
            </a:r>
            <a:r>
              <a:rPr lang="fr-FR" dirty="0" err="1" smtClean="0"/>
              <a:t>Setitra</a:t>
            </a:r>
            <a:r>
              <a:rPr lang="fr-FR" dirty="0" smtClean="0"/>
              <a:t> </a:t>
            </a:r>
          </a:p>
          <a:p>
            <a:r>
              <a:rPr lang="fr-FR" dirty="0" smtClean="0"/>
              <a:t>Chargés de TD/TP </a:t>
            </a:r>
            <a:r>
              <a:rPr lang="fr-FR" dirty="0"/>
              <a:t>: Dr. I. </a:t>
            </a:r>
            <a:r>
              <a:rPr lang="fr-FR" dirty="0" err="1" smtClean="0"/>
              <a:t>Setitra</a:t>
            </a:r>
            <a:r>
              <a:rPr lang="fr-FR" dirty="0" smtClean="0"/>
              <a:t> - Dr. H. </a:t>
            </a:r>
            <a:r>
              <a:rPr lang="fr-FR" dirty="0" err="1" smtClean="0"/>
              <a:t>Belhadi</a:t>
            </a:r>
            <a:endParaRPr lang="fr-FR" dirty="0" smtClean="0"/>
          </a:p>
          <a:p>
            <a:r>
              <a:rPr lang="fr-FR" dirty="0" smtClean="0"/>
              <a:t>Année 2021/2022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485304" y="3176337"/>
            <a:ext cx="83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Cours 2 : </a:t>
            </a:r>
            <a:r>
              <a:rPr lang="fr-FR" b="1" dirty="0" smtClean="0"/>
              <a:t>Régression linéaire et descente du gradient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29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 hypothèse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0818" y="1828799"/>
            <a:ext cx="10338955" cy="4759037"/>
          </a:xfrm>
        </p:spPr>
        <p:txBody>
          <a:bodyPr>
            <a:normAutofit/>
          </a:bodyPr>
          <a:lstStyle/>
          <a:p>
            <a:r>
              <a:rPr lang="fr-FR" dirty="0" smtClean="0"/>
              <a:t>Supposons avoir les données suivantes: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10</a:t>
            </a:fld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2452253" y="2327564"/>
            <a:ext cx="2306781" cy="782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Ensemble d’entrainement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2452252" y="3532253"/>
            <a:ext cx="2306781" cy="782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Algorithme d’apprentissage</a:t>
            </a:r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2452251" y="4792361"/>
            <a:ext cx="2306781" cy="782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Fonction hypothèse h</a:t>
            </a:r>
            <a:endParaRPr lang="fr-FR" dirty="0"/>
          </a:p>
        </p:txBody>
      </p:sp>
      <p:cxnSp>
        <p:nvCxnSpPr>
          <p:cNvPr id="8" name="Connecteur droit avec flèche 7"/>
          <p:cNvCxnSpPr>
            <a:stCxn id="6" idx="2"/>
            <a:endCxn id="17" idx="0"/>
          </p:cNvCxnSpPr>
          <p:nvPr/>
        </p:nvCxnSpPr>
        <p:spPr>
          <a:xfrm flipH="1">
            <a:off x="3605643" y="3109689"/>
            <a:ext cx="1" cy="42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17" idx="2"/>
            <a:endCxn id="19" idx="0"/>
          </p:cNvCxnSpPr>
          <p:nvPr/>
        </p:nvCxnSpPr>
        <p:spPr>
          <a:xfrm flipH="1">
            <a:off x="3605642" y="4314378"/>
            <a:ext cx="1" cy="477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779318" y="4862945"/>
            <a:ext cx="130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Salaire </a:t>
            </a:r>
          </a:p>
          <a:p>
            <a:pPr algn="ctr"/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5077687" y="4865098"/>
            <a:ext cx="1967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Prix de voiture* </a:t>
            </a:r>
          </a:p>
          <a:p>
            <a:pPr algn="ctr"/>
            <a:r>
              <a:rPr lang="fr-FR" dirty="0"/>
              <a:t>y</a:t>
            </a:r>
          </a:p>
        </p:txBody>
      </p:sp>
      <p:cxnSp>
        <p:nvCxnSpPr>
          <p:cNvPr id="24" name="Connecteur droit avec flèche 23"/>
          <p:cNvCxnSpPr>
            <a:stCxn id="20" idx="3"/>
            <a:endCxn id="19" idx="1"/>
          </p:cNvCxnSpPr>
          <p:nvPr/>
        </p:nvCxnSpPr>
        <p:spPr>
          <a:xfrm flipV="1">
            <a:off x="2088572" y="5183424"/>
            <a:ext cx="363679" cy="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9" idx="3"/>
            <a:endCxn id="23" idx="1"/>
          </p:cNvCxnSpPr>
          <p:nvPr/>
        </p:nvCxnSpPr>
        <p:spPr>
          <a:xfrm>
            <a:off x="4759032" y="5183424"/>
            <a:ext cx="318655" cy="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7013858" y="2430536"/>
            <a:ext cx="48733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Comment représenter la fonction hypothèse?</a:t>
            </a:r>
          </a:p>
          <a:p>
            <a:endParaRPr lang="fr-FR" sz="2800" dirty="0"/>
          </a:p>
          <a:p>
            <a:r>
              <a:rPr lang="fr-FR" sz="2800" dirty="0" smtClean="0"/>
              <a:t>h</a:t>
            </a:r>
            <a:r>
              <a:rPr lang="el-GR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sz="2800" dirty="0" smtClean="0"/>
              <a:t>(x)= </a:t>
            </a:r>
            <a:r>
              <a:rPr lang="el-G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l-GR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66133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 hypothèse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0818" y="1828799"/>
            <a:ext cx="10338955" cy="4759037"/>
          </a:xfrm>
        </p:spPr>
        <p:txBody>
          <a:bodyPr>
            <a:normAutofit/>
          </a:bodyPr>
          <a:lstStyle/>
          <a:p>
            <a:r>
              <a:rPr lang="fr-FR" dirty="0" smtClean="0"/>
              <a:t>Supposons avoir les données suivantes: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11</a:t>
            </a:fld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2452253" y="2327564"/>
            <a:ext cx="2306781" cy="782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Ensemble d’entrainement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2452252" y="3532253"/>
            <a:ext cx="2306781" cy="782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Algorithme d’apprentissage</a:t>
            </a:r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2452251" y="4792361"/>
            <a:ext cx="2306781" cy="782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Fonction hypothèse h</a:t>
            </a:r>
            <a:endParaRPr lang="fr-FR" dirty="0"/>
          </a:p>
        </p:txBody>
      </p:sp>
      <p:cxnSp>
        <p:nvCxnSpPr>
          <p:cNvPr id="8" name="Connecteur droit avec flèche 7"/>
          <p:cNvCxnSpPr>
            <a:stCxn id="6" idx="2"/>
            <a:endCxn id="17" idx="0"/>
          </p:cNvCxnSpPr>
          <p:nvPr/>
        </p:nvCxnSpPr>
        <p:spPr>
          <a:xfrm flipH="1">
            <a:off x="3605643" y="3109689"/>
            <a:ext cx="1" cy="42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17" idx="2"/>
            <a:endCxn id="19" idx="0"/>
          </p:cNvCxnSpPr>
          <p:nvPr/>
        </p:nvCxnSpPr>
        <p:spPr>
          <a:xfrm flipH="1">
            <a:off x="3605642" y="4314378"/>
            <a:ext cx="1" cy="477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779318" y="4862945"/>
            <a:ext cx="130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Salaire </a:t>
            </a:r>
          </a:p>
          <a:p>
            <a:pPr algn="ctr"/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5077687" y="4865098"/>
            <a:ext cx="1967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Prix de voiture* </a:t>
            </a:r>
          </a:p>
          <a:p>
            <a:pPr algn="ctr"/>
            <a:r>
              <a:rPr lang="fr-FR" dirty="0"/>
              <a:t>y</a:t>
            </a:r>
          </a:p>
        </p:txBody>
      </p:sp>
      <p:cxnSp>
        <p:nvCxnSpPr>
          <p:cNvPr id="24" name="Connecteur droit avec flèche 23"/>
          <p:cNvCxnSpPr>
            <a:stCxn id="20" idx="3"/>
            <a:endCxn id="19" idx="1"/>
          </p:cNvCxnSpPr>
          <p:nvPr/>
        </p:nvCxnSpPr>
        <p:spPr>
          <a:xfrm flipV="1">
            <a:off x="2088572" y="5183424"/>
            <a:ext cx="363679" cy="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9" idx="3"/>
            <a:endCxn id="23" idx="1"/>
          </p:cNvCxnSpPr>
          <p:nvPr/>
        </p:nvCxnSpPr>
        <p:spPr>
          <a:xfrm>
            <a:off x="4759032" y="5183424"/>
            <a:ext cx="318655" cy="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7013858" y="2430536"/>
            <a:ext cx="48733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Comment représenter la fonction hypothèse?</a:t>
            </a:r>
          </a:p>
          <a:p>
            <a:endParaRPr lang="fr-FR" sz="2800" dirty="0"/>
          </a:p>
          <a:p>
            <a:r>
              <a:rPr lang="fr-FR" sz="2800" dirty="0" smtClean="0"/>
              <a:t>h</a:t>
            </a:r>
            <a:r>
              <a:rPr lang="el-GR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sz="2800" dirty="0" smtClean="0"/>
              <a:t>(x)= </a:t>
            </a:r>
            <a:r>
              <a:rPr lang="el-G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l-GR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Régression linéaire </a:t>
            </a:r>
            <a:r>
              <a:rPr lang="fr-FR" sz="2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univariée</a:t>
            </a:r>
            <a:endParaRPr lang="fr-F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14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 hypothèse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0818" y="1828799"/>
            <a:ext cx="10338955" cy="4759037"/>
          </a:xfrm>
        </p:spPr>
        <p:txBody>
          <a:bodyPr>
            <a:normAutofit/>
          </a:bodyPr>
          <a:lstStyle/>
          <a:p>
            <a:r>
              <a:rPr lang="fr-FR" dirty="0" smtClean="0"/>
              <a:t>Supposons avoir les données suivantes:</a:t>
            </a:r>
          </a:p>
          <a:p>
            <a:r>
              <a:rPr lang="fr-FR" dirty="0" smtClean="0"/>
              <a:t>h</a:t>
            </a:r>
            <a:r>
              <a:rPr lang="el-GR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dirty="0"/>
              <a:t>(x)=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l-GR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0+</a:t>
            </a:r>
            <a:r>
              <a:rPr lang="el-GR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/>
              <a:t>sont appelés les paramètres </a:t>
            </a:r>
            <a:r>
              <a:rPr lang="fr-FR" dirty="0" smtClean="0"/>
              <a:t>du modèle</a:t>
            </a:r>
          </a:p>
          <a:p>
            <a:r>
              <a:rPr lang="fr-FR" b="1" dirty="0" smtClean="0"/>
              <a:t>Comment choisir ces paramètres? </a:t>
            </a:r>
            <a:r>
              <a:rPr lang="fr-FR" dirty="0" smtClean="0"/>
              <a:t>Diffèrent paramètres donnent différentes hypothèses!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12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33" y="3823855"/>
            <a:ext cx="3642810" cy="171653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316" y="3785690"/>
            <a:ext cx="3642200" cy="179286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087" y="3823855"/>
            <a:ext cx="3441257" cy="179286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643224" y="5694781"/>
            <a:ext cx="2440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l-GR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  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5300093" y="5694781"/>
            <a:ext cx="2440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1,5</a:t>
            </a:r>
            <a:r>
              <a:rPr lang="el-GR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9480526" y="5703364"/>
            <a:ext cx="2440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l-GR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1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 hypothèse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0818" y="1828799"/>
            <a:ext cx="10338955" cy="4759037"/>
          </a:xfrm>
        </p:spPr>
        <p:txBody>
          <a:bodyPr>
            <a:normAutofit/>
          </a:bodyPr>
          <a:lstStyle/>
          <a:p>
            <a:r>
              <a:rPr lang="fr-FR" dirty="0" smtClean="0"/>
              <a:t>Supposons avoir les données suivantes:</a:t>
            </a:r>
          </a:p>
          <a:p>
            <a:r>
              <a:rPr lang="fr-FR" dirty="0" smtClean="0"/>
              <a:t>h</a:t>
            </a:r>
            <a:r>
              <a:rPr lang="el-GR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dirty="0"/>
              <a:t>(x)=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l-GR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0+</a:t>
            </a:r>
            <a:r>
              <a:rPr lang="el-GR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/>
              <a:t>sont appelés les paramètres </a:t>
            </a:r>
            <a:r>
              <a:rPr lang="fr-FR" dirty="0" smtClean="0"/>
              <a:t>du modèle</a:t>
            </a:r>
          </a:p>
          <a:p>
            <a:r>
              <a:rPr lang="fr-FR" b="1" dirty="0" smtClean="0"/>
              <a:t>Comment choisir ces paramètres? </a:t>
            </a:r>
            <a:r>
              <a:rPr lang="fr-FR" dirty="0" smtClean="0"/>
              <a:t>Diffèrent paramètres donnent différentes hypothèses!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13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33" y="3823855"/>
            <a:ext cx="3642810" cy="171653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316" y="3785690"/>
            <a:ext cx="3642200" cy="179286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087" y="3823855"/>
            <a:ext cx="3441257" cy="179286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643224" y="5694781"/>
            <a:ext cx="2440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l-GR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  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5300093" y="5694781"/>
            <a:ext cx="2440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1,5</a:t>
            </a:r>
            <a:r>
              <a:rPr lang="el-GR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9480526" y="5703364"/>
            <a:ext cx="2440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l-GR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1413163" y="4114283"/>
            <a:ext cx="1101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</a:t>
            </a:r>
            <a:r>
              <a:rPr lang="el-GR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dirty="0"/>
              <a:t>(x)=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5649191" y="4035792"/>
            <a:ext cx="185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</a:t>
            </a:r>
            <a:r>
              <a:rPr lang="el-GR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dirty="0"/>
              <a:t>(x)=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1,5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9418426" y="3885151"/>
            <a:ext cx="1616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</a:t>
            </a:r>
            <a:r>
              <a:rPr lang="el-GR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dirty="0"/>
              <a:t>(x)= </a:t>
            </a:r>
            <a:r>
              <a:rPr lang="fr-FR" dirty="0" smtClean="0"/>
              <a:t>1+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90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 hypothèse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0818" y="1828799"/>
            <a:ext cx="10338955" cy="4759037"/>
          </a:xfrm>
        </p:spPr>
        <p:txBody>
          <a:bodyPr>
            <a:normAutofit/>
          </a:bodyPr>
          <a:lstStyle/>
          <a:p>
            <a:r>
              <a:rPr lang="fr-FR" dirty="0" smtClean="0"/>
              <a:t>Supposons avoir les données suivantes:</a:t>
            </a:r>
          </a:p>
          <a:p>
            <a:r>
              <a:rPr lang="fr-FR" dirty="0" smtClean="0"/>
              <a:t>h</a:t>
            </a:r>
            <a:r>
              <a:rPr lang="el-GR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dirty="0"/>
              <a:t>(x)=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l-GR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0+</a:t>
            </a:r>
            <a:r>
              <a:rPr lang="el-GR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/>
              <a:t>sont appelés les paramètres </a:t>
            </a:r>
            <a:r>
              <a:rPr lang="fr-FR" dirty="0" smtClean="0"/>
              <a:t>du modèle</a:t>
            </a:r>
          </a:p>
          <a:p>
            <a:r>
              <a:rPr lang="fr-FR" b="1" dirty="0" smtClean="0"/>
              <a:t>Comment choisir ces paramètres? </a:t>
            </a:r>
            <a:r>
              <a:rPr lang="fr-FR" dirty="0" smtClean="0"/>
              <a:t>Diffèrent paramètres donnent différentes hypothèses!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14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33" y="3823855"/>
            <a:ext cx="3642810" cy="171653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316" y="3785690"/>
            <a:ext cx="3642200" cy="179286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087" y="3823855"/>
            <a:ext cx="3441257" cy="179286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643224" y="5694781"/>
            <a:ext cx="2440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l-GR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  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5300093" y="5694781"/>
            <a:ext cx="2440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1,5</a:t>
            </a:r>
            <a:r>
              <a:rPr lang="el-GR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9480526" y="5703364"/>
            <a:ext cx="2440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l-GR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1413163" y="4114283"/>
            <a:ext cx="1101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</a:t>
            </a:r>
            <a:r>
              <a:rPr lang="el-GR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dirty="0"/>
              <a:t>(x)=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5649191" y="4035792"/>
            <a:ext cx="185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</a:t>
            </a:r>
            <a:r>
              <a:rPr lang="el-GR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dirty="0"/>
              <a:t>(x)=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1,5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9418426" y="3885151"/>
            <a:ext cx="1616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</a:t>
            </a:r>
            <a:r>
              <a:rPr lang="el-GR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dirty="0"/>
              <a:t>(x)= </a:t>
            </a:r>
            <a:r>
              <a:rPr lang="fr-FR" dirty="0" smtClean="0"/>
              <a:t>1+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6" name="Explosion 2 5"/>
          <p:cNvSpPr/>
          <p:nvPr/>
        </p:nvSpPr>
        <p:spPr>
          <a:xfrm>
            <a:off x="7712860" y="1391603"/>
            <a:ext cx="3976913" cy="1870364"/>
          </a:xfrm>
          <a:prstGeom prst="irregularSeal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Quel est la meilleur h?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310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Cout de l’hypothèse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0818" y="1828799"/>
            <a:ext cx="10338955" cy="4759037"/>
          </a:xfrm>
        </p:spPr>
        <p:txBody>
          <a:bodyPr>
            <a:normAutofit/>
          </a:bodyPr>
          <a:lstStyle/>
          <a:p>
            <a:r>
              <a:rPr lang="fr-FR" dirty="0" smtClean="0"/>
              <a:t>Il faut utiliser les paramètres </a:t>
            </a:r>
            <a:r>
              <a:rPr lang="el-GR" b="1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fr-FR" dirty="0" smtClean="0"/>
              <a:t>de tel sorte que l’hypothèse correspond au mieux aux données de l’apprentissage.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00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Cout de l’hypothèse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0818" y="1828799"/>
            <a:ext cx="10338955" cy="4759037"/>
          </a:xfrm>
        </p:spPr>
        <p:txBody>
          <a:bodyPr>
            <a:normAutofit/>
          </a:bodyPr>
          <a:lstStyle/>
          <a:p>
            <a:r>
              <a:rPr lang="fr-FR" dirty="0" smtClean="0"/>
              <a:t>Il faut utiliser les paramètres </a:t>
            </a:r>
            <a:r>
              <a:rPr lang="el-GR" b="1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fr-FR" dirty="0" smtClean="0"/>
              <a:t>de tel sorte que l’hypothèse correspond au mieux aux données de l’apprentissage.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16</a:t>
            </a:fld>
            <a:endParaRPr lang="fr-FR"/>
          </a:p>
        </p:txBody>
      </p:sp>
      <p:graphicFrame>
        <p:nvGraphicFramePr>
          <p:cNvPr id="15" name="Graphique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9379273"/>
              </p:ext>
            </p:extLst>
          </p:nvPr>
        </p:nvGraphicFramePr>
        <p:xfrm>
          <a:off x="2353541" y="276398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6" name="Connecteur droit 15"/>
          <p:cNvCxnSpPr/>
          <p:nvPr/>
        </p:nvCxnSpPr>
        <p:spPr>
          <a:xfrm flipV="1">
            <a:off x="4686301" y="3183569"/>
            <a:ext cx="2722418" cy="201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6359236" y="5766955"/>
            <a:ext cx="8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950027" y="3183569"/>
            <a:ext cx="8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221682" y="2814237"/>
            <a:ext cx="8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b="1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52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Cout de l’hypothèse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0818" y="1828799"/>
            <a:ext cx="10338955" cy="4759037"/>
          </a:xfrm>
        </p:spPr>
        <p:txBody>
          <a:bodyPr>
            <a:normAutofit/>
          </a:bodyPr>
          <a:lstStyle/>
          <a:p>
            <a:r>
              <a:rPr lang="fr-FR" dirty="0" smtClean="0"/>
              <a:t>Il faut utiliser les paramètres </a:t>
            </a:r>
            <a:r>
              <a:rPr lang="el-GR" b="1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fr-FR" dirty="0" smtClean="0"/>
              <a:t>de tel sorte que l’hypothèse correspond au mieux aux données de l’apprentissage.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17</a:t>
            </a:fld>
            <a:endParaRPr lang="fr-FR"/>
          </a:p>
        </p:txBody>
      </p:sp>
      <p:graphicFrame>
        <p:nvGraphicFramePr>
          <p:cNvPr id="15" name="Graphique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9379273"/>
              </p:ext>
            </p:extLst>
          </p:nvPr>
        </p:nvGraphicFramePr>
        <p:xfrm>
          <a:off x="2353541" y="276398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6" name="Connecteur droit 15"/>
          <p:cNvCxnSpPr/>
          <p:nvPr/>
        </p:nvCxnSpPr>
        <p:spPr>
          <a:xfrm flipV="1">
            <a:off x="4686301" y="3183569"/>
            <a:ext cx="2722418" cy="201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6359236" y="5766955"/>
            <a:ext cx="8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950027" y="3183569"/>
            <a:ext cx="8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221682" y="2814237"/>
            <a:ext cx="8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b="1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715375" y="2925023"/>
            <a:ext cx="350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Minimiser              (</a:t>
            </a:r>
            <a:r>
              <a:rPr lang="fr-FR" b="1" dirty="0"/>
              <a:t>h</a:t>
            </a:r>
            <a:r>
              <a:rPr lang="el-GR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dirty="0" smtClean="0"/>
              <a:t>(x ) – y 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2278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Cout de l’hypothèse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0818" y="1828799"/>
            <a:ext cx="10338955" cy="4759037"/>
          </a:xfrm>
        </p:spPr>
        <p:txBody>
          <a:bodyPr>
            <a:normAutofit/>
          </a:bodyPr>
          <a:lstStyle/>
          <a:p>
            <a:r>
              <a:rPr lang="fr-FR" dirty="0" smtClean="0"/>
              <a:t>Il faut utiliser les paramètres </a:t>
            </a:r>
            <a:r>
              <a:rPr lang="el-GR" b="1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fr-FR" dirty="0" smtClean="0"/>
              <a:t>de tel sorte que l’hypothèse correspond au mieux aux données de l’apprentissage.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18</a:t>
            </a:fld>
            <a:endParaRPr lang="fr-FR"/>
          </a:p>
        </p:txBody>
      </p:sp>
      <p:graphicFrame>
        <p:nvGraphicFramePr>
          <p:cNvPr id="15" name="Graphique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9379273"/>
              </p:ext>
            </p:extLst>
          </p:nvPr>
        </p:nvGraphicFramePr>
        <p:xfrm>
          <a:off x="2353541" y="276398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6" name="Connecteur droit 15"/>
          <p:cNvCxnSpPr/>
          <p:nvPr/>
        </p:nvCxnSpPr>
        <p:spPr>
          <a:xfrm flipV="1">
            <a:off x="4686301" y="3183569"/>
            <a:ext cx="2722418" cy="201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6359236" y="5766955"/>
            <a:ext cx="8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950027" y="3183569"/>
            <a:ext cx="8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221682" y="2814237"/>
            <a:ext cx="8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b="1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715375" y="2925023"/>
            <a:ext cx="350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Minimiser              (</a:t>
            </a:r>
            <a:r>
              <a:rPr lang="fr-FR" b="1" dirty="0"/>
              <a:t>h</a:t>
            </a:r>
            <a:r>
              <a:rPr lang="el-GR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dirty="0" smtClean="0"/>
              <a:t>(x ) – y )²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07950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Cout de l’hypothèse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0818" y="1828799"/>
            <a:ext cx="10338955" cy="4759037"/>
          </a:xfrm>
        </p:spPr>
        <p:txBody>
          <a:bodyPr>
            <a:normAutofit/>
          </a:bodyPr>
          <a:lstStyle/>
          <a:p>
            <a:r>
              <a:rPr lang="fr-FR" dirty="0" smtClean="0"/>
              <a:t>Il faut utiliser les paramètres </a:t>
            </a:r>
            <a:r>
              <a:rPr lang="el-GR" b="1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fr-FR" dirty="0" smtClean="0"/>
              <a:t>de tel sorte que l’hypothèse correspond au mieux aux données de l’apprentissage.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19</a:t>
            </a:fld>
            <a:endParaRPr lang="fr-FR"/>
          </a:p>
        </p:txBody>
      </p:sp>
      <p:graphicFrame>
        <p:nvGraphicFramePr>
          <p:cNvPr id="15" name="Graphique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9379273"/>
              </p:ext>
            </p:extLst>
          </p:nvPr>
        </p:nvGraphicFramePr>
        <p:xfrm>
          <a:off x="2353541" y="276398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6" name="Connecteur droit 15"/>
          <p:cNvCxnSpPr/>
          <p:nvPr/>
        </p:nvCxnSpPr>
        <p:spPr>
          <a:xfrm flipV="1">
            <a:off x="4686301" y="3183569"/>
            <a:ext cx="2722418" cy="201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6359236" y="5766955"/>
            <a:ext cx="8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950027" y="3183569"/>
            <a:ext cx="8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221682" y="2814237"/>
            <a:ext cx="8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b="1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715375" y="2925023"/>
            <a:ext cx="350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Minimiser              (</a:t>
            </a:r>
            <a:r>
              <a:rPr lang="fr-FR" b="1" dirty="0"/>
              <a:t>h</a:t>
            </a:r>
            <a:r>
              <a:rPr lang="el-GR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dirty="0" smtClean="0"/>
              <a:t>(x ) – y )²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8943975" y="3241493"/>
            <a:ext cx="8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b="1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56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br>
              <a:rPr lang="fr-FR" dirty="0" smtClean="0"/>
            </a:br>
            <a:r>
              <a:rPr lang="fr-FR" dirty="0" smtClean="0"/>
              <a:t>C’est quoi la régression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0818" y="1828799"/>
            <a:ext cx="10338955" cy="4759037"/>
          </a:xfrm>
        </p:spPr>
        <p:txBody>
          <a:bodyPr>
            <a:normAutofit/>
          </a:bodyPr>
          <a:lstStyle/>
          <a:p>
            <a:r>
              <a:rPr lang="fr-FR" dirty="0" smtClean="0"/>
              <a:t>Supposons avoir les données suivantes: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Ce tableau donnerait le graphique suivant: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2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9910906" y="303125"/>
            <a:ext cx="15937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Cours du </a:t>
            </a:r>
          </a:p>
          <a:p>
            <a:r>
              <a:rPr lang="fr-FR" b="1" dirty="0" smtClean="0"/>
              <a:t>26/02/2022</a:t>
            </a:r>
          </a:p>
          <a:p>
            <a:r>
              <a:rPr lang="fr-FR" b="1" dirty="0" smtClean="0"/>
              <a:t>En présentiel</a:t>
            </a:r>
            <a:endParaRPr lang="fr-FR" b="1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992949"/>
              </p:ext>
            </p:extLst>
          </p:nvPr>
        </p:nvGraphicFramePr>
        <p:xfrm>
          <a:off x="646557" y="2351038"/>
          <a:ext cx="9765138" cy="1554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42016"/>
                <a:gridCol w="511010"/>
                <a:gridCol w="976514"/>
                <a:gridCol w="976514"/>
                <a:gridCol w="976514"/>
                <a:gridCol w="976514"/>
                <a:gridCol w="976514"/>
                <a:gridCol w="976514"/>
                <a:gridCol w="976514"/>
                <a:gridCol w="97651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Salaire x1000 da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25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26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27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32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32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33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Prix de voiture x1000 da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1300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1800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90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Cout de l’hypothèse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0818" y="1828799"/>
            <a:ext cx="10338955" cy="4759037"/>
          </a:xfrm>
        </p:spPr>
        <p:txBody>
          <a:bodyPr>
            <a:normAutofit/>
          </a:bodyPr>
          <a:lstStyle/>
          <a:p>
            <a:r>
              <a:rPr lang="fr-FR" dirty="0" smtClean="0"/>
              <a:t>Il faut utiliser les paramètres </a:t>
            </a:r>
            <a:r>
              <a:rPr lang="el-GR" b="1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fr-FR" dirty="0" smtClean="0"/>
              <a:t>de tel sorte que l’hypothèse correspond au mieux aux données de l’apprentissage.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20</a:t>
            </a:fld>
            <a:endParaRPr lang="fr-FR"/>
          </a:p>
        </p:txBody>
      </p:sp>
      <p:graphicFrame>
        <p:nvGraphicFramePr>
          <p:cNvPr id="15" name="Graphique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9379273"/>
              </p:ext>
            </p:extLst>
          </p:nvPr>
        </p:nvGraphicFramePr>
        <p:xfrm>
          <a:off x="2353541" y="276398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6" name="Connecteur droit 15"/>
          <p:cNvCxnSpPr/>
          <p:nvPr/>
        </p:nvCxnSpPr>
        <p:spPr>
          <a:xfrm flipV="1">
            <a:off x="4686301" y="3183569"/>
            <a:ext cx="2722418" cy="201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6359236" y="5766955"/>
            <a:ext cx="8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950027" y="3183569"/>
            <a:ext cx="8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221682" y="2814237"/>
            <a:ext cx="8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b="1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715375" y="2925023"/>
            <a:ext cx="350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Minimiser              (</a:t>
            </a:r>
            <a:r>
              <a:rPr lang="fr-FR" b="1" dirty="0"/>
              <a:t>h</a:t>
            </a:r>
            <a:r>
              <a:rPr lang="el-GR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dirty="0" smtClean="0"/>
              <a:t>(x ) – y )²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8943975" y="3241493"/>
            <a:ext cx="8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b="1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209068" y="2721904"/>
            <a:ext cx="408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Σ</a:t>
            </a:r>
            <a:endParaRPr lang="fr-FR" sz="4800" dirty="0"/>
          </a:p>
        </p:txBody>
      </p:sp>
      <p:sp>
        <p:nvSpPr>
          <p:cNvPr id="6" name="ZoneTexte 5"/>
          <p:cNvSpPr txBox="1"/>
          <p:nvPr/>
        </p:nvSpPr>
        <p:spPr>
          <a:xfrm>
            <a:off x="10250632" y="3263959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i=1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10250632" y="2626110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1058525" y="2788354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(i)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1575473" y="2793219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(i)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75685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Cout de l’hypothèse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0818" y="1828799"/>
            <a:ext cx="10338955" cy="4759037"/>
          </a:xfrm>
        </p:spPr>
        <p:txBody>
          <a:bodyPr>
            <a:normAutofit/>
          </a:bodyPr>
          <a:lstStyle/>
          <a:p>
            <a:r>
              <a:rPr lang="fr-FR" dirty="0" smtClean="0"/>
              <a:t>Il faut utiliser les paramètres </a:t>
            </a:r>
            <a:r>
              <a:rPr lang="el-GR" b="1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fr-FR" dirty="0" smtClean="0"/>
              <a:t>de tel sorte que l’hypothèse correspond au mieux aux données de l’apprentissage.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21</a:t>
            </a:fld>
            <a:endParaRPr lang="fr-FR"/>
          </a:p>
        </p:txBody>
      </p:sp>
      <p:graphicFrame>
        <p:nvGraphicFramePr>
          <p:cNvPr id="15" name="Graphique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9379273"/>
              </p:ext>
            </p:extLst>
          </p:nvPr>
        </p:nvGraphicFramePr>
        <p:xfrm>
          <a:off x="2353541" y="276398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6" name="Connecteur droit 15"/>
          <p:cNvCxnSpPr/>
          <p:nvPr/>
        </p:nvCxnSpPr>
        <p:spPr>
          <a:xfrm flipV="1">
            <a:off x="4686301" y="3183569"/>
            <a:ext cx="2722418" cy="201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6359236" y="5766955"/>
            <a:ext cx="8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950027" y="3183569"/>
            <a:ext cx="8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221682" y="2814237"/>
            <a:ext cx="8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b="1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715375" y="2925023"/>
            <a:ext cx="350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Minimiser              (</a:t>
            </a:r>
            <a:r>
              <a:rPr lang="fr-FR" b="1" dirty="0"/>
              <a:t>h</a:t>
            </a:r>
            <a:r>
              <a:rPr lang="el-GR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dirty="0" smtClean="0"/>
              <a:t>(x ) – y )²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8943975" y="3241493"/>
            <a:ext cx="8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b="1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209068" y="2721904"/>
            <a:ext cx="408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Σ</a:t>
            </a:r>
            <a:endParaRPr lang="fr-FR" sz="4800" dirty="0"/>
          </a:p>
        </p:txBody>
      </p:sp>
      <p:sp>
        <p:nvSpPr>
          <p:cNvPr id="6" name="ZoneTexte 5"/>
          <p:cNvSpPr txBox="1"/>
          <p:nvPr/>
        </p:nvSpPr>
        <p:spPr>
          <a:xfrm>
            <a:off x="10250632" y="3263959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i=1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10250632" y="2626110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1058525" y="2788354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(i)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1575473" y="2793219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(i)</a:t>
            </a:r>
            <a:endParaRPr lang="fr-F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9668741" y="2764459"/>
                <a:ext cx="841664" cy="786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8741" y="2764459"/>
                <a:ext cx="841664" cy="7862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66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Cout de l’hypothèse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0818" y="1828799"/>
            <a:ext cx="10338955" cy="4759037"/>
          </a:xfrm>
        </p:spPr>
        <p:txBody>
          <a:bodyPr>
            <a:normAutofit/>
          </a:bodyPr>
          <a:lstStyle/>
          <a:p>
            <a:r>
              <a:rPr lang="fr-FR" dirty="0" smtClean="0"/>
              <a:t>Il faut utiliser les paramètres </a:t>
            </a:r>
            <a:r>
              <a:rPr lang="el-GR" b="1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fr-FR" dirty="0" smtClean="0"/>
              <a:t>de tel sorte que l’hypothèse correspond au mieux aux données de l’apprentissage.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22</a:t>
            </a:fld>
            <a:endParaRPr lang="fr-FR"/>
          </a:p>
        </p:txBody>
      </p:sp>
      <p:graphicFrame>
        <p:nvGraphicFramePr>
          <p:cNvPr id="15" name="Graphique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9379273"/>
              </p:ext>
            </p:extLst>
          </p:nvPr>
        </p:nvGraphicFramePr>
        <p:xfrm>
          <a:off x="2353541" y="276398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6" name="Connecteur droit 15"/>
          <p:cNvCxnSpPr/>
          <p:nvPr/>
        </p:nvCxnSpPr>
        <p:spPr>
          <a:xfrm flipV="1">
            <a:off x="4686301" y="3183569"/>
            <a:ext cx="2722418" cy="201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6359236" y="5766955"/>
            <a:ext cx="8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950027" y="3183569"/>
            <a:ext cx="8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221682" y="2814237"/>
            <a:ext cx="8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b="1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715375" y="2925023"/>
            <a:ext cx="350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Minimiser              (</a:t>
            </a:r>
            <a:r>
              <a:rPr lang="fr-FR" b="1" dirty="0"/>
              <a:t>h</a:t>
            </a:r>
            <a:r>
              <a:rPr lang="el-GR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dirty="0" smtClean="0"/>
              <a:t>(x ) – y )²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8943975" y="3241493"/>
            <a:ext cx="8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b="1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209068" y="2721904"/>
            <a:ext cx="408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Σ</a:t>
            </a:r>
            <a:endParaRPr lang="fr-FR" sz="4800" dirty="0"/>
          </a:p>
        </p:txBody>
      </p:sp>
      <p:sp>
        <p:nvSpPr>
          <p:cNvPr id="6" name="ZoneTexte 5"/>
          <p:cNvSpPr txBox="1"/>
          <p:nvPr/>
        </p:nvSpPr>
        <p:spPr>
          <a:xfrm>
            <a:off x="10250632" y="3263959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i=1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10250632" y="2626110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1058525" y="2788354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(i)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1575473" y="2793219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(i)</a:t>
            </a:r>
            <a:endParaRPr lang="fr-F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9668741" y="2764459"/>
                <a:ext cx="841664" cy="786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8741" y="2764459"/>
                <a:ext cx="841664" cy="7862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588492" y="3808529"/>
            <a:ext cx="44385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Rappelons que:   h</a:t>
            </a:r>
            <a:r>
              <a:rPr lang="el-GR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dirty="0"/>
              <a:t>(x)=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l-GR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fr-FR" b="1" dirty="0" smtClean="0"/>
              <a:t>PB</a:t>
            </a:r>
            <a:r>
              <a:rPr lang="fr-FR" dirty="0"/>
              <a:t>: trouvons les paramètres pour cette </a:t>
            </a:r>
            <a:r>
              <a:rPr lang="fr-FR" dirty="0" smtClean="0"/>
              <a:t>minimisation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14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Cout de l’hypothèse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0818" y="1828799"/>
            <a:ext cx="10338955" cy="4759037"/>
          </a:xfrm>
        </p:spPr>
        <p:txBody>
          <a:bodyPr>
            <a:normAutofit/>
          </a:bodyPr>
          <a:lstStyle/>
          <a:p>
            <a:r>
              <a:rPr lang="fr-FR" dirty="0" smtClean="0"/>
              <a:t>Il faut utiliser les paramètres </a:t>
            </a:r>
            <a:r>
              <a:rPr lang="el-GR" b="1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fr-FR" dirty="0" smtClean="0"/>
              <a:t>de tel sorte que l’hypothèse correspond au mieux aux données de l’apprentissage.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23</a:t>
            </a:fld>
            <a:endParaRPr lang="fr-FR"/>
          </a:p>
        </p:txBody>
      </p:sp>
      <p:graphicFrame>
        <p:nvGraphicFramePr>
          <p:cNvPr id="15" name="Graphique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9379273"/>
              </p:ext>
            </p:extLst>
          </p:nvPr>
        </p:nvGraphicFramePr>
        <p:xfrm>
          <a:off x="2353541" y="276398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6" name="Connecteur droit 15"/>
          <p:cNvCxnSpPr/>
          <p:nvPr/>
        </p:nvCxnSpPr>
        <p:spPr>
          <a:xfrm flipV="1">
            <a:off x="4686301" y="3183569"/>
            <a:ext cx="2722418" cy="201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6359236" y="5766955"/>
            <a:ext cx="8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950027" y="3183569"/>
            <a:ext cx="8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221682" y="2814237"/>
            <a:ext cx="8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b="1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715375" y="2925023"/>
            <a:ext cx="350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Minimiser              (</a:t>
            </a:r>
            <a:r>
              <a:rPr lang="fr-FR" b="1" dirty="0"/>
              <a:t>h</a:t>
            </a:r>
            <a:r>
              <a:rPr lang="el-GR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dirty="0" smtClean="0"/>
              <a:t>(x ) – y )²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8943975" y="3241493"/>
            <a:ext cx="8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b="1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209068" y="2721904"/>
            <a:ext cx="408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Σ</a:t>
            </a:r>
            <a:endParaRPr lang="fr-FR" sz="4800" dirty="0"/>
          </a:p>
        </p:txBody>
      </p:sp>
      <p:sp>
        <p:nvSpPr>
          <p:cNvPr id="6" name="ZoneTexte 5"/>
          <p:cNvSpPr txBox="1"/>
          <p:nvPr/>
        </p:nvSpPr>
        <p:spPr>
          <a:xfrm>
            <a:off x="10250632" y="3263959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i=1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10250632" y="2626110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1058525" y="2788354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(i)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1575473" y="2793219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(i)</a:t>
            </a:r>
            <a:endParaRPr lang="fr-F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9668741" y="2764459"/>
                <a:ext cx="841664" cy="786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8741" y="2764459"/>
                <a:ext cx="841664" cy="7862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588492" y="3808529"/>
                <a:ext cx="4438557" cy="24239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dirty="0" smtClean="0"/>
                  <a:t>Rappelons que:   h</a:t>
                </a:r>
                <a:r>
                  <a:rPr lang="el-GR" baseline="-25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dirty="0"/>
                  <a:t>(x)= </a:t>
                </a:r>
                <a:r>
                  <a:rPr lang="el-G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 </a:t>
                </a:r>
                <a:r>
                  <a:rPr lang="fr-F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  <a:r>
                  <a:rPr lang="el-GR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l-G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baseline="-25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fr-FR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  <a:p>
                <a:r>
                  <a:rPr lang="fr-FR" b="1" dirty="0" smtClean="0"/>
                  <a:t>PB</a:t>
                </a:r>
                <a:r>
                  <a:rPr lang="fr-FR" dirty="0"/>
                  <a:t>: trouvons les paramètres pour cette </a:t>
                </a:r>
                <a:r>
                  <a:rPr lang="fr-FR" dirty="0" smtClean="0"/>
                  <a:t>minimisation</a:t>
                </a:r>
              </a:p>
              <a:p>
                <a:endParaRPr lang="fr-FR" dirty="0"/>
              </a:p>
              <a:p>
                <a:r>
                  <a:rPr lang="fr-FR" b="1" dirty="0" smtClean="0"/>
                  <a:t>J</a:t>
                </a:r>
                <a:r>
                  <a:rPr lang="fr-FR" dirty="0" smtClean="0"/>
                  <a:t>(</a:t>
                </a:r>
                <a:r>
                  <a:rPr lang="el-G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b="1" baseline="-25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r>
                  <a:rPr lang="fr-FR" dirty="0" smtClean="0"/>
                  <a:t>,</a:t>
                </a:r>
                <a:r>
                  <a:rPr lang="el-G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θ</a:t>
                </a:r>
                <a:r>
                  <a:rPr lang="fr-FR" b="1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fr-FR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dirty="0"/>
                          <m:t>i</m:t>
                        </m:r>
                        <m:r>
                          <m:rPr>
                            <m:nor/>
                          </m:rPr>
                          <a:rPr lang="fr-FR" dirty="0"/>
                          <m:t>=1 </m:t>
                        </m:r>
                      </m:sub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fr-FR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l-GR" b="1" baseline="-25000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θ</m:t>
                            </m:r>
                          </m:sub>
                          <m:sup/>
                        </m:sSubSup>
                      </m:e>
                    </m:nary>
                    <m:d>
                      <m:d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fr-FR" b="0" i="0" dirty="0" smtClean="0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)²</m:t>
                    </m:r>
                  </m:oMath>
                </a14:m>
                <a:endParaRPr lang="fr-FR" b="0" dirty="0" smtClean="0"/>
              </a:p>
              <a:p>
                <a:endParaRPr lang="fr-FR" b="0" dirty="0" smtClean="0"/>
              </a:p>
              <a:p>
                <a:endParaRPr lang="fr-FR" dirty="0" smtClean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492" y="3808529"/>
                <a:ext cx="4438557" cy="2423933"/>
              </a:xfrm>
              <a:prstGeom prst="rect">
                <a:avLst/>
              </a:prstGeom>
              <a:blipFill rotWithShape="0">
                <a:blip r:embed="rId4"/>
                <a:stretch>
                  <a:fillRect l="-1236" t="-22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46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Cout de l’hypothèse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0818" y="1828799"/>
            <a:ext cx="10338955" cy="4759037"/>
          </a:xfrm>
        </p:spPr>
        <p:txBody>
          <a:bodyPr>
            <a:normAutofit/>
          </a:bodyPr>
          <a:lstStyle/>
          <a:p>
            <a:r>
              <a:rPr lang="fr-FR" dirty="0" smtClean="0"/>
              <a:t>Il faut utiliser les paramètres </a:t>
            </a:r>
            <a:r>
              <a:rPr lang="el-GR" b="1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fr-FR" dirty="0" smtClean="0"/>
              <a:t>de tel sorte que l’hypothèse correspond au mieux aux données de l’apprentissage.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24</a:t>
            </a:fld>
            <a:endParaRPr lang="fr-FR"/>
          </a:p>
        </p:txBody>
      </p:sp>
      <p:graphicFrame>
        <p:nvGraphicFramePr>
          <p:cNvPr id="15" name="Graphique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9379273"/>
              </p:ext>
            </p:extLst>
          </p:nvPr>
        </p:nvGraphicFramePr>
        <p:xfrm>
          <a:off x="2353541" y="276398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6" name="Connecteur droit 15"/>
          <p:cNvCxnSpPr/>
          <p:nvPr/>
        </p:nvCxnSpPr>
        <p:spPr>
          <a:xfrm flipV="1">
            <a:off x="4686301" y="3183569"/>
            <a:ext cx="2722418" cy="201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6359236" y="5766955"/>
            <a:ext cx="8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950027" y="3183569"/>
            <a:ext cx="8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221682" y="2814237"/>
            <a:ext cx="8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b="1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715375" y="2925023"/>
            <a:ext cx="350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Minimiser              (</a:t>
            </a:r>
            <a:r>
              <a:rPr lang="fr-FR" b="1" dirty="0"/>
              <a:t>h</a:t>
            </a:r>
            <a:r>
              <a:rPr lang="el-GR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dirty="0" smtClean="0"/>
              <a:t>(x ) – y )²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8943975" y="3241493"/>
            <a:ext cx="8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b="1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209068" y="2721904"/>
            <a:ext cx="408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Σ</a:t>
            </a:r>
            <a:endParaRPr lang="fr-FR" sz="4800" dirty="0"/>
          </a:p>
        </p:txBody>
      </p:sp>
      <p:sp>
        <p:nvSpPr>
          <p:cNvPr id="6" name="ZoneTexte 5"/>
          <p:cNvSpPr txBox="1"/>
          <p:nvPr/>
        </p:nvSpPr>
        <p:spPr>
          <a:xfrm>
            <a:off x="10250632" y="3263959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i=1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10250632" y="2626110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1058525" y="2788354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(i)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1575473" y="2793219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(i)</a:t>
            </a:r>
            <a:endParaRPr lang="fr-F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9668741" y="2764459"/>
                <a:ext cx="841664" cy="786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8741" y="2764459"/>
                <a:ext cx="841664" cy="7862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588492" y="3808529"/>
                <a:ext cx="4438557" cy="2676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dirty="0" smtClean="0"/>
                  <a:t>Rappelons que:   h</a:t>
                </a:r>
                <a:r>
                  <a:rPr lang="el-GR" baseline="-25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dirty="0"/>
                  <a:t>(x)= </a:t>
                </a:r>
                <a:r>
                  <a:rPr lang="el-G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 </a:t>
                </a:r>
                <a:r>
                  <a:rPr lang="fr-F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  <a:r>
                  <a:rPr lang="el-GR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l-G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baseline="-25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fr-FR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  <a:p>
                <a:r>
                  <a:rPr lang="fr-FR" b="1" dirty="0" smtClean="0"/>
                  <a:t>PB</a:t>
                </a:r>
                <a:r>
                  <a:rPr lang="fr-FR" dirty="0"/>
                  <a:t>: trouvons les paramètres pour cette </a:t>
                </a:r>
                <a:r>
                  <a:rPr lang="fr-FR" dirty="0" smtClean="0"/>
                  <a:t>minimisation</a:t>
                </a:r>
              </a:p>
              <a:p>
                <a:endParaRPr lang="fr-FR" dirty="0"/>
              </a:p>
              <a:p>
                <a:r>
                  <a:rPr lang="fr-FR" b="1" dirty="0" smtClean="0"/>
                  <a:t>J</a:t>
                </a:r>
                <a:r>
                  <a:rPr lang="fr-FR" dirty="0" smtClean="0"/>
                  <a:t>(</a:t>
                </a:r>
                <a:r>
                  <a:rPr lang="el-G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b="1" baseline="-25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r>
                  <a:rPr lang="fr-FR" dirty="0" smtClean="0"/>
                  <a:t>,</a:t>
                </a:r>
                <a:r>
                  <a:rPr lang="el-G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θ</a:t>
                </a:r>
                <a:r>
                  <a:rPr lang="fr-FR" b="1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fr-FR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dirty="0"/>
                          <m:t>i</m:t>
                        </m:r>
                        <m:r>
                          <m:rPr>
                            <m:nor/>
                          </m:rPr>
                          <a:rPr lang="fr-FR" dirty="0"/>
                          <m:t>=1 </m:t>
                        </m:r>
                      </m:sub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fr-FR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l-GR" b="1" baseline="-25000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θ</m:t>
                            </m:r>
                          </m:sub>
                          <m:sup/>
                        </m:sSubSup>
                      </m:e>
                    </m:nary>
                    <m:d>
                      <m:d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fr-FR" b="0" i="0" dirty="0" smtClean="0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)²</m:t>
                    </m:r>
                  </m:oMath>
                </a14:m>
                <a:endParaRPr lang="fr-FR" b="0" dirty="0" smtClean="0"/>
              </a:p>
              <a:p>
                <a:endParaRPr lang="fr-FR" b="0" dirty="0" smtClean="0"/>
              </a:p>
              <a:p>
                <a:endParaRPr lang="fr-F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𝑚𝑖𝑛𝑖𝑚𝑖𝑠𝑒𝑟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θ</m:t>
                          </m:r>
                          <m:r>
                            <m:rPr>
                              <m:nor/>
                            </m:rPr>
                            <a:rPr lang="fr-FR" b="1" baseline="-250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fr-FR" dirty="0"/>
                            <m:t>,</m:t>
                          </m:r>
                          <m:r>
                            <m:rPr>
                              <m:nor/>
                            </m:rPr>
                            <a:rPr lang="el-GR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θ</m:t>
                          </m:r>
                          <m:r>
                            <m:rPr>
                              <m:nor/>
                            </m:rPr>
                            <a:rPr lang="fr-FR" b="1" baseline="-250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fr-FR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l-GR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θ</m:t>
                          </m:r>
                          <m:r>
                            <m:rPr>
                              <m:nor/>
                            </m:rPr>
                            <a:rPr lang="fr-FR" b="1" baseline="-250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l-GR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θ</m:t>
                          </m:r>
                          <m:r>
                            <m:rPr>
                              <m:nor/>
                            </m:rPr>
                            <a:rPr lang="fr-FR" b="1" baseline="-250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fr-FR" b="1" i="0" baseline="-250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            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492" y="3808529"/>
                <a:ext cx="4438557" cy="2676438"/>
              </a:xfrm>
              <a:prstGeom prst="rect">
                <a:avLst/>
              </a:prstGeom>
              <a:blipFill rotWithShape="0">
                <a:blip r:embed="rId4"/>
                <a:stretch>
                  <a:fillRect l="-1236" t="-20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57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Cout de l’hypothèse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0818" y="1828799"/>
            <a:ext cx="10338955" cy="4759037"/>
          </a:xfrm>
        </p:spPr>
        <p:txBody>
          <a:bodyPr>
            <a:normAutofit/>
          </a:bodyPr>
          <a:lstStyle/>
          <a:p>
            <a:r>
              <a:rPr lang="fr-FR" dirty="0" smtClean="0"/>
              <a:t>Il faut utiliser les paramètres </a:t>
            </a:r>
            <a:r>
              <a:rPr lang="el-GR" b="1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fr-FR" dirty="0" smtClean="0"/>
              <a:t>de tel sorte que l’hypothèse correspond au mieux aux données de l’apprentissage.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25</a:t>
            </a:fld>
            <a:endParaRPr lang="fr-FR"/>
          </a:p>
        </p:txBody>
      </p:sp>
      <p:graphicFrame>
        <p:nvGraphicFramePr>
          <p:cNvPr id="15" name="Graphique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9379273"/>
              </p:ext>
            </p:extLst>
          </p:nvPr>
        </p:nvGraphicFramePr>
        <p:xfrm>
          <a:off x="2353541" y="276398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6" name="Connecteur droit 15"/>
          <p:cNvCxnSpPr/>
          <p:nvPr/>
        </p:nvCxnSpPr>
        <p:spPr>
          <a:xfrm flipV="1">
            <a:off x="4686301" y="3183569"/>
            <a:ext cx="2722418" cy="201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6359236" y="5766955"/>
            <a:ext cx="8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950027" y="3183569"/>
            <a:ext cx="8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221682" y="2814237"/>
            <a:ext cx="8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b="1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715375" y="2925023"/>
            <a:ext cx="350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Minimiser              (</a:t>
            </a:r>
            <a:r>
              <a:rPr lang="fr-FR" b="1" dirty="0"/>
              <a:t>h</a:t>
            </a:r>
            <a:r>
              <a:rPr lang="el-GR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dirty="0" smtClean="0"/>
              <a:t>(x ) – y )²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8943975" y="3241493"/>
            <a:ext cx="8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b="1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fr-FR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209068" y="2721904"/>
            <a:ext cx="408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Σ</a:t>
            </a:r>
            <a:endParaRPr lang="fr-FR" sz="4800" dirty="0"/>
          </a:p>
        </p:txBody>
      </p:sp>
      <p:sp>
        <p:nvSpPr>
          <p:cNvPr id="6" name="ZoneTexte 5"/>
          <p:cNvSpPr txBox="1"/>
          <p:nvPr/>
        </p:nvSpPr>
        <p:spPr>
          <a:xfrm>
            <a:off x="10250632" y="3263959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i=1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10250632" y="2626110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1058525" y="2788354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(i)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1575473" y="2793219"/>
            <a:ext cx="116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(i)</a:t>
            </a:r>
            <a:endParaRPr lang="fr-F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9668741" y="2764459"/>
                <a:ext cx="841664" cy="786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8741" y="2764459"/>
                <a:ext cx="841664" cy="7862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588492" y="3808529"/>
                <a:ext cx="4438557" cy="2676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dirty="0" smtClean="0"/>
                  <a:t>Rappelons que:   h</a:t>
                </a:r>
                <a:r>
                  <a:rPr lang="el-GR" baseline="-25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dirty="0"/>
                  <a:t>(x)= </a:t>
                </a:r>
                <a:r>
                  <a:rPr lang="el-G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 </a:t>
                </a:r>
                <a:r>
                  <a:rPr lang="fr-F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  <a:r>
                  <a:rPr lang="el-GR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l-G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baseline="-25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fr-FR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  <a:p>
                <a:r>
                  <a:rPr lang="fr-FR" b="1" dirty="0" smtClean="0"/>
                  <a:t>PB</a:t>
                </a:r>
                <a:r>
                  <a:rPr lang="fr-FR" dirty="0"/>
                  <a:t>: trouvons les paramètres pour cette </a:t>
                </a:r>
                <a:r>
                  <a:rPr lang="fr-FR" dirty="0" smtClean="0"/>
                  <a:t>minimisation</a:t>
                </a:r>
              </a:p>
              <a:p>
                <a:endParaRPr lang="fr-FR" dirty="0"/>
              </a:p>
              <a:p>
                <a:r>
                  <a:rPr lang="fr-FR" b="1" dirty="0" smtClean="0"/>
                  <a:t>J</a:t>
                </a:r>
                <a:r>
                  <a:rPr lang="fr-FR" dirty="0" smtClean="0"/>
                  <a:t>(</a:t>
                </a:r>
                <a:r>
                  <a:rPr lang="el-G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b="1" baseline="-25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r>
                  <a:rPr lang="fr-FR" dirty="0" smtClean="0"/>
                  <a:t>,</a:t>
                </a:r>
                <a:r>
                  <a:rPr lang="el-G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θ</a:t>
                </a:r>
                <a:r>
                  <a:rPr lang="fr-FR" b="1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fr-FR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dirty="0"/>
                          <m:t>i</m:t>
                        </m:r>
                        <m:r>
                          <m:rPr>
                            <m:nor/>
                          </m:rPr>
                          <a:rPr lang="fr-FR" dirty="0"/>
                          <m:t>=1 </m:t>
                        </m:r>
                      </m:sub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fr-FR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l-GR" b="1" baseline="-25000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θ</m:t>
                            </m:r>
                          </m:sub>
                          <m:sup/>
                        </m:sSubSup>
                      </m:e>
                    </m:nary>
                    <m:d>
                      <m:d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fr-FR" b="0" i="0" dirty="0" smtClean="0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)²</m:t>
                    </m:r>
                  </m:oMath>
                </a14:m>
                <a:endParaRPr lang="fr-FR" b="0" dirty="0" smtClean="0"/>
              </a:p>
              <a:p>
                <a:endParaRPr lang="fr-FR" b="0" dirty="0" smtClean="0"/>
              </a:p>
              <a:p>
                <a:endParaRPr lang="fr-F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𝑚𝑖𝑛𝑖𝑚𝑖𝑠𝑒𝑟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θ</m:t>
                          </m:r>
                          <m:r>
                            <m:rPr>
                              <m:nor/>
                            </m:rPr>
                            <a:rPr lang="fr-FR" b="1" baseline="-250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fr-FR" dirty="0"/>
                            <m:t>,</m:t>
                          </m:r>
                          <m:r>
                            <m:rPr>
                              <m:nor/>
                            </m:rPr>
                            <a:rPr lang="el-GR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θ</m:t>
                          </m:r>
                          <m:r>
                            <m:rPr>
                              <m:nor/>
                            </m:rPr>
                            <a:rPr lang="fr-FR" b="1" baseline="-250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fr-FR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l-GR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θ</m:t>
                          </m:r>
                          <m:r>
                            <m:rPr>
                              <m:nor/>
                            </m:rPr>
                            <a:rPr lang="fr-FR" b="1" baseline="-250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l-GR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θ</m:t>
                          </m:r>
                          <m:r>
                            <m:rPr>
                              <m:nor/>
                            </m:rPr>
                            <a:rPr lang="fr-FR" b="1" baseline="-250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fr-FR" b="1" i="0" baseline="-250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            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492" y="3808529"/>
                <a:ext cx="4438557" cy="2676438"/>
              </a:xfrm>
              <a:prstGeom prst="rect">
                <a:avLst/>
              </a:prstGeom>
              <a:blipFill rotWithShape="0">
                <a:blip r:embed="rId4"/>
                <a:stretch>
                  <a:fillRect l="-1236" t="-20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xplosion 2 11"/>
          <p:cNvSpPr/>
          <p:nvPr/>
        </p:nvSpPr>
        <p:spPr>
          <a:xfrm>
            <a:off x="3273136" y="5068393"/>
            <a:ext cx="5140903" cy="1766455"/>
          </a:xfrm>
          <a:prstGeom prst="irregularSeal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Fonction cout, ou erreur quadratique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629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Cout de l’hypothèse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/>
                  <a:t>Pour résumer, nous avons:</a:t>
                </a:r>
              </a:p>
              <a:p>
                <a:pPr lvl="1"/>
                <a:r>
                  <a:rPr lang="fr-FR" dirty="0" smtClean="0"/>
                  <a:t>Une fonction hypothèse: </a:t>
                </a:r>
              </a:p>
              <a:p>
                <a:pPr lvl="2"/>
                <a:r>
                  <a:rPr lang="fr-FR" dirty="0" smtClean="0"/>
                  <a:t>h</a:t>
                </a:r>
                <a:r>
                  <a:rPr lang="el-GR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dirty="0"/>
                  <a:t>(x)= </a:t>
                </a:r>
                <a:r>
                  <a:rPr lang="el-G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 </a:t>
                </a:r>
                <a:r>
                  <a:rPr lang="fr-F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  <a:r>
                  <a:rPr lang="el-GR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l-G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fr-F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  <a:p>
                <a:pPr lvl="1"/>
                <a:r>
                  <a:rPr lang="fr-FR" dirty="0" smtClean="0"/>
                  <a:t>Des paramètres: </a:t>
                </a:r>
              </a:p>
              <a:p>
                <a:pPr lvl="2"/>
                <a:r>
                  <a:rPr lang="el-G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 </a:t>
                </a:r>
                <a:r>
                  <a:rPr lang="fr-FR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lang="el-GR" baseline="-25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l-G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baseline="-25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endParaRPr lang="fr-FR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r>
                  <a:rPr lang="fr-FR" dirty="0" smtClean="0"/>
                  <a:t>Une fonction de cout:</a:t>
                </a:r>
              </a:p>
              <a:p>
                <a:pPr lvl="2"/>
                <a:r>
                  <a:rPr lang="fr-FR" b="1" dirty="0"/>
                  <a:t>J</a:t>
                </a:r>
                <a:r>
                  <a:rPr lang="fr-FR" dirty="0"/>
                  <a:t>(</a:t>
                </a:r>
                <a:r>
                  <a:rPr lang="el-G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b="1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r>
                  <a:rPr lang="fr-FR" dirty="0"/>
                  <a:t>,</a:t>
                </a:r>
                <a:r>
                  <a:rPr lang="el-G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θ</a:t>
                </a:r>
                <a:r>
                  <a:rPr lang="fr-FR" b="1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fr-FR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dirty="0"/>
                          <m:t>i</m:t>
                        </m:r>
                        <m:r>
                          <m:rPr>
                            <m:nor/>
                          </m:rPr>
                          <a:rPr lang="fr-FR" dirty="0"/>
                          <m:t>=1 </m:t>
                        </m:r>
                      </m:sub>
                      <m:sup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l-GR" b="1" baseline="-25000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θ</m:t>
                            </m:r>
                          </m:sub>
                          <m:sup/>
                        </m:sSubSup>
                      </m:e>
                    </m:nary>
                    <m:d>
                      <m:d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fr-FR" dirty="0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fr-FR" i="1" dirty="0">
                        <a:latin typeface="Cambria Math" panose="02040503050406030204" pitchFamily="18" charset="0"/>
                      </a:rPr>
                      <m:t>)²</m:t>
                    </m:r>
                  </m:oMath>
                </a14:m>
                <a:endParaRPr lang="fr-FR" dirty="0" smtClean="0"/>
              </a:p>
              <a:p>
                <a:pPr lvl="1"/>
                <a:r>
                  <a:rPr lang="fr-FR" dirty="0" smtClean="0"/>
                  <a:t>Objectif: minimiser ce cout (optimisation):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𝑚𝑖𝑛𝑖𝑚𝑖𝑠𝑒𝑟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b="1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fr-FR" dirty="0"/>
                          <m:t>,</m:t>
                        </m:r>
                        <m:r>
                          <m:rPr>
                            <m:nor/>
                          </m:rPr>
                          <a:rPr lang="el-GR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b="1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fr-FR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b="1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l-GR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b="1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1            </m:t>
                        </m:r>
                      </m:den>
                    </m:f>
                  </m:oMath>
                </a14:m>
                <a:endParaRPr lang="fr-FR" dirty="0" smtClean="0"/>
              </a:p>
              <a:p>
                <a:pPr lvl="2"/>
                <a:endParaRPr lang="fr-FR" dirty="0" smtClean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413" t="-6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87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Descente du gradient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fr-FR" dirty="0" smtClean="0"/>
                  <a:t>Objectif: minimiser le cout (optimisation):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𝑚𝑖𝑛𝑖𝑚𝑖𝑠𝑒𝑟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b="1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fr-FR" dirty="0"/>
                          <m:t>,</m:t>
                        </m:r>
                        <m:r>
                          <m:rPr>
                            <m:nor/>
                          </m:rPr>
                          <a:rPr lang="el-GR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b="1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fr-FR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b="1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l-GR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b="1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1            </m:t>
                        </m:r>
                      </m:den>
                    </m:f>
                  </m:oMath>
                </a14:m>
                <a:endParaRPr lang="fr-FR" dirty="0" smtClean="0"/>
              </a:p>
              <a:p>
                <a:pPr lvl="1"/>
                <a:r>
                  <a:rPr lang="fr-FR" b="1" dirty="0" smtClean="0"/>
                  <a:t>Descente du gradient:</a:t>
                </a:r>
              </a:p>
              <a:p>
                <a:pPr lvl="2"/>
                <a:r>
                  <a:rPr lang="fr-FR" dirty="0" smtClean="0"/>
                  <a:t>Choisir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el-GR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el-GR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1 </m:t>
                    </m:r>
                  </m:oMath>
                </a14:m>
                <a:r>
                  <a:rPr lang="fr-FR" dirty="0" smtClean="0"/>
                  <a:t>initiaux</a:t>
                </a:r>
              </a:p>
              <a:p>
                <a:pPr lvl="2"/>
                <a:r>
                  <a:rPr lang="fr-FR" dirty="0" smtClean="0"/>
                  <a:t>Changer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el-GR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el-GR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1 </m:t>
                    </m:r>
                  </m:oMath>
                </a14:m>
                <a:r>
                  <a:rPr lang="fr-FR" dirty="0" smtClean="0"/>
                  <a:t>de manière itérative pour avoir idéalement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fr-FR" dirty="0"/>
                      <m:t>,</m:t>
                    </m:r>
                    <m:r>
                      <m:rPr>
                        <m:nor/>
                      </m:rPr>
                      <a:rPr lang="el-GR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el-GR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</m:t>
                    </m:r>
                    <m:r>
                      <m:rPr>
                        <m:nor/>
                      </m:rPr>
                      <a:rPr lang="fr-FR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)</m:t>
                    </m:r>
                    <m:r>
                      <a:rPr lang="fr-FR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fr-FR" dirty="0" smtClean="0"/>
                  <a:t>minimum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t="-3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76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Descente du gradient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fr-FR" dirty="0" smtClean="0"/>
                  <a:t>Objectif: minimiser le cout (optimisation):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𝑚𝑖𝑛𝑖𝑚𝑖𝑠𝑒𝑟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b="1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fr-FR" dirty="0"/>
                          <m:t>,</m:t>
                        </m:r>
                        <m:r>
                          <m:rPr>
                            <m:nor/>
                          </m:rPr>
                          <a:rPr lang="el-GR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b="1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fr-FR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b="1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l-GR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b="1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1            </m:t>
                        </m:r>
                      </m:den>
                    </m:f>
                  </m:oMath>
                </a14:m>
                <a:endParaRPr lang="fr-FR" dirty="0" smtClean="0"/>
              </a:p>
              <a:p>
                <a:pPr lvl="1"/>
                <a:r>
                  <a:rPr lang="fr-FR" b="1" dirty="0" smtClean="0"/>
                  <a:t>Descente du gradient:</a:t>
                </a:r>
              </a:p>
              <a:p>
                <a:pPr lvl="2"/>
                <a:r>
                  <a:rPr lang="fr-FR" dirty="0" smtClean="0"/>
                  <a:t>Choisir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el-GR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el-GR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1 </m:t>
                    </m:r>
                  </m:oMath>
                </a14:m>
                <a:r>
                  <a:rPr lang="fr-FR" dirty="0" smtClean="0"/>
                  <a:t>initiaux</a:t>
                </a:r>
              </a:p>
              <a:p>
                <a:pPr lvl="2"/>
                <a:r>
                  <a:rPr lang="fr-FR" dirty="0" smtClean="0"/>
                  <a:t>Changer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el-GR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el-GR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1 </m:t>
                    </m:r>
                  </m:oMath>
                </a14:m>
                <a:r>
                  <a:rPr lang="fr-FR" dirty="0" smtClean="0"/>
                  <a:t>de manière itérative pour avoir idéalement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fr-FR" dirty="0"/>
                      <m:t>,</m:t>
                    </m:r>
                    <m:r>
                      <m:rPr>
                        <m:nor/>
                      </m:rPr>
                      <a:rPr lang="el-GR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el-GR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</m:t>
                    </m:r>
                    <m:r>
                      <m:rPr>
                        <m:nor/>
                      </m:rPr>
                      <a:rPr lang="fr-FR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)</m:t>
                    </m:r>
                    <m:r>
                      <a:rPr lang="fr-FR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fr-FR" dirty="0" smtClean="0"/>
                  <a:t>minimum</a:t>
                </a:r>
              </a:p>
              <a:p>
                <a:pPr lvl="1"/>
                <a:r>
                  <a:rPr lang="fr-FR" b="1" dirty="0" smtClean="0"/>
                  <a:t>Algorithme de la descente du gradient:</a:t>
                </a:r>
              </a:p>
              <a:p>
                <a:pPr marL="914400" lvl="2" indent="0">
                  <a:buNone/>
                </a:pPr>
                <a:r>
                  <a:rPr lang="fr-FR" sz="2800" dirty="0" smtClean="0"/>
                  <a:t>Répéter </a:t>
                </a:r>
              </a:p>
              <a:p>
                <a:pPr marL="5653088" lvl="3" indent="-4281488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1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800" b="1" i="0" baseline="-25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800" dirty="0" smtClean="0"/>
                  <a:t> </a:t>
                </a:r>
                <a:r>
                  <a:rPr lang="fr-FR" sz="2800" dirty="0" smtClean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800" b="1" i="0" baseline="-25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800" dirty="0" smtClean="0">
                    <a:sym typeface="Wingdings" panose="05000000000000000000" pitchFamily="2" charset="2"/>
                  </a:rPr>
                  <a:t> - </a:t>
                </a:r>
                <a:r>
                  <a:rPr lang="fr-FR" sz="2800" dirty="0" smtClean="0"/>
                  <a:t> </a:t>
                </a:r>
                <a:r>
                  <a:rPr lang="el-GR" sz="2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</a:t>
                </a:r>
                <a:r>
                  <a:rPr lang="fr-FR" sz="2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F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800" b="1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sz="2800" b="1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j</m:t>
                        </m:r>
                      </m:den>
                    </m:f>
                  </m:oMath>
                </a14:m>
                <a:r>
                  <a:rPr lang="fr-FR" sz="2800" dirty="0" smtClean="0"/>
                  <a:t>  </a:t>
                </a:r>
                <a14:m>
                  <m:oMath xmlns:m="http://schemas.openxmlformats.org/officeDocument/2006/math">
                    <m:r>
                      <a:rPr lang="fr-FR" sz="2800" b="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fr-FR" sz="2800" b="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800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fr-FR" sz="2800" dirty="0"/>
                      <m:t>,</m:t>
                    </m:r>
                    <m:r>
                      <m:rPr>
                        <m:nor/>
                      </m:rPr>
                      <a:rPr lang="el-GR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800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</m:t>
                    </m:r>
                    <m:r>
                      <m:rPr>
                        <m:nor/>
                      </m:rPr>
                      <a:rPr lang="fr-FR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fr-FR" sz="2800" dirty="0" smtClean="0"/>
                  <a:t>  (pour j=0 et j=1 </a:t>
                </a:r>
                <a:r>
                  <a:rPr lang="fr-FR" sz="2800" b="1" dirty="0" smtClean="0">
                    <a:solidFill>
                      <a:srgbClr val="FF0000"/>
                    </a:solidFill>
                  </a:rPr>
                  <a:t>simultanément</a:t>
                </a:r>
                <a:r>
                  <a:rPr lang="fr-FR" sz="2800" dirty="0" smtClean="0"/>
                  <a:t>)</a:t>
                </a:r>
              </a:p>
              <a:p>
                <a:pPr marL="914400" lvl="2" indent="0">
                  <a:buNone/>
                </a:pPr>
                <a:r>
                  <a:rPr lang="fr-FR" sz="2800" dirty="0" smtClean="0"/>
                  <a:t>Jusqu’à convergence</a:t>
                </a:r>
              </a:p>
              <a:p>
                <a:endParaRPr lang="fr-FR" sz="28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t="-3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56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Descente du gradient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fr-FR" dirty="0" smtClean="0"/>
                  <a:t>Objectif: minimiser le cout (optimisation):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𝑚𝑖𝑛𝑖𝑚𝑖𝑠𝑒𝑟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b="1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fr-FR" dirty="0"/>
                          <m:t>,</m:t>
                        </m:r>
                        <m:r>
                          <m:rPr>
                            <m:nor/>
                          </m:rPr>
                          <a:rPr lang="el-GR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b="1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fr-FR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b="1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l-GR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b="1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1            </m:t>
                        </m:r>
                      </m:den>
                    </m:f>
                  </m:oMath>
                </a14:m>
                <a:endParaRPr lang="fr-FR" dirty="0" smtClean="0"/>
              </a:p>
              <a:p>
                <a:pPr lvl="1"/>
                <a:r>
                  <a:rPr lang="fr-FR" b="1" dirty="0" smtClean="0"/>
                  <a:t>Descente du gradient:</a:t>
                </a:r>
              </a:p>
              <a:p>
                <a:pPr lvl="2"/>
                <a:r>
                  <a:rPr lang="fr-FR" dirty="0" smtClean="0"/>
                  <a:t>Choisir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el-GR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el-GR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1 </m:t>
                    </m:r>
                  </m:oMath>
                </a14:m>
                <a:r>
                  <a:rPr lang="fr-FR" dirty="0" smtClean="0"/>
                  <a:t>initiaux</a:t>
                </a:r>
              </a:p>
              <a:p>
                <a:pPr lvl="2"/>
                <a:r>
                  <a:rPr lang="fr-FR" dirty="0" smtClean="0"/>
                  <a:t>Changer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el-GR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el-GR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1 </m:t>
                    </m:r>
                  </m:oMath>
                </a14:m>
                <a:r>
                  <a:rPr lang="fr-FR" dirty="0" smtClean="0"/>
                  <a:t>de manière itérative pour avoir idéalement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fr-FR" dirty="0"/>
                      <m:t>,</m:t>
                    </m:r>
                    <m:r>
                      <m:rPr>
                        <m:nor/>
                      </m:rPr>
                      <a:rPr lang="el-GR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el-GR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</m:t>
                    </m:r>
                    <m:r>
                      <m:rPr>
                        <m:nor/>
                      </m:rPr>
                      <a:rPr lang="fr-FR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)</m:t>
                    </m:r>
                    <m:r>
                      <a:rPr lang="fr-FR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fr-FR" dirty="0" smtClean="0"/>
                  <a:t>minimum</a:t>
                </a:r>
              </a:p>
              <a:p>
                <a:pPr lvl="1"/>
                <a:r>
                  <a:rPr lang="fr-FR" b="1" dirty="0" smtClean="0"/>
                  <a:t>Algorithme de la descente du gradient:</a:t>
                </a:r>
              </a:p>
              <a:p>
                <a:pPr marL="914400" lvl="2" indent="0">
                  <a:buNone/>
                </a:pPr>
                <a:r>
                  <a:rPr lang="fr-FR" sz="2800" dirty="0" smtClean="0"/>
                  <a:t>Répéter </a:t>
                </a:r>
              </a:p>
              <a:p>
                <a:pPr marL="5653088" lvl="3" indent="-4281488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1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800" b="1" i="0" baseline="-25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800" dirty="0" smtClean="0"/>
                  <a:t> </a:t>
                </a:r>
                <a:r>
                  <a:rPr lang="fr-FR" sz="2800" dirty="0" smtClean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800" b="1" i="0" baseline="-25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800" dirty="0" smtClean="0">
                    <a:sym typeface="Wingdings" panose="05000000000000000000" pitchFamily="2" charset="2"/>
                  </a:rPr>
                  <a:t> - </a:t>
                </a:r>
                <a:r>
                  <a:rPr lang="fr-FR" sz="2800" dirty="0" smtClean="0"/>
                  <a:t> </a:t>
                </a:r>
                <a:r>
                  <a:rPr lang="el-GR" sz="2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</a:t>
                </a:r>
                <a:r>
                  <a:rPr lang="fr-FR" sz="2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F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800" b="1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sz="2800" b="1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j</m:t>
                        </m:r>
                      </m:den>
                    </m:f>
                  </m:oMath>
                </a14:m>
                <a:r>
                  <a:rPr lang="fr-FR" sz="2800" dirty="0" smtClean="0"/>
                  <a:t>  </a:t>
                </a:r>
                <a14:m>
                  <m:oMath xmlns:m="http://schemas.openxmlformats.org/officeDocument/2006/math">
                    <m:r>
                      <a:rPr lang="fr-FR" sz="2800" b="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fr-FR" sz="2800" b="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800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fr-FR" sz="2800" dirty="0"/>
                      <m:t>,</m:t>
                    </m:r>
                    <m:r>
                      <m:rPr>
                        <m:nor/>
                      </m:rPr>
                      <a:rPr lang="el-GR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800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</m:t>
                    </m:r>
                    <m:r>
                      <m:rPr>
                        <m:nor/>
                      </m:rPr>
                      <a:rPr lang="fr-FR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fr-FR" sz="2800" dirty="0" smtClean="0"/>
                  <a:t>  (pour j=0 et j=1 </a:t>
                </a:r>
                <a:r>
                  <a:rPr lang="fr-FR" sz="2800" b="1" dirty="0" smtClean="0"/>
                  <a:t>simultanément</a:t>
                </a:r>
                <a:r>
                  <a:rPr lang="fr-FR" sz="2800" dirty="0" smtClean="0"/>
                  <a:t>)</a:t>
                </a:r>
              </a:p>
              <a:p>
                <a:pPr marL="914400" lvl="2" indent="0">
                  <a:buNone/>
                </a:pPr>
                <a:r>
                  <a:rPr lang="fr-FR" sz="2800" dirty="0" smtClean="0"/>
                  <a:t>Jusqu’à convergence</a:t>
                </a:r>
              </a:p>
              <a:p>
                <a:endParaRPr lang="fr-FR" sz="28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t="-3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29</a:t>
            </a:fld>
            <a:endParaRPr lang="fr-FR"/>
          </a:p>
        </p:txBody>
      </p:sp>
      <p:sp>
        <p:nvSpPr>
          <p:cNvPr id="5" name="Explosion 2 4"/>
          <p:cNvSpPr/>
          <p:nvPr/>
        </p:nvSpPr>
        <p:spPr>
          <a:xfrm>
            <a:off x="6141027" y="3491345"/>
            <a:ext cx="5226628" cy="1215735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taux d’apprentissage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940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br>
              <a:rPr lang="fr-FR" dirty="0" smtClean="0"/>
            </a:br>
            <a:r>
              <a:rPr lang="fr-FR" dirty="0" smtClean="0"/>
              <a:t>C’est quoi la régression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0818" y="1828799"/>
            <a:ext cx="10338955" cy="4759037"/>
          </a:xfrm>
        </p:spPr>
        <p:txBody>
          <a:bodyPr>
            <a:normAutofit/>
          </a:bodyPr>
          <a:lstStyle/>
          <a:p>
            <a:r>
              <a:rPr lang="fr-FR" dirty="0"/>
              <a:t>Ce tableau donnerait le graphique suivant: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3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013926"/>
              </p:ext>
            </p:extLst>
          </p:nvPr>
        </p:nvGraphicFramePr>
        <p:xfrm>
          <a:off x="646557" y="2351038"/>
          <a:ext cx="9765138" cy="1554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42016"/>
                <a:gridCol w="511010"/>
                <a:gridCol w="976514"/>
                <a:gridCol w="976514"/>
                <a:gridCol w="976514"/>
                <a:gridCol w="976514"/>
                <a:gridCol w="976514"/>
                <a:gridCol w="976514"/>
                <a:gridCol w="976514"/>
                <a:gridCol w="97651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Salaire x1000 da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25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26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27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32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32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33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Prix de voiture x1000 da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1300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1800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9125395"/>
              </p:ext>
            </p:extLst>
          </p:nvPr>
        </p:nvGraphicFramePr>
        <p:xfrm>
          <a:off x="2395105" y="384463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4821381" y="6550223"/>
            <a:ext cx="2327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fr-FR" dirty="0" smtClean="0"/>
              <a:t>Salaire </a:t>
            </a:r>
            <a:r>
              <a:rPr lang="fr-F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x 1000</a:t>
            </a:r>
          </a:p>
        </p:txBody>
      </p:sp>
    </p:spTree>
    <p:extLst>
      <p:ext uri="{BB962C8B-B14F-4D97-AF65-F5344CB8AC3E}">
        <p14:creationId xmlns:p14="http://schemas.microsoft.com/office/powerpoint/2010/main" val="387098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Descente du gradient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fr-FR" sz="2200" dirty="0" smtClean="0"/>
                  <a:t>Répéter </a:t>
                </a:r>
              </a:p>
              <a:p>
                <a:pPr marL="4795838" lvl="1" indent="-4281488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i="0" baseline="-25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200" dirty="0" smtClean="0"/>
                  <a:t> </a:t>
                </a:r>
                <a:r>
                  <a:rPr lang="fr-FR" sz="2200" dirty="0" smtClean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i="0" baseline="-25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200" dirty="0" smtClean="0">
                    <a:sym typeface="Wingdings" panose="05000000000000000000" pitchFamily="2" charset="2"/>
                  </a:rPr>
                  <a:t> - </a:t>
                </a:r>
                <a:r>
                  <a:rPr lang="fr-FR" sz="2200" dirty="0" smtClean="0"/>
                  <a:t> </a:t>
                </a:r>
                <a:r>
                  <a:rPr lang="el-GR" sz="2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</a:t>
                </a:r>
                <a:r>
                  <a:rPr lang="fr-FR" sz="2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F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200" b="1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sz="2200" b="1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j</m:t>
                        </m:r>
                      </m:den>
                    </m:f>
                  </m:oMath>
                </a14:m>
                <a:r>
                  <a:rPr lang="fr-FR" sz="2200" dirty="0" smtClean="0"/>
                  <a:t>  </a:t>
                </a:r>
                <a14:m>
                  <m:oMath xmlns:m="http://schemas.openxmlformats.org/officeDocument/2006/math">
                    <m:r>
                      <a:rPr lang="fr-FR" sz="2200" b="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fr-FR" sz="2200" b="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fr-FR" sz="2200" dirty="0"/>
                      <m:t>,</m:t>
                    </m:r>
                    <m:r>
                      <m:rPr>
                        <m:nor/>
                      </m:rPr>
                      <a:rPr lang="el-G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</m:t>
                    </m:r>
                    <m:r>
                      <m:rPr>
                        <m:nor/>
                      </m:rPr>
                      <a:rPr lang="fr-F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fr-FR" sz="2200" dirty="0" smtClean="0"/>
                  <a:t>  (pour j=0 et j=1 </a:t>
                </a:r>
                <a:r>
                  <a:rPr lang="fr-FR" sz="2200" b="1" dirty="0" smtClean="0"/>
                  <a:t>simultanément</a:t>
                </a:r>
                <a:r>
                  <a:rPr lang="fr-FR" sz="2200" dirty="0" smtClean="0"/>
                  <a:t>)</a:t>
                </a:r>
              </a:p>
              <a:p>
                <a:pPr marL="114300" indent="0">
                  <a:buNone/>
                </a:pPr>
                <a:r>
                  <a:rPr lang="fr-FR" sz="2200" dirty="0" smtClean="0"/>
                  <a:t>Jusqu’à convergence</a:t>
                </a:r>
              </a:p>
              <a:p>
                <a:pPr marL="114300" indent="0">
                  <a:buNone/>
                </a:pPr>
                <a:r>
                  <a:rPr lang="fr-FR" sz="2200" dirty="0" smtClean="0">
                    <a:solidFill>
                      <a:srgbClr val="FF0000"/>
                    </a:solidFill>
                  </a:rPr>
                  <a:t>Q. Pourquoi soustraire la dérivée?</a:t>
                </a:r>
              </a:p>
              <a:p>
                <a:endParaRPr lang="fr-FR" sz="28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t="-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30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892" y="4023329"/>
            <a:ext cx="6895235" cy="24870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6007070" y="4117604"/>
                <a:ext cx="82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𝑱</m:t>
                      </m:r>
                      <m:r>
                        <a:rPr lang="fr-FR" b="1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b="1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fr-FR" b="1" i="0" baseline="-25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fr-FR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070" y="4117604"/>
                <a:ext cx="824265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4573125" y="6179755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1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fr-FR" b="1" i="0" baseline="-25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125" y="6179755"/>
                <a:ext cx="49244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2085670" y="4040311"/>
                <a:ext cx="82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𝑱</m:t>
                      </m:r>
                      <m:r>
                        <a:rPr lang="fr-FR" b="1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b="1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fr-FR" b="1" baseline="-25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fr-FR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670" y="4040311"/>
                <a:ext cx="824265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8780318" y="6325671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1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fr-FR" b="1" i="0" baseline="-25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318" y="6325671"/>
                <a:ext cx="492443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81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Descente du gradient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fr-FR" sz="2200" dirty="0" smtClean="0"/>
                  <a:t>Répéter </a:t>
                </a:r>
              </a:p>
              <a:p>
                <a:pPr marL="4795838" lvl="1" indent="-4281488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i="0" baseline="-25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200" dirty="0" smtClean="0"/>
                  <a:t> </a:t>
                </a:r>
                <a:r>
                  <a:rPr lang="fr-FR" sz="2200" dirty="0" smtClean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i="0" baseline="-25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200" dirty="0" smtClean="0">
                    <a:sym typeface="Wingdings" panose="05000000000000000000" pitchFamily="2" charset="2"/>
                  </a:rPr>
                  <a:t> - </a:t>
                </a:r>
                <a:r>
                  <a:rPr lang="fr-FR" sz="2200" dirty="0" smtClean="0"/>
                  <a:t> </a:t>
                </a:r>
                <a:r>
                  <a:rPr lang="el-GR" sz="2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</a:t>
                </a:r>
                <a:r>
                  <a:rPr lang="fr-FR" sz="2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F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200" b="1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sz="2200" b="1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j</m:t>
                        </m:r>
                      </m:den>
                    </m:f>
                  </m:oMath>
                </a14:m>
                <a:r>
                  <a:rPr lang="fr-FR" sz="2200" dirty="0" smtClean="0"/>
                  <a:t>  </a:t>
                </a:r>
                <a14:m>
                  <m:oMath xmlns:m="http://schemas.openxmlformats.org/officeDocument/2006/math">
                    <m:r>
                      <a:rPr lang="fr-FR" sz="2200" b="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fr-FR" sz="2200" b="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fr-FR" sz="2200" dirty="0"/>
                      <m:t>,</m:t>
                    </m:r>
                    <m:r>
                      <m:rPr>
                        <m:nor/>
                      </m:rPr>
                      <a:rPr lang="el-G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</m:t>
                    </m:r>
                    <m:r>
                      <m:rPr>
                        <m:nor/>
                      </m:rPr>
                      <a:rPr lang="fr-F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fr-FR" sz="2200" dirty="0" smtClean="0"/>
                  <a:t>  (pour j=0 et j=1 </a:t>
                </a:r>
                <a:r>
                  <a:rPr lang="fr-FR" sz="2200" b="1" dirty="0" smtClean="0"/>
                  <a:t>simultanément</a:t>
                </a:r>
                <a:r>
                  <a:rPr lang="fr-FR" sz="2200" dirty="0" smtClean="0"/>
                  <a:t>)</a:t>
                </a:r>
              </a:p>
              <a:p>
                <a:pPr marL="114300" indent="0">
                  <a:buNone/>
                </a:pPr>
                <a:r>
                  <a:rPr lang="fr-FR" sz="2200" dirty="0" smtClean="0"/>
                  <a:t>Jusqu’à convergence</a:t>
                </a:r>
              </a:p>
              <a:p>
                <a:pPr marL="114300" indent="0">
                  <a:buNone/>
                </a:pPr>
                <a:r>
                  <a:rPr lang="fr-FR" sz="2200" dirty="0" smtClean="0">
                    <a:solidFill>
                      <a:srgbClr val="FF0000"/>
                    </a:solidFill>
                  </a:rPr>
                  <a:t>Q. Pourquoi soustraire la dérivée?</a:t>
                </a:r>
              </a:p>
              <a:p>
                <a:endParaRPr lang="fr-FR" sz="28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t="-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31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892" y="4023329"/>
            <a:ext cx="6895235" cy="24870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6007070" y="4117604"/>
                <a:ext cx="82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𝑱</m:t>
                      </m:r>
                      <m:r>
                        <a:rPr lang="fr-FR" b="1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b="1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fr-FR" b="1" i="0" baseline="-25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fr-FR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070" y="4117604"/>
                <a:ext cx="824265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4573125" y="6179755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1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fr-FR" b="1" i="0" baseline="-25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125" y="6179755"/>
                <a:ext cx="49244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2085670" y="4040311"/>
                <a:ext cx="82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𝑱</m:t>
                      </m:r>
                      <m:r>
                        <a:rPr lang="fr-FR" b="1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b="1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fr-FR" b="1" baseline="-25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fr-FR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670" y="4040311"/>
                <a:ext cx="824265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8780318" y="6325671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1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fr-FR" b="1" i="0" baseline="-25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318" y="6325671"/>
                <a:ext cx="492443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èche à quatre pointes 4"/>
          <p:cNvSpPr/>
          <p:nvPr/>
        </p:nvSpPr>
        <p:spPr>
          <a:xfrm>
            <a:off x="8655627" y="5091545"/>
            <a:ext cx="103909" cy="83128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à quatre pointes 10"/>
          <p:cNvSpPr/>
          <p:nvPr/>
        </p:nvSpPr>
        <p:spPr>
          <a:xfrm>
            <a:off x="3113813" y="5129644"/>
            <a:ext cx="103909" cy="83128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 flipH="1">
            <a:off x="8614064" y="4831774"/>
            <a:ext cx="197427" cy="59228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094049" y="4952627"/>
            <a:ext cx="144455" cy="47142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075727" y="4425890"/>
            <a:ext cx="18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Dérivée +/-?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2605759" y="4386457"/>
            <a:ext cx="18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Dérivée -/+?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434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Descente du gradient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fr-FR" sz="2200" dirty="0" smtClean="0"/>
                  <a:t>Répéter </a:t>
                </a:r>
              </a:p>
              <a:p>
                <a:pPr marL="4795838" lvl="1" indent="-4281488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i="0" baseline="-25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200" dirty="0" smtClean="0"/>
                  <a:t> </a:t>
                </a:r>
                <a:r>
                  <a:rPr lang="fr-FR" sz="2200" dirty="0" smtClean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i="0" baseline="-25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200" dirty="0" smtClean="0">
                    <a:sym typeface="Wingdings" panose="05000000000000000000" pitchFamily="2" charset="2"/>
                  </a:rPr>
                  <a:t> - </a:t>
                </a:r>
                <a:r>
                  <a:rPr lang="fr-FR" sz="2200" dirty="0" smtClean="0"/>
                  <a:t> </a:t>
                </a:r>
                <a:r>
                  <a:rPr lang="el-GR" sz="2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</a:t>
                </a:r>
                <a:r>
                  <a:rPr lang="fr-FR" sz="2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F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200" b="1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sz="2200" b="1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j</m:t>
                        </m:r>
                      </m:den>
                    </m:f>
                  </m:oMath>
                </a14:m>
                <a:r>
                  <a:rPr lang="fr-FR" sz="2200" dirty="0" smtClean="0"/>
                  <a:t>  </a:t>
                </a:r>
                <a14:m>
                  <m:oMath xmlns:m="http://schemas.openxmlformats.org/officeDocument/2006/math">
                    <m:r>
                      <a:rPr lang="fr-FR" sz="2200" b="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fr-FR" sz="2200" b="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fr-FR" sz="2200" dirty="0"/>
                      <m:t>,</m:t>
                    </m:r>
                    <m:r>
                      <m:rPr>
                        <m:nor/>
                      </m:rPr>
                      <a:rPr lang="el-G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</m:t>
                    </m:r>
                    <m:r>
                      <m:rPr>
                        <m:nor/>
                      </m:rPr>
                      <a:rPr lang="fr-F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fr-FR" sz="2200" dirty="0" smtClean="0"/>
                  <a:t>  (pour j=0 et j=1 </a:t>
                </a:r>
                <a:r>
                  <a:rPr lang="fr-FR" sz="2200" b="1" dirty="0" smtClean="0"/>
                  <a:t>simultanément</a:t>
                </a:r>
                <a:r>
                  <a:rPr lang="fr-FR" sz="2200" dirty="0" smtClean="0"/>
                  <a:t>)</a:t>
                </a:r>
              </a:p>
              <a:p>
                <a:pPr marL="114300" indent="0">
                  <a:buNone/>
                </a:pPr>
                <a:r>
                  <a:rPr lang="fr-FR" sz="2200" dirty="0" smtClean="0"/>
                  <a:t>Jusqu’à convergence</a:t>
                </a:r>
              </a:p>
              <a:p>
                <a:pPr marL="114300" indent="0">
                  <a:buNone/>
                </a:pPr>
                <a:r>
                  <a:rPr lang="fr-FR" sz="2200" dirty="0" smtClean="0">
                    <a:solidFill>
                      <a:srgbClr val="FF0000"/>
                    </a:solidFill>
                  </a:rPr>
                  <a:t>Q. Pourquoi soustraire la dérivée?</a:t>
                </a:r>
              </a:p>
              <a:p>
                <a:endParaRPr lang="fr-FR" sz="28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t="-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32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892" y="4023329"/>
            <a:ext cx="6895235" cy="24870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6007070" y="4117604"/>
                <a:ext cx="82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𝑱</m:t>
                      </m:r>
                      <m:r>
                        <a:rPr lang="fr-FR" b="1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b="1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fr-FR" b="1" i="0" baseline="-25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fr-FR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070" y="4117604"/>
                <a:ext cx="824265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4573125" y="6179755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1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fr-FR" b="1" i="0" baseline="-25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125" y="6179755"/>
                <a:ext cx="49244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2085670" y="4040311"/>
                <a:ext cx="82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𝑱</m:t>
                      </m:r>
                      <m:r>
                        <a:rPr lang="fr-FR" b="1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b="1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fr-FR" b="1" baseline="-25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fr-FR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670" y="4040311"/>
                <a:ext cx="824265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8780318" y="6325671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1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fr-FR" b="1" i="0" baseline="-25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318" y="6325671"/>
                <a:ext cx="492443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èche à quatre pointes 4"/>
          <p:cNvSpPr/>
          <p:nvPr/>
        </p:nvSpPr>
        <p:spPr>
          <a:xfrm>
            <a:off x="8655627" y="5091545"/>
            <a:ext cx="103909" cy="83128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à quatre pointes 10"/>
          <p:cNvSpPr/>
          <p:nvPr/>
        </p:nvSpPr>
        <p:spPr>
          <a:xfrm>
            <a:off x="3113813" y="5129644"/>
            <a:ext cx="103909" cy="83128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 flipH="1">
            <a:off x="8614064" y="4831774"/>
            <a:ext cx="197427" cy="59228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094049" y="4952627"/>
            <a:ext cx="144455" cy="47142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2782405" y="4103459"/>
            <a:ext cx="2371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Dérivée –</a:t>
            </a:r>
          </a:p>
          <a:p>
            <a:r>
              <a:rPr lang="fr-FR" dirty="0" smtClean="0"/>
              <a:t>Donc </a:t>
            </a:r>
            <a:r>
              <a:rPr lang="fr-FR" dirty="0"/>
              <a:t>additionner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7282231" y="4086477"/>
            <a:ext cx="2371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Dérivée +</a:t>
            </a:r>
          </a:p>
          <a:p>
            <a:r>
              <a:rPr lang="fr-FR" dirty="0" smtClean="0"/>
              <a:t>Donc soustraire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84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Descente du gradient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fr-FR" sz="2200" dirty="0" smtClean="0"/>
                  <a:t>Répéter </a:t>
                </a:r>
              </a:p>
              <a:p>
                <a:pPr marL="4795838" lvl="1" indent="-4281488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i="0" baseline="-25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200" dirty="0" smtClean="0"/>
                  <a:t> </a:t>
                </a:r>
                <a:r>
                  <a:rPr lang="fr-FR" sz="2200" dirty="0" smtClean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i="0" baseline="-25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200" dirty="0" smtClean="0">
                    <a:sym typeface="Wingdings" panose="05000000000000000000" pitchFamily="2" charset="2"/>
                  </a:rPr>
                  <a:t> - </a:t>
                </a:r>
                <a:r>
                  <a:rPr lang="fr-FR" sz="2200" dirty="0" smtClean="0"/>
                  <a:t> </a:t>
                </a:r>
                <a:r>
                  <a:rPr lang="el-GR" sz="2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</a:t>
                </a:r>
                <a:r>
                  <a:rPr lang="fr-FR" sz="2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F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200" b="1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sz="2200" b="1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j</m:t>
                        </m:r>
                      </m:den>
                    </m:f>
                  </m:oMath>
                </a14:m>
                <a:r>
                  <a:rPr lang="fr-FR" sz="2200" dirty="0" smtClean="0"/>
                  <a:t>  </a:t>
                </a:r>
                <a14:m>
                  <m:oMath xmlns:m="http://schemas.openxmlformats.org/officeDocument/2006/math">
                    <m:r>
                      <a:rPr lang="fr-FR" sz="2200" b="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fr-FR" sz="2200" b="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fr-FR" sz="2200" dirty="0"/>
                      <m:t>,</m:t>
                    </m:r>
                    <m:r>
                      <m:rPr>
                        <m:nor/>
                      </m:rPr>
                      <a:rPr lang="el-G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</m:t>
                    </m:r>
                    <m:r>
                      <m:rPr>
                        <m:nor/>
                      </m:rPr>
                      <a:rPr lang="fr-F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fr-FR" sz="2200" dirty="0" smtClean="0"/>
                  <a:t>  (pour j=0 et j=1 </a:t>
                </a:r>
                <a:r>
                  <a:rPr lang="fr-FR" sz="2200" b="1" dirty="0" smtClean="0"/>
                  <a:t>simultanément</a:t>
                </a:r>
                <a:r>
                  <a:rPr lang="fr-FR" sz="2200" dirty="0" smtClean="0"/>
                  <a:t>)</a:t>
                </a:r>
              </a:p>
              <a:p>
                <a:pPr marL="114300" indent="0">
                  <a:buNone/>
                </a:pPr>
                <a:r>
                  <a:rPr lang="fr-FR" sz="2200" dirty="0" smtClean="0"/>
                  <a:t>Jusqu’à convergence</a:t>
                </a:r>
              </a:p>
              <a:p>
                <a:pPr marL="114300" indent="0">
                  <a:buNone/>
                </a:pPr>
                <a:r>
                  <a:rPr lang="fr-FR" sz="2200" dirty="0" smtClean="0">
                    <a:solidFill>
                      <a:srgbClr val="FF0000"/>
                    </a:solidFill>
                  </a:rPr>
                  <a:t>Q. Pourquoi soustraire la dérivée?</a:t>
                </a:r>
              </a:p>
              <a:p>
                <a:endParaRPr lang="fr-FR" sz="28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t="-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33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892" y="4023329"/>
            <a:ext cx="6895235" cy="24870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6007070" y="4117604"/>
                <a:ext cx="82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𝑱</m:t>
                      </m:r>
                      <m:r>
                        <a:rPr lang="fr-FR" b="1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b="1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fr-FR" b="1" i="0" baseline="-25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fr-FR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070" y="4117604"/>
                <a:ext cx="824265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4573125" y="6179755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1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fr-FR" b="1" i="0" baseline="-25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125" y="6179755"/>
                <a:ext cx="49244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2085670" y="4040311"/>
                <a:ext cx="82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𝑱</m:t>
                      </m:r>
                      <m:r>
                        <a:rPr lang="fr-FR" b="1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b="1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fr-FR" b="1" baseline="-25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fr-FR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670" y="4040311"/>
                <a:ext cx="824265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8780318" y="6325671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1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fr-FR" b="1" i="0" baseline="-25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318" y="6325671"/>
                <a:ext cx="492443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èche à quatre pointes 4"/>
          <p:cNvSpPr/>
          <p:nvPr/>
        </p:nvSpPr>
        <p:spPr>
          <a:xfrm>
            <a:off x="8655627" y="5091545"/>
            <a:ext cx="103909" cy="83128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à quatre pointes 10"/>
          <p:cNvSpPr/>
          <p:nvPr/>
        </p:nvSpPr>
        <p:spPr>
          <a:xfrm>
            <a:off x="3113813" y="5129644"/>
            <a:ext cx="103909" cy="83128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 flipH="1">
            <a:off x="8614064" y="4831774"/>
            <a:ext cx="197427" cy="59228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094049" y="4952627"/>
            <a:ext cx="144455" cy="47142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2782405" y="4103459"/>
            <a:ext cx="2371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Dérivée –</a:t>
            </a:r>
          </a:p>
          <a:p>
            <a:r>
              <a:rPr lang="fr-FR" dirty="0" smtClean="0"/>
              <a:t>Donc </a:t>
            </a:r>
            <a:r>
              <a:rPr lang="fr-FR" dirty="0"/>
              <a:t>additionner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7282231" y="4086477"/>
            <a:ext cx="2371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Dérivée +</a:t>
            </a:r>
          </a:p>
          <a:p>
            <a:r>
              <a:rPr lang="fr-FR" dirty="0" smtClean="0"/>
              <a:t>Donc soustraire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3377045" y="5212772"/>
            <a:ext cx="384464" cy="52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8042564" y="5212772"/>
            <a:ext cx="446809" cy="65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19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Descente du gradient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fr-FR" sz="2200" dirty="0" smtClean="0"/>
                  <a:t>Répéter </a:t>
                </a:r>
              </a:p>
              <a:p>
                <a:pPr marL="4795838" lvl="1" indent="-4281488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i="0" baseline="-25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200" dirty="0" smtClean="0"/>
                  <a:t> </a:t>
                </a:r>
                <a:r>
                  <a:rPr lang="fr-FR" sz="2200" dirty="0" smtClean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i="0" baseline="-25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200" dirty="0" smtClean="0">
                    <a:sym typeface="Wingdings" panose="05000000000000000000" pitchFamily="2" charset="2"/>
                  </a:rPr>
                  <a:t> - </a:t>
                </a:r>
                <a:r>
                  <a:rPr lang="fr-FR" sz="2200" dirty="0" smtClean="0"/>
                  <a:t> </a:t>
                </a:r>
                <a:r>
                  <a:rPr lang="el-GR" sz="2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</a:t>
                </a:r>
                <a:r>
                  <a:rPr lang="fr-FR" sz="2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F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200" b="1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sz="2200" b="1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j</m:t>
                        </m:r>
                      </m:den>
                    </m:f>
                  </m:oMath>
                </a14:m>
                <a:r>
                  <a:rPr lang="fr-FR" sz="2200" dirty="0" smtClean="0"/>
                  <a:t>  </a:t>
                </a:r>
                <a14:m>
                  <m:oMath xmlns:m="http://schemas.openxmlformats.org/officeDocument/2006/math">
                    <m:r>
                      <a:rPr lang="fr-FR" sz="2200" b="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fr-FR" sz="2200" b="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fr-FR" sz="2200" dirty="0"/>
                      <m:t>,</m:t>
                    </m:r>
                    <m:r>
                      <m:rPr>
                        <m:nor/>
                      </m:rPr>
                      <a:rPr lang="el-G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</m:t>
                    </m:r>
                    <m:r>
                      <m:rPr>
                        <m:nor/>
                      </m:rPr>
                      <a:rPr lang="fr-F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fr-FR" sz="2200" dirty="0" smtClean="0"/>
                  <a:t>  (pour j=0 et j=1 </a:t>
                </a:r>
                <a:r>
                  <a:rPr lang="fr-FR" sz="2200" b="1" dirty="0" smtClean="0"/>
                  <a:t>simultanément</a:t>
                </a:r>
                <a:r>
                  <a:rPr lang="fr-FR" sz="2200" dirty="0" smtClean="0"/>
                  <a:t>)</a:t>
                </a:r>
              </a:p>
              <a:p>
                <a:pPr marL="114300" indent="0">
                  <a:buNone/>
                </a:pPr>
                <a:r>
                  <a:rPr lang="fr-FR" sz="2200" dirty="0" smtClean="0"/>
                  <a:t>Jusqu’à convergence</a:t>
                </a:r>
              </a:p>
              <a:p>
                <a:pPr marL="114300" indent="0">
                  <a:buNone/>
                </a:pPr>
                <a:r>
                  <a:rPr lang="fr-FR" sz="2200" dirty="0" smtClean="0">
                    <a:solidFill>
                      <a:srgbClr val="FF0000"/>
                    </a:solidFill>
                  </a:rPr>
                  <a:t>Q. Pourquoi soustraire la dérivée?</a:t>
                </a:r>
              </a:p>
              <a:p>
                <a:endParaRPr lang="fr-FR" sz="28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t="-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34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892" y="4023329"/>
            <a:ext cx="6895235" cy="24870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6007070" y="4117604"/>
                <a:ext cx="82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𝑱</m:t>
                      </m:r>
                      <m:r>
                        <a:rPr lang="fr-FR" b="1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b="1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fr-FR" b="1" i="0" baseline="-25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fr-FR" b="1" i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070" y="4117604"/>
                <a:ext cx="824265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4573125" y="6179755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1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fr-FR" b="1" i="0" baseline="-25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125" y="6179755"/>
                <a:ext cx="49244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2085670" y="4040311"/>
                <a:ext cx="82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𝑱</m:t>
                      </m:r>
                      <m:r>
                        <a:rPr lang="fr-FR" b="1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b="1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fr-FR" b="1" baseline="-25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fr-FR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670" y="4040311"/>
                <a:ext cx="824265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8780318" y="6325671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1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fr-FR" b="1" i="0" baseline="-25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318" y="6325671"/>
                <a:ext cx="492443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èche à quatre pointes 4"/>
          <p:cNvSpPr/>
          <p:nvPr/>
        </p:nvSpPr>
        <p:spPr>
          <a:xfrm>
            <a:off x="8655627" y="5091545"/>
            <a:ext cx="103909" cy="83128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à quatre pointes 10"/>
          <p:cNvSpPr/>
          <p:nvPr/>
        </p:nvSpPr>
        <p:spPr>
          <a:xfrm>
            <a:off x="3113813" y="5129644"/>
            <a:ext cx="103909" cy="83128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 flipH="1">
            <a:off x="8614064" y="4831774"/>
            <a:ext cx="197427" cy="59228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094049" y="4952627"/>
            <a:ext cx="144455" cy="471429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2782405" y="4103459"/>
            <a:ext cx="2371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Dérivée –</a:t>
            </a:r>
          </a:p>
          <a:p>
            <a:r>
              <a:rPr lang="fr-FR" dirty="0" smtClean="0"/>
              <a:t>Donc </a:t>
            </a:r>
            <a:r>
              <a:rPr lang="fr-FR" dirty="0"/>
              <a:t>additionner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7282231" y="4086477"/>
            <a:ext cx="2371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Dérivée +</a:t>
            </a:r>
          </a:p>
          <a:p>
            <a:r>
              <a:rPr lang="fr-FR" dirty="0" smtClean="0"/>
              <a:t>Donc soustraire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3377045" y="5212772"/>
            <a:ext cx="384464" cy="52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8042564" y="5212772"/>
            <a:ext cx="446809" cy="65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3356263" y="6057514"/>
            <a:ext cx="1241714" cy="936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5111148" y="5810423"/>
            <a:ext cx="237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Dérivée =0</a:t>
            </a:r>
            <a:endParaRPr lang="fr-FR" dirty="0"/>
          </a:p>
        </p:txBody>
      </p:sp>
      <p:cxnSp>
        <p:nvCxnSpPr>
          <p:cNvPr id="22" name="Connecteur droit 21"/>
          <p:cNvCxnSpPr/>
          <p:nvPr/>
        </p:nvCxnSpPr>
        <p:spPr>
          <a:xfrm flipV="1">
            <a:off x="7283750" y="6062197"/>
            <a:ext cx="1241714" cy="9366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Croix 14"/>
          <p:cNvSpPr/>
          <p:nvPr/>
        </p:nvSpPr>
        <p:spPr>
          <a:xfrm>
            <a:off x="3852236" y="6014925"/>
            <a:ext cx="115912" cy="74126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Croix 22"/>
          <p:cNvSpPr/>
          <p:nvPr/>
        </p:nvSpPr>
        <p:spPr>
          <a:xfrm>
            <a:off x="7879893" y="6033093"/>
            <a:ext cx="115912" cy="74126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0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Descente du gradient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fr-FR" sz="2200" dirty="0" smtClean="0"/>
                  <a:t>Répéter </a:t>
                </a:r>
              </a:p>
              <a:p>
                <a:pPr marL="4795838" lvl="1" indent="-4281488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i="0" baseline="-25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200" dirty="0" smtClean="0"/>
                  <a:t> </a:t>
                </a:r>
                <a:r>
                  <a:rPr lang="fr-FR" sz="2200" dirty="0" smtClean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i="0" baseline="-25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200" dirty="0" smtClean="0">
                    <a:sym typeface="Wingdings" panose="05000000000000000000" pitchFamily="2" charset="2"/>
                  </a:rPr>
                  <a:t> - </a:t>
                </a:r>
                <a:r>
                  <a:rPr lang="fr-FR" sz="2200" dirty="0" smtClean="0"/>
                  <a:t> </a:t>
                </a:r>
                <a:r>
                  <a:rPr lang="el-GR" sz="2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</a:t>
                </a:r>
                <a:r>
                  <a:rPr lang="fr-FR" sz="2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F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200" b="1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sz="2200" b="1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j</m:t>
                        </m:r>
                      </m:den>
                    </m:f>
                  </m:oMath>
                </a14:m>
                <a:r>
                  <a:rPr lang="fr-FR" sz="2200" dirty="0" smtClean="0"/>
                  <a:t>  </a:t>
                </a:r>
                <a14:m>
                  <m:oMath xmlns:m="http://schemas.openxmlformats.org/officeDocument/2006/math">
                    <m:r>
                      <a:rPr lang="fr-FR" sz="2200" b="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fr-FR" sz="2200" b="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fr-FR" sz="2200" dirty="0"/>
                      <m:t>,</m:t>
                    </m:r>
                    <m:r>
                      <m:rPr>
                        <m:nor/>
                      </m:rPr>
                      <a:rPr lang="el-G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</m:t>
                    </m:r>
                    <m:r>
                      <m:rPr>
                        <m:nor/>
                      </m:rPr>
                      <a:rPr lang="fr-F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fr-FR" sz="2200" dirty="0" smtClean="0"/>
                  <a:t>  (pour j=0 et j=1 </a:t>
                </a:r>
                <a:r>
                  <a:rPr lang="fr-FR" sz="2200" b="1" dirty="0" smtClean="0"/>
                  <a:t>simultanément</a:t>
                </a:r>
                <a:r>
                  <a:rPr lang="fr-FR" sz="2200" dirty="0" smtClean="0"/>
                  <a:t>)</a:t>
                </a:r>
              </a:p>
              <a:p>
                <a:pPr marL="114300" indent="0">
                  <a:buNone/>
                </a:pPr>
                <a:r>
                  <a:rPr lang="fr-FR" sz="2200" dirty="0" smtClean="0"/>
                  <a:t>Jusqu’à convergence</a:t>
                </a:r>
              </a:p>
              <a:p>
                <a:pPr marL="114300" indent="0">
                  <a:buNone/>
                </a:pPr>
                <a:r>
                  <a:rPr lang="fr-FR" sz="2200" dirty="0" smtClean="0">
                    <a:solidFill>
                      <a:srgbClr val="FF0000"/>
                    </a:solidFill>
                  </a:rPr>
                  <a:t>Q. Selon </a:t>
                </a:r>
                <a:r>
                  <a:rPr lang="el-GR" sz="2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</a:t>
                </a:r>
                <a:r>
                  <a:rPr lang="el-GR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fr-FR" sz="2200" dirty="0" smtClean="0">
                    <a:solidFill>
                      <a:srgbClr val="FF0000"/>
                    </a:solidFill>
                  </a:rPr>
                  <a:t>quels sont les cas de la minimisation:</a:t>
                </a:r>
              </a:p>
              <a:p>
                <a:pPr marL="857250" lvl="1"/>
                <a:r>
                  <a:rPr lang="el-GR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</a:t>
                </a:r>
                <a:r>
                  <a:rPr lang="fr-FR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fr-FR" sz="2200" dirty="0"/>
                  <a:t>petit?</a:t>
                </a:r>
              </a:p>
              <a:p>
                <a:pPr marL="1257300" lvl="2"/>
                <a:endParaRPr lang="fr-FR" sz="1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857250" lvl="1"/>
                <a:r>
                  <a:rPr lang="el-GR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</a:t>
                </a:r>
                <a:r>
                  <a:rPr lang="fr-FR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fr-FR" sz="2200" dirty="0"/>
                  <a:t>grand?</a:t>
                </a:r>
              </a:p>
              <a:p>
                <a:endParaRPr lang="fr-FR" sz="28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t="-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39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Descente du gradient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fr-FR" sz="2200" dirty="0" smtClean="0"/>
                  <a:t>Répéter </a:t>
                </a:r>
              </a:p>
              <a:p>
                <a:pPr marL="4795838" lvl="1" indent="-4281488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i="0" baseline="-25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200" dirty="0" smtClean="0"/>
                  <a:t> </a:t>
                </a:r>
                <a:r>
                  <a:rPr lang="fr-FR" sz="2200" dirty="0" smtClean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i="0" baseline="-25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200" dirty="0" smtClean="0">
                    <a:sym typeface="Wingdings" panose="05000000000000000000" pitchFamily="2" charset="2"/>
                  </a:rPr>
                  <a:t> - </a:t>
                </a:r>
                <a:r>
                  <a:rPr lang="fr-FR" sz="2200" dirty="0" smtClean="0"/>
                  <a:t> </a:t>
                </a:r>
                <a:r>
                  <a:rPr lang="el-GR" sz="2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</a:t>
                </a:r>
                <a:r>
                  <a:rPr lang="fr-FR" sz="2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F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200" b="1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sz="2200" b="1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j</m:t>
                        </m:r>
                      </m:den>
                    </m:f>
                  </m:oMath>
                </a14:m>
                <a:r>
                  <a:rPr lang="fr-FR" sz="2200" dirty="0" smtClean="0"/>
                  <a:t>  </a:t>
                </a:r>
                <a14:m>
                  <m:oMath xmlns:m="http://schemas.openxmlformats.org/officeDocument/2006/math">
                    <m:r>
                      <a:rPr lang="fr-FR" sz="2200" b="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fr-FR" sz="2200" b="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fr-FR" sz="2200" dirty="0"/>
                      <m:t>,</m:t>
                    </m:r>
                    <m:r>
                      <m:rPr>
                        <m:nor/>
                      </m:rPr>
                      <a:rPr lang="el-G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</m:t>
                    </m:r>
                    <m:r>
                      <m:rPr>
                        <m:nor/>
                      </m:rPr>
                      <a:rPr lang="fr-F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fr-FR" sz="2200" dirty="0" smtClean="0"/>
                  <a:t>  (pour j=0 et j=1 </a:t>
                </a:r>
                <a:r>
                  <a:rPr lang="fr-FR" sz="2200" b="1" dirty="0" smtClean="0"/>
                  <a:t>simultanément</a:t>
                </a:r>
                <a:r>
                  <a:rPr lang="fr-FR" sz="2200" dirty="0" smtClean="0"/>
                  <a:t>)</a:t>
                </a:r>
              </a:p>
              <a:p>
                <a:pPr marL="114300" indent="0">
                  <a:buNone/>
                </a:pPr>
                <a:r>
                  <a:rPr lang="fr-FR" sz="2200" dirty="0" smtClean="0"/>
                  <a:t>Jusqu’à convergence</a:t>
                </a:r>
              </a:p>
              <a:p>
                <a:pPr marL="114300" indent="0">
                  <a:buNone/>
                </a:pPr>
                <a:r>
                  <a:rPr lang="fr-FR" sz="2200" dirty="0" smtClean="0">
                    <a:solidFill>
                      <a:srgbClr val="FF0000"/>
                    </a:solidFill>
                  </a:rPr>
                  <a:t>Q. Selon </a:t>
                </a:r>
                <a:r>
                  <a:rPr lang="el-GR" sz="2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</a:t>
                </a:r>
                <a:r>
                  <a:rPr lang="el-GR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fr-FR" sz="2200" dirty="0" smtClean="0">
                    <a:solidFill>
                      <a:srgbClr val="FF0000"/>
                    </a:solidFill>
                  </a:rPr>
                  <a:t>quels sont les cas de la minimisation:</a:t>
                </a:r>
              </a:p>
              <a:p>
                <a:pPr marL="857250" lvl="1"/>
                <a:r>
                  <a:rPr lang="el-GR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</a:t>
                </a:r>
                <a:r>
                  <a:rPr lang="fr-FR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fr-FR" sz="2200" dirty="0"/>
                  <a:t>petit</a:t>
                </a:r>
                <a:r>
                  <a:rPr lang="fr-FR" sz="2200" dirty="0" smtClean="0"/>
                  <a:t>?</a:t>
                </a:r>
              </a:p>
              <a:p>
                <a:pPr marL="1257300" lvl="2"/>
                <a:r>
                  <a:rPr lang="fr-FR" sz="2000" dirty="0" smtClean="0"/>
                  <a:t>Descente lente, tomber sur le minimum local.</a:t>
                </a:r>
                <a:endParaRPr lang="fr-FR" sz="2000" dirty="0"/>
              </a:p>
              <a:p>
                <a:pPr marL="857250" lvl="1"/>
                <a:r>
                  <a:rPr lang="el-GR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</a:t>
                </a:r>
                <a:r>
                  <a:rPr lang="fr-FR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fr-FR" sz="2200" dirty="0"/>
                  <a:t>grand</a:t>
                </a:r>
                <a:r>
                  <a:rPr lang="fr-FR" sz="2200" dirty="0" smtClean="0"/>
                  <a:t>?</a:t>
                </a:r>
              </a:p>
              <a:p>
                <a:pPr marL="1257300" lvl="2"/>
                <a:r>
                  <a:rPr lang="fr-FR" sz="2000" dirty="0" smtClean="0"/>
                  <a:t>Descente rapide, louper le minimum local (ne pas converger, diverger).</a:t>
                </a:r>
                <a:endParaRPr lang="fr-FR" sz="2000" dirty="0"/>
              </a:p>
              <a:p>
                <a:endParaRPr lang="fr-FR" sz="28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t="-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72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Descente du gradient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fr-FR" sz="2200" dirty="0" smtClean="0"/>
                  <a:t>Répéter </a:t>
                </a:r>
              </a:p>
              <a:p>
                <a:pPr marL="4795838" lvl="1" indent="-4281488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i="0" baseline="-25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200" dirty="0" smtClean="0"/>
                  <a:t> </a:t>
                </a:r>
                <a:r>
                  <a:rPr lang="fr-FR" sz="2200" dirty="0" smtClean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i="0" baseline="-25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200" dirty="0" smtClean="0">
                    <a:sym typeface="Wingdings" panose="05000000000000000000" pitchFamily="2" charset="2"/>
                  </a:rPr>
                  <a:t> - </a:t>
                </a:r>
                <a:r>
                  <a:rPr lang="fr-FR" sz="2200" dirty="0" smtClean="0"/>
                  <a:t> </a:t>
                </a:r>
                <a:r>
                  <a:rPr lang="el-GR" sz="2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</a:t>
                </a:r>
                <a:r>
                  <a:rPr lang="fr-FR" sz="2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F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200" b="1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sz="2200" b="1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j</m:t>
                        </m:r>
                      </m:den>
                    </m:f>
                  </m:oMath>
                </a14:m>
                <a:r>
                  <a:rPr lang="fr-FR" sz="2200" dirty="0" smtClean="0"/>
                  <a:t>  </a:t>
                </a:r>
                <a14:m>
                  <m:oMath xmlns:m="http://schemas.openxmlformats.org/officeDocument/2006/math">
                    <m:r>
                      <a:rPr lang="fr-FR" sz="2200" b="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fr-FR" sz="2200" b="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fr-FR" sz="2200" dirty="0"/>
                      <m:t>,</m:t>
                    </m:r>
                    <m:r>
                      <m:rPr>
                        <m:nor/>
                      </m:rPr>
                      <a:rPr lang="el-G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</m:t>
                    </m:r>
                    <m:r>
                      <m:rPr>
                        <m:nor/>
                      </m:rPr>
                      <a:rPr lang="fr-F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fr-FR" sz="2200" dirty="0" smtClean="0"/>
                  <a:t>  (pour j=0 et j=1 </a:t>
                </a:r>
                <a:r>
                  <a:rPr lang="fr-FR" sz="2200" b="1" dirty="0" smtClean="0"/>
                  <a:t>simultanément</a:t>
                </a:r>
                <a:r>
                  <a:rPr lang="fr-FR" sz="2200" dirty="0" smtClean="0"/>
                  <a:t>)</a:t>
                </a:r>
              </a:p>
              <a:p>
                <a:pPr marL="114300" indent="0">
                  <a:buNone/>
                </a:pPr>
                <a:r>
                  <a:rPr lang="fr-FR" sz="2200" dirty="0" smtClean="0"/>
                  <a:t>Jusqu’à convergence</a:t>
                </a:r>
              </a:p>
              <a:p>
                <a:pPr marL="114300" indent="0">
                  <a:buNone/>
                </a:pPr>
                <a:r>
                  <a:rPr lang="fr-FR" sz="2200" dirty="0" smtClean="0">
                    <a:solidFill>
                      <a:srgbClr val="FF0000"/>
                    </a:solidFill>
                  </a:rPr>
                  <a:t>Q. Doit-t-on  avoir </a:t>
                </a:r>
                <a:r>
                  <a:rPr lang="el-GR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 </a:t>
                </a:r>
                <a:r>
                  <a:rPr lang="fr-FR" sz="2200" dirty="0" smtClean="0">
                    <a:solidFill>
                      <a:srgbClr val="FF0000"/>
                    </a:solidFill>
                  </a:rPr>
                  <a:t>dynamique?</a:t>
                </a:r>
              </a:p>
              <a:p>
                <a:pPr marL="857250" lvl="1"/>
                <a:endParaRPr lang="fr-FR" sz="28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t="-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53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Descente du gradient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fr-FR" sz="2200" dirty="0" smtClean="0"/>
                  <a:t>Répéter </a:t>
                </a:r>
              </a:p>
              <a:p>
                <a:pPr marL="4795838" lvl="1" indent="-4281488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i="0" baseline="-25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200" dirty="0" smtClean="0"/>
                  <a:t> </a:t>
                </a:r>
                <a:r>
                  <a:rPr lang="fr-FR" sz="2200" dirty="0" smtClean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i="0" baseline="-25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200" dirty="0" smtClean="0">
                    <a:sym typeface="Wingdings" panose="05000000000000000000" pitchFamily="2" charset="2"/>
                  </a:rPr>
                  <a:t> - </a:t>
                </a:r>
                <a:r>
                  <a:rPr lang="fr-FR" sz="2200" dirty="0" smtClean="0"/>
                  <a:t> </a:t>
                </a:r>
                <a:r>
                  <a:rPr lang="el-GR" sz="2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</a:t>
                </a:r>
                <a:r>
                  <a:rPr lang="fr-FR" sz="2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F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200" b="1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sz="2200" b="1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j</m:t>
                        </m:r>
                      </m:den>
                    </m:f>
                  </m:oMath>
                </a14:m>
                <a:r>
                  <a:rPr lang="fr-FR" sz="2200" dirty="0" smtClean="0"/>
                  <a:t>  </a:t>
                </a:r>
                <a14:m>
                  <m:oMath xmlns:m="http://schemas.openxmlformats.org/officeDocument/2006/math">
                    <m:r>
                      <a:rPr lang="fr-FR" sz="2200" b="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fr-FR" sz="2200" b="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fr-FR" sz="2200" dirty="0"/>
                      <m:t>,</m:t>
                    </m:r>
                    <m:r>
                      <m:rPr>
                        <m:nor/>
                      </m:rPr>
                      <a:rPr lang="el-G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</m:t>
                    </m:r>
                    <m:r>
                      <m:rPr>
                        <m:nor/>
                      </m:rPr>
                      <a:rPr lang="fr-F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fr-FR" sz="2200" dirty="0" smtClean="0"/>
                  <a:t>  (pour j=0 et j=1 </a:t>
                </a:r>
                <a:r>
                  <a:rPr lang="fr-FR" sz="2200" b="1" dirty="0" smtClean="0"/>
                  <a:t>simultanément</a:t>
                </a:r>
                <a:r>
                  <a:rPr lang="fr-FR" sz="2200" dirty="0" smtClean="0"/>
                  <a:t>)</a:t>
                </a:r>
              </a:p>
              <a:p>
                <a:pPr marL="114300" indent="0">
                  <a:buNone/>
                </a:pPr>
                <a:r>
                  <a:rPr lang="fr-FR" sz="2200" dirty="0" smtClean="0"/>
                  <a:t>Jusqu’à convergence</a:t>
                </a:r>
              </a:p>
              <a:p>
                <a:pPr marL="114300" indent="0">
                  <a:buNone/>
                </a:pPr>
                <a:r>
                  <a:rPr lang="fr-FR" sz="2200" dirty="0" smtClean="0">
                    <a:solidFill>
                      <a:srgbClr val="FF0000"/>
                    </a:solidFill>
                  </a:rPr>
                  <a:t>Q. Doit-t-on  avoir </a:t>
                </a:r>
                <a:r>
                  <a:rPr lang="el-GR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 </a:t>
                </a:r>
                <a:r>
                  <a:rPr lang="fr-FR" sz="2200" dirty="0" smtClean="0">
                    <a:solidFill>
                      <a:srgbClr val="FF0000"/>
                    </a:solidFill>
                  </a:rPr>
                  <a:t>dynamique?</a:t>
                </a:r>
              </a:p>
              <a:p>
                <a:pPr marL="857250" lvl="1"/>
                <a:r>
                  <a:rPr lang="fr-FR" sz="2800" dirty="0" smtClean="0"/>
                  <a:t>Non, car la dérivée sera plus petite plus on s’approche du minimum.</a:t>
                </a:r>
                <a:endParaRPr lang="fr-FR" sz="28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t="-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576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Descente du gradient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fr-FR" sz="2200" dirty="0" smtClean="0"/>
                  <a:t>Répéter </a:t>
                </a:r>
              </a:p>
              <a:p>
                <a:pPr marL="4795838" lvl="1" indent="-4281488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i="0" baseline="-25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200" dirty="0" smtClean="0"/>
                  <a:t> </a:t>
                </a:r>
                <a:r>
                  <a:rPr lang="fr-FR" sz="2200" dirty="0" smtClean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i="0" baseline="-25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200" dirty="0" smtClean="0">
                    <a:sym typeface="Wingdings" panose="05000000000000000000" pitchFamily="2" charset="2"/>
                  </a:rPr>
                  <a:t> - </a:t>
                </a:r>
                <a:r>
                  <a:rPr lang="fr-FR" sz="2200" dirty="0" smtClean="0"/>
                  <a:t> </a:t>
                </a:r>
                <a:r>
                  <a:rPr lang="el-GR" sz="2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</a:t>
                </a:r>
                <a:r>
                  <a:rPr lang="fr-FR" sz="2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F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200" b="1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sz="2200" b="1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j</m:t>
                        </m:r>
                      </m:den>
                    </m:f>
                  </m:oMath>
                </a14:m>
                <a:r>
                  <a:rPr lang="fr-FR" sz="2200" dirty="0" smtClean="0"/>
                  <a:t>  </a:t>
                </a:r>
                <a14:m>
                  <m:oMath xmlns:m="http://schemas.openxmlformats.org/officeDocument/2006/math">
                    <m:r>
                      <a:rPr lang="fr-FR" sz="2200" b="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fr-FR" sz="2200" b="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fr-FR" sz="2200" dirty="0"/>
                      <m:t>,</m:t>
                    </m:r>
                    <m:r>
                      <m:rPr>
                        <m:nor/>
                      </m:rPr>
                      <a:rPr lang="el-G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</m:t>
                    </m:r>
                    <m:r>
                      <m:rPr>
                        <m:nor/>
                      </m:rPr>
                      <a:rPr lang="fr-F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fr-FR" sz="2200" dirty="0" smtClean="0"/>
                  <a:t>  (pour j=0 et j=1 </a:t>
                </a:r>
                <a:r>
                  <a:rPr lang="fr-FR" sz="2200" b="1" dirty="0" smtClean="0"/>
                  <a:t>simultanément</a:t>
                </a:r>
                <a:r>
                  <a:rPr lang="fr-FR" sz="2200" dirty="0" smtClean="0"/>
                  <a:t>)</a:t>
                </a:r>
              </a:p>
              <a:p>
                <a:pPr marL="114300" indent="0">
                  <a:buNone/>
                </a:pPr>
                <a:r>
                  <a:rPr lang="fr-FR" sz="2200" dirty="0" smtClean="0"/>
                  <a:t>Jusqu’à convergence</a:t>
                </a:r>
              </a:p>
              <a:p>
                <a:pPr marL="114300" indent="0">
                  <a:buNone/>
                </a:pPr>
                <a:r>
                  <a:rPr lang="fr-FR" sz="2200" dirty="0" smtClean="0">
                    <a:solidFill>
                      <a:srgbClr val="FF0000"/>
                    </a:solidFill>
                  </a:rPr>
                  <a:t>Q. Comment calculer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fr-FR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fr-FR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l-GR" sz="2200" b="1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𝜣</m:t>
                        </m:r>
                        <m:r>
                          <m:rPr>
                            <m:nor/>
                          </m:rPr>
                          <a:rPr lang="fr-FR" sz="2200" b="1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j</m:t>
                        </m:r>
                      </m:den>
                    </m:f>
                  </m:oMath>
                </a14:m>
                <a:r>
                  <a:rPr lang="fr-FR" sz="2200" b="1" dirty="0"/>
                  <a:t>  </a:t>
                </a:r>
                <a14:m>
                  <m:oMath xmlns:m="http://schemas.openxmlformats.org/officeDocument/2006/math">
                    <m:r>
                      <a:rPr lang="fr-FR" sz="2200" b="1" i="1">
                        <a:latin typeface="Cambria Math" panose="02040503050406030204" pitchFamily="18" charset="0"/>
                      </a:rPr>
                      <m:t>𝑱</m:t>
                    </m:r>
                    <m:r>
                      <a:rPr lang="fr-FR" sz="2200" b="1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200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fr-FR" sz="2200" b="1" dirty="0"/>
                      <m:t>,</m:t>
                    </m:r>
                    <m:r>
                      <m:rPr>
                        <m:nor/>
                      </m:rPr>
                      <a:rPr lang="el-GR" sz="2200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</m:t>
                    </m:r>
                    <m:r>
                      <m:rPr>
                        <m:nor/>
                      </m:rPr>
                      <a:rPr lang="fr-FR" sz="2200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fr-FR" sz="2200" b="1" dirty="0"/>
                  <a:t> </a:t>
                </a:r>
                <a:r>
                  <a:rPr lang="fr-FR" sz="2200" dirty="0" smtClean="0">
                    <a:solidFill>
                      <a:srgbClr val="FF0000"/>
                    </a:solidFill>
                  </a:rPr>
                  <a:t>?</a:t>
                </a:r>
              </a:p>
              <a:p>
                <a:pPr marL="114300" indent="0">
                  <a:buNone/>
                </a:pPr>
                <a:r>
                  <a:rPr lang="fr-FR" sz="2200" dirty="0">
                    <a:solidFill>
                      <a:srgbClr val="FF0000"/>
                    </a:solidFill>
                  </a:rPr>
                  <a:t>	</a:t>
                </a:r>
                <a:r>
                  <a:rPr lang="fr-FR" sz="2400" b="1" dirty="0"/>
                  <a:t>J</a:t>
                </a:r>
                <a:r>
                  <a:rPr lang="fr-FR" sz="2400" dirty="0"/>
                  <a:t>(</a:t>
                </a:r>
                <a:r>
                  <a:rPr lang="el-GR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sz="2400" b="1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r>
                  <a:rPr lang="fr-FR" sz="2400" dirty="0"/>
                  <a:t>,</a:t>
                </a:r>
                <a:r>
                  <a:rPr lang="el-GR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θ</a:t>
                </a:r>
                <a:r>
                  <a:rPr lang="fr-FR" sz="2400" b="1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fr-FR" sz="24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2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sz="2800" dirty="0"/>
                          <m:t>i</m:t>
                        </m:r>
                        <m:r>
                          <m:rPr>
                            <m:nor/>
                          </m:rPr>
                          <a:rPr lang="fr-FR" sz="2800" dirty="0"/>
                          <m:t>=1 </m:t>
                        </m:r>
                      </m:sub>
                      <m:sup>
                        <m:r>
                          <a:rPr lang="fr-FR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fr-FR" sz="28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8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28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l-GR" sz="2800" b="1" baseline="-25000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θ</m:t>
                            </m:r>
                          </m:sub>
                          <m:sup/>
                        </m:sSubSup>
                      </m:e>
                    </m:nary>
                    <m:d>
                      <m:dPr>
                        <m:ctrlPr>
                          <a:rPr lang="fr-FR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fr-FR" sz="2800" dirty="0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fr-FR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fr-FR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fr-FR" sz="2800" i="1" dirty="0">
                        <a:latin typeface="Cambria Math" panose="02040503050406030204" pitchFamily="18" charset="0"/>
                      </a:rPr>
                      <m:t>)²</m:t>
                    </m:r>
                  </m:oMath>
                </a14:m>
                <a:endParaRPr lang="fr-FR" sz="2400" dirty="0" smtClean="0"/>
              </a:p>
              <a:p>
                <a:pPr marL="114300" indent="0">
                  <a:buNone/>
                </a:pPr>
                <a:endParaRPr lang="fr-FR" sz="2400" dirty="0"/>
              </a:p>
              <a:p>
                <a:pPr marL="457200"/>
                <a:r>
                  <a:rPr lang="fr-FR" sz="2200" dirty="0" smtClean="0">
                    <a:solidFill>
                      <a:schemeClr val="tx1"/>
                    </a:solidFill>
                  </a:rPr>
                  <a:t>J=0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200" b="1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sz="2200" b="1" i="0" baseline="-25000" dirty="0" smtClean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fr-FR" sz="2200" dirty="0"/>
                  <a:t>  </a:t>
                </a:r>
                <a14:m>
                  <m:oMath xmlns:m="http://schemas.openxmlformats.org/officeDocument/2006/math">
                    <m:r>
                      <a:rPr lang="fr-FR" sz="22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fr-FR" sz="2200" dirty="0"/>
                      <m:t>,</m:t>
                    </m:r>
                    <m:r>
                      <m:rPr>
                        <m:nor/>
                      </m:rPr>
                      <a:rPr lang="el-G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</m:t>
                    </m:r>
                    <m:r>
                      <m:rPr>
                        <m:nor/>
                      </m:rPr>
                      <a:rPr lang="fr-F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fr-FR" sz="2200" dirty="0"/>
                  <a:t> </a:t>
                </a:r>
                <a:r>
                  <a:rPr lang="fr-FR" sz="22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sz="2400" dirty="0"/>
                          <m:t>i</m:t>
                        </m:r>
                        <m:r>
                          <m:rPr>
                            <m:nor/>
                          </m:rPr>
                          <a:rPr lang="fr-FR" sz="2400" dirty="0"/>
                          <m:t>=1 </m:t>
                        </m:r>
                      </m:sub>
                      <m:sup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fr-FR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l-GR" sz="2400" b="1" baseline="-25000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θ</m:t>
                            </m:r>
                          </m:sub>
                          <m:sup/>
                        </m:sSubSup>
                      </m:e>
                    </m:nary>
                    <m:d>
                      <m:dPr>
                        <m:ctrlPr>
                          <a:rPr lang="fr-F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fr-FR" sz="2000" dirty="0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fr-F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fr-F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fr-FR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200" dirty="0" smtClean="0">
                  <a:solidFill>
                    <a:schemeClr val="tx1"/>
                  </a:solidFill>
                </a:endParaRPr>
              </a:p>
              <a:p>
                <a:pPr marL="457200"/>
                <a:r>
                  <a:rPr lang="fr-FR" sz="2200" dirty="0" smtClean="0">
                    <a:solidFill>
                      <a:schemeClr val="tx1"/>
                    </a:solidFill>
                  </a:rPr>
                  <a:t>J=1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200" b="1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sz="2200" b="1" i="0" baseline="-25000" dirty="0" smtClean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fr-FR" sz="2200" dirty="0"/>
                  <a:t>  </a:t>
                </a:r>
                <a14:m>
                  <m:oMath xmlns:m="http://schemas.openxmlformats.org/officeDocument/2006/math">
                    <m:r>
                      <a:rPr lang="fr-FR" sz="22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fr-FR" sz="2200" dirty="0"/>
                      <m:t>,</m:t>
                    </m:r>
                    <m:r>
                      <m:rPr>
                        <m:nor/>
                      </m:rPr>
                      <a:rPr lang="el-G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</m:t>
                    </m:r>
                    <m:r>
                      <m:rPr>
                        <m:nor/>
                      </m:rPr>
                      <a:rPr lang="fr-F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fr-FR" sz="2200" dirty="0"/>
                  <a:t> </a:t>
                </a:r>
                <a:r>
                  <a:rPr lang="fr-FR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sz="2400" dirty="0"/>
                          <m:t>i</m:t>
                        </m:r>
                        <m:r>
                          <m:rPr>
                            <m:nor/>
                          </m:rPr>
                          <a:rPr lang="fr-FR" sz="2400" dirty="0"/>
                          <m:t>=1 </m:t>
                        </m:r>
                      </m:sub>
                      <m:sup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fr-FR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l-GR" sz="2400" b="1" baseline="-25000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θ</m:t>
                            </m:r>
                          </m:sub>
                          <m:sup/>
                        </m:sSubSup>
                      </m:e>
                    </m:nary>
                    <m:d>
                      <m:dPr>
                        <m:ctrlPr>
                          <a:rPr lang="fr-FR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fr-FR" sz="2800" dirty="0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fr-FR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fr-FR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fr-FR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fr-FR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fr-FR" sz="22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t="-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24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br>
              <a:rPr lang="fr-FR" dirty="0" smtClean="0"/>
            </a:br>
            <a:r>
              <a:rPr lang="fr-FR" dirty="0" smtClean="0"/>
              <a:t>C’est quoi la régression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0818" y="1828799"/>
            <a:ext cx="10338955" cy="4759037"/>
          </a:xfrm>
        </p:spPr>
        <p:txBody>
          <a:bodyPr>
            <a:normAutofit/>
          </a:bodyPr>
          <a:lstStyle/>
          <a:p>
            <a:r>
              <a:rPr lang="fr-FR" dirty="0"/>
              <a:t>Ce tableau donnerait le graphique suivant: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4</a:t>
            </a:fld>
            <a:endParaRPr lang="fr-FR"/>
          </a:p>
        </p:txBody>
      </p:sp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9125395"/>
              </p:ext>
            </p:extLst>
          </p:nvPr>
        </p:nvGraphicFramePr>
        <p:xfrm>
          <a:off x="2395105" y="384463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4821381" y="6550223"/>
            <a:ext cx="2327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fr-FR" dirty="0" smtClean="0"/>
              <a:t>Salaire </a:t>
            </a:r>
            <a:r>
              <a:rPr lang="fr-F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x 1000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865918" y="4208318"/>
            <a:ext cx="3512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Supposons qu’on voudrait prédire la voiture achetée par une personne qui toucherait le salaire de </a:t>
            </a:r>
            <a:r>
              <a:rPr lang="fr-FR" b="1" dirty="0" smtClean="0">
                <a:solidFill>
                  <a:srgbClr val="FF0000"/>
                </a:solidFill>
              </a:rPr>
              <a:t>29,000 da</a:t>
            </a:r>
            <a:r>
              <a:rPr lang="fr-FR" dirty="0" smtClean="0">
                <a:solidFill>
                  <a:srgbClr val="FF0000"/>
                </a:solidFill>
              </a:rPr>
              <a:t>?</a:t>
            </a:r>
            <a:endParaRPr lang="fr-FR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762097"/>
              </p:ext>
            </p:extLst>
          </p:nvPr>
        </p:nvGraphicFramePr>
        <p:xfrm>
          <a:off x="646557" y="2351038"/>
          <a:ext cx="9765138" cy="1554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42016"/>
                <a:gridCol w="511010"/>
                <a:gridCol w="976514"/>
                <a:gridCol w="976514"/>
                <a:gridCol w="976514"/>
                <a:gridCol w="976514"/>
                <a:gridCol w="976514"/>
                <a:gridCol w="976514"/>
                <a:gridCol w="976514"/>
                <a:gridCol w="97651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Salaire x1000 da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25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26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27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32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32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33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Prix de voiture x1000 da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1300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1800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18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Descente du gradient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 lnSpcReduction="10000"/>
              </a:bodyPr>
              <a:lstStyle/>
              <a:p>
                <a:pPr marL="114300" indent="0">
                  <a:buNone/>
                </a:pPr>
                <a:r>
                  <a:rPr lang="fr-FR" sz="2200" b="1" dirty="0" smtClean="0"/>
                  <a:t>Démonstration:</a:t>
                </a:r>
                <a:endParaRPr lang="fr-FR" sz="2400" b="1" dirty="0" smtClean="0"/>
              </a:p>
              <a:p>
                <a:pPr marL="457200"/>
                <a:r>
                  <a:rPr lang="fr-FR" sz="2200" dirty="0" smtClean="0">
                    <a:solidFill>
                      <a:schemeClr val="tx1"/>
                    </a:solidFill>
                  </a:rPr>
                  <a:t>J=0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200" b="1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sz="2200" b="1" i="0" baseline="-25000" dirty="0" smtClean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fr-FR" sz="2200" dirty="0"/>
                  <a:t>  </a:t>
                </a:r>
                <a14:m>
                  <m:oMath xmlns:m="http://schemas.openxmlformats.org/officeDocument/2006/math">
                    <m:r>
                      <a:rPr lang="fr-FR" sz="22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fr-FR" sz="2200" dirty="0"/>
                      <m:t>,</m:t>
                    </m:r>
                    <m:r>
                      <m:rPr>
                        <m:nor/>
                      </m:rPr>
                      <a:rPr lang="el-G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</m:t>
                    </m:r>
                    <m:r>
                      <m:rPr>
                        <m:nor/>
                      </m:rPr>
                      <a:rPr lang="fr-F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fr-FR" sz="2200" dirty="0"/>
                  <a:t> </a:t>
                </a:r>
                <a:r>
                  <a:rPr lang="fr-FR" sz="2200" dirty="0" smtClean="0"/>
                  <a:t>= </a:t>
                </a:r>
                <a:r>
                  <a:rPr lang="fr-FR" sz="2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sz="2400" dirty="0"/>
                          <m:t>i</m:t>
                        </m:r>
                        <m:r>
                          <m:rPr>
                            <m:nor/>
                          </m:rPr>
                          <a:rPr lang="fr-FR" sz="2400" dirty="0"/>
                          <m:t>=1 </m:t>
                        </m:r>
                      </m:sub>
                      <m:sup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fr-FR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l-GR" sz="2400" b="1" baseline="-25000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θ</m:t>
                            </m:r>
                          </m:sub>
                          <m:sup/>
                        </m:sSubSup>
                      </m:e>
                    </m:nary>
                    <m:d>
                      <m:dPr>
                        <m:ctrlPr>
                          <a:rPr lang="fr-F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fr-FR" sz="2000" dirty="0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fr-F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fr-F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fr-FR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200" dirty="0" smtClean="0">
                  <a:solidFill>
                    <a:schemeClr val="tx1"/>
                  </a:solidFill>
                </a:endParaRPr>
              </a:p>
              <a:p>
                <a:r>
                  <a:rPr lang="fr-FR" sz="2400" dirty="0" smtClean="0"/>
                  <a:t>h</a:t>
                </a:r>
                <a:r>
                  <a:rPr lang="el-GR" sz="2400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sz="2400" dirty="0"/>
                  <a:t>(x)= </a:t>
                </a:r>
                <a:r>
                  <a:rPr lang="el-GR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sz="2400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 </a:t>
                </a:r>
                <a:r>
                  <a:rPr lang="fr-FR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  <a:r>
                  <a:rPr lang="el-GR" sz="2400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l-GR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sz="2400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fr-FR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  <a:p>
                <a:r>
                  <a:rPr lang="fr-FR" sz="2400" b="1" dirty="0" smtClean="0"/>
                  <a:t>J</a:t>
                </a:r>
                <a:r>
                  <a:rPr lang="fr-FR" sz="2400" dirty="0" smtClean="0"/>
                  <a:t>(</a:t>
                </a:r>
                <a:r>
                  <a:rPr lang="el-GR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θ</a:t>
                </a:r>
                <a:r>
                  <a:rPr lang="fr-FR" sz="2400" b="1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r>
                  <a:rPr lang="fr-FR" sz="2400" dirty="0"/>
                  <a:t>,</a:t>
                </a:r>
                <a:r>
                  <a:rPr lang="el-GR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θ</a:t>
                </a:r>
                <a:r>
                  <a:rPr lang="fr-FR" sz="2400" b="1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fr-FR" sz="24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sz="2400" dirty="0"/>
                          <m:t>i</m:t>
                        </m:r>
                        <m:r>
                          <m:rPr>
                            <m:nor/>
                          </m:rPr>
                          <a:rPr lang="fr-FR" sz="2400" dirty="0"/>
                          <m:t>=1 </m:t>
                        </m:r>
                      </m:sub>
                      <m:sup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fr-FR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l-GR" sz="2400" b="1" baseline="-25000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θ</m:t>
                            </m:r>
                          </m:sub>
                          <m:sup/>
                        </m:sSubSup>
                      </m:e>
                    </m:nary>
                    <m:d>
                      <m:dPr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fr-FR" sz="2400" dirty="0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fr-FR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fr-FR" sz="2400" i="1" dirty="0">
                        <a:latin typeface="Cambria Math" panose="02040503050406030204" pitchFamily="18" charset="0"/>
                      </a:rPr>
                      <m:t>)²</m:t>
                    </m:r>
                  </m:oMath>
                </a14:m>
                <a:r>
                  <a:rPr lang="fr-FR" sz="24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sz="2400" dirty="0"/>
                          <m:t>i</m:t>
                        </m:r>
                        <m:r>
                          <m:rPr>
                            <m:nor/>
                          </m:rPr>
                          <a:rPr lang="fr-FR" sz="2400" dirty="0"/>
                          <m:t>=1 </m:t>
                        </m:r>
                      </m:sub>
                      <m:sup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fr-FR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l-GR" sz="2400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θ</m:t>
                            </m:r>
                            <m:r>
                              <m:rPr>
                                <m:nor/>
                              </m:rPr>
                              <a:rPr lang="fr-FR" sz="2400" baseline="-25000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0 </m:t>
                            </m:r>
                            <m:r>
                              <m:rPr>
                                <m:nor/>
                              </m:rPr>
                              <a:rPr lang="fr-FR" sz="2400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l-GR" sz="2400" baseline="-25000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l-GR" sz="2400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θ</m:t>
                            </m:r>
                            <m:r>
                              <m:rPr>
                                <m:nor/>
                              </m:rPr>
                              <a:rPr lang="fr-FR" sz="2400" baseline="-25000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  <m:sSup>
                              <m:sSupPr>
                                <m:ctrlPr>
                                  <a:rPr lang="fr-FR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4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  <m:sub/>
                          <m:sup/>
                        </m:sSubSup>
                      </m:e>
                    </m:nary>
                    <m:r>
                      <a:rPr lang="fr-FR" sz="2400" dirty="0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fr-FR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fr-FR" sz="2400" i="1" dirty="0">
                        <a:latin typeface="Cambria Math" panose="02040503050406030204" pitchFamily="18" charset="0"/>
                      </a:rPr>
                      <m:t>)²</m:t>
                    </m:r>
                  </m:oMath>
                </a14:m>
                <a:r>
                  <a:rPr lang="fr-FR" sz="2400" dirty="0"/>
                  <a:t> </a:t>
                </a:r>
              </a:p>
              <a:p>
                <a:r>
                  <a:rPr lang="fr-FR" sz="2400" dirty="0" smtClean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sz="2400" dirty="0"/>
                          <m:t>i</m:t>
                        </m:r>
                        <m:r>
                          <m:rPr>
                            <m:nor/>
                          </m:rPr>
                          <a:rPr lang="fr-FR" sz="2400" dirty="0"/>
                          <m:t>=1 </m:t>
                        </m:r>
                      </m:sub>
                      <m:sup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fr-FR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l-GR" sz="2400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θ</m:t>
                            </m:r>
                            <m:r>
                              <m:rPr>
                                <m:nor/>
                              </m:rPr>
                              <a:rPr lang="fr-FR" sz="2400" baseline="-25000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fr-FR" sz="2400" b="0" i="0" dirty="0" smtClean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²</m:t>
                            </m:r>
                            <m:r>
                              <m:rPr>
                                <m:nor/>
                              </m:rPr>
                              <a:rPr lang="fr-FR" sz="2400" baseline="-25000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fr-FR" sz="2400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fr-FR" sz="2400" b="0" i="0" dirty="0" smtClean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2(</m:t>
                            </m:r>
                            <m:r>
                              <m:rPr>
                                <m:nor/>
                              </m:rPr>
                              <a:rPr lang="el-GR" sz="2400" baseline="-25000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l-GR" sz="2400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θ</m:t>
                            </m:r>
                            <m:r>
                              <m:rPr>
                                <m:nor/>
                              </m:rPr>
                              <a:rPr lang="fr-FR" sz="2400" baseline="-25000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  <m:sSup>
                              <m:sSupPr>
                                <m:ctrlPr>
                                  <a:rPr lang="fr-FR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4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  <m:sub/>
                          <m:sup/>
                        </m:sSubSup>
                      </m:e>
                    </m:nary>
                  </m:oMath>
                </a14:m>
                <a:r>
                  <a:rPr lang="fr-FR" sz="2400" dirty="0" smtClean="0"/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fr-FR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fr-FR" sz="2400" dirty="0" smtClean="0"/>
                  <a:t>)</a:t>
                </a:r>
                <a:r>
                  <a:rPr lang="el-GR" sz="2400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400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</m:oMath>
                </a14:m>
                <a:r>
                  <a:rPr lang="fr-FR" sz="2400" dirty="0" smtClean="0"/>
                  <a:t>+</a:t>
                </a:r>
                <a:r>
                  <a:rPr lang="fr-FR" sz="2400" dirty="0"/>
                  <a:t> </a:t>
                </a:r>
                <a:r>
                  <a:rPr lang="fr-FR" sz="2400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400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</m:t>
                    </m:r>
                    <m:sSup>
                      <m:sSupPr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fr-FR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fr-FR" sz="2400" dirty="0" smtClean="0"/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fr-FR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fr-FR" sz="2400" dirty="0" smtClean="0"/>
                  <a:t>)²</a:t>
                </a:r>
                <a:r>
                  <a:rPr lang="el-GR" sz="2400" dirty="0" smtClean="0">
                    <a:cs typeface="Courier New" panose="02070309020205020404" pitchFamily="49" charset="0"/>
                  </a:rPr>
                  <a:t> </a:t>
                </a:r>
                <a:r>
                  <a:rPr lang="fr-FR" sz="2400" dirty="0" smtClean="0">
                    <a:cs typeface="Courier New" panose="02070309020205020404" pitchFamily="49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400" b="1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sz="2400" b="1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fr-FR" sz="2400" dirty="0"/>
                  <a:t> 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400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fr-FR" sz="2400" dirty="0"/>
                      <m:t>,</m:t>
                    </m:r>
                    <m:r>
                      <m:rPr>
                        <m:nor/>
                      </m:rPr>
                      <a:rPr lang="el-GR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400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</m:t>
                    </m:r>
                    <m:r>
                      <m:rPr>
                        <m:nor/>
                      </m:rPr>
                      <a:rPr lang="fr-FR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fr-FR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sz="2400" dirty="0"/>
                          <m:t>i</m:t>
                        </m:r>
                        <m:r>
                          <m:rPr>
                            <m:nor/>
                          </m:rPr>
                          <a:rPr lang="fr-FR" sz="2400" dirty="0"/>
                          <m:t>=1 </m:t>
                        </m:r>
                      </m:sub>
                      <m:sup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</m:nary>
                    <m:r>
                      <m:rPr>
                        <m:nor/>
                      </m:rPr>
                      <a:rPr lang="el-GR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400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</m:oMath>
                </a14:m>
                <a:r>
                  <a:rPr lang="fr-FR" sz="2400" dirty="0" smtClean="0"/>
                  <a:t>+2</a:t>
                </a:r>
                <a:r>
                  <a:rPr lang="fr-FR" sz="24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400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</m:t>
                    </m:r>
                    <m:sSup>
                      <m:sSupPr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fr-FR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fr-FR" sz="2400" dirty="0"/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fr-FR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fr-FR" sz="2400" dirty="0" smtClean="0"/>
                  <a:t>)</a:t>
                </a:r>
                <a:r>
                  <a:rPr lang="el-GR" sz="2400" dirty="0" smtClean="0">
                    <a:cs typeface="Courier New" panose="02070309020205020404" pitchFamily="49" charset="0"/>
                  </a:rPr>
                  <a:t> </a:t>
                </a:r>
                <a:r>
                  <a:rPr lang="fr-FR" sz="2400" dirty="0">
                    <a:cs typeface="Courier New" panose="02070309020205020404" pitchFamily="49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400" b="1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sz="2400" b="1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fr-FR" sz="2400" dirty="0"/>
                  <a:t> 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400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fr-FR" sz="2400" dirty="0"/>
                      <m:t>,</m:t>
                    </m:r>
                    <m:r>
                      <m:rPr>
                        <m:nor/>
                      </m:rPr>
                      <a:rPr lang="el-GR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400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</m:t>
                    </m:r>
                    <m:r>
                      <m:rPr>
                        <m:nor/>
                      </m:rPr>
                      <a:rPr lang="fr-FR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fr-FR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sz="2400" dirty="0"/>
                          <m:t>i</m:t>
                        </m:r>
                        <m:r>
                          <m:rPr>
                            <m:nor/>
                          </m:rPr>
                          <a:rPr lang="fr-FR" sz="2400" dirty="0"/>
                          <m:t>=1 </m:t>
                        </m:r>
                      </m:sub>
                      <m:sup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r>
                      <m:rPr>
                        <m:nor/>
                      </m:rPr>
                      <a:rPr lang="el-GR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400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</m:oMath>
                </a14:m>
                <a:r>
                  <a:rPr lang="fr-FR" sz="2400" dirty="0" smtClean="0"/>
                  <a:t>+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400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</m:t>
                    </m:r>
                    <m:sSup>
                      <m:sSupPr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fr-FR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fr-FR" sz="2400" dirty="0"/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fr-FR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l-GR" sz="2400" dirty="0">
                    <a:cs typeface="Courier New" panose="02070309020205020404" pitchFamily="49" charset="0"/>
                  </a:rPr>
                  <a:t> </a:t>
                </a:r>
                <a:r>
                  <a:rPr lang="fr-FR" sz="2400" dirty="0" smtClean="0">
                    <a:cs typeface="Courier New" panose="02070309020205020404" pitchFamily="49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400" b="1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sz="2400" b="1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fr-FR" sz="2400" dirty="0"/>
                  <a:t> 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400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fr-FR" sz="2400" dirty="0"/>
                      <m:t>,</m:t>
                    </m:r>
                    <m:r>
                      <m:rPr>
                        <m:nor/>
                      </m:rPr>
                      <a:rPr lang="el-GR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400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</m:t>
                    </m:r>
                    <m:r>
                      <m:rPr>
                        <m:nor/>
                      </m:rPr>
                      <a:rPr lang="fr-FR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fr-FR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sz="2400" dirty="0"/>
                          <m:t>i</m:t>
                        </m:r>
                        <m:r>
                          <m:rPr>
                            <m:nor/>
                          </m:rPr>
                          <a:rPr lang="fr-FR" sz="2400" dirty="0"/>
                          <m:t>=1 </m:t>
                        </m:r>
                      </m:sub>
                      <m:sup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nary>
                    <m:r>
                      <m:rPr>
                        <m:nor/>
                      </m:rPr>
                      <a:rPr lang="el-GR" sz="2400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sSup>
                      <m:sSupPr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fr-FR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/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fr-FR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l-GR" sz="2400" dirty="0">
                    <a:cs typeface="Courier New" panose="02070309020205020404" pitchFamily="49" charset="0"/>
                  </a:rPr>
                  <a:t> </a:t>
                </a:r>
                <a:r>
                  <a:rPr lang="fr-FR" sz="2400" dirty="0">
                    <a:cs typeface="Courier New" panose="02070309020205020404" pitchFamily="49" charset="0"/>
                  </a:rPr>
                  <a:t>)</a:t>
                </a:r>
              </a:p>
              <a:p>
                <a:endParaRPr lang="fr-FR" sz="2400" dirty="0">
                  <a:cs typeface="Courier New" panose="02070309020205020404" pitchFamily="49" charset="0"/>
                </a:endParaRPr>
              </a:p>
              <a:p>
                <a:endParaRPr lang="fr-FR" sz="24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825" t="-15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80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Descente du gradient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fr-FR" sz="2200" b="1" dirty="0" smtClean="0"/>
                  <a:t>Démonstration:</a:t>
                </a:r>
                <a:endParaRPr lang="fr-FR" sz="2400" b="1" dirty="0" smtClean="0"/>
              </a:p>
              <a:p>
                <a:pPr marL="457200"/>
                <a:r>
                  <a:rPr lang="fr-FR" sz="2200" dirty="0" smtClean="0">
                    <a:solidFill>
                      <a:schemeClr val="tx1"/>
                    </a:solidFill>
                  </a:rPr>
                  <a:t>J=1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200" b="1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sz="2200" b="1" i="0" baseline="-25000" dirty="0" smtClean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fr-FR" sz="2200" dirty="0"/>
                  <a:t>  </a:t>
                </a:r>
                <a14:m>
                  <m:oMath xmlns:m="http://schemas.openxmlformats.org/officeDocument/2006/math">
                    <m:r>
                      <a:rPr lang="fr-FR" sz="22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fr-FR" sz="2200" dirty="0"/>
                      <m:t>,</m:t>
                    </m:r>
                    <m:r>
                      <m:rPr>
                        <m:nor/>
                      </m:rPr>
                      <a:rPr lang="el-G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</m:t>
                    </m:r>
                    <m:r>
                      <m:rPr>
                        <m:nor/>
                      </m:rPr>
                      <a:rPr lang="fr-F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fr-FR" sz="2200" dirty="0"/>
                  <a:t> </a:t>
                </a:r>
                <a:r>
                  <a:rPr lang="fr-FR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sz="2400" dirty="0"/>
                          <m:t>i</m:t>
                        </m:r>
                        <m:r>
                          <m:rPr>
                            <m:nor/>
                          </m:rPr>
                          <a:rPr lang="fr-FR" sz="2400" dirty="0"/>
                          <m:t>=1 </m:t>
                        </m:r>
                      </m:sub>
                      <m:sup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fr-FR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l-GR" sz="2400" b="1" baseline="-25000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θ</m:t>
                            </m:r>
                          </m:sub>
                          <m:sup/>
                        </m:sSubSup>
                      </m:e>
                    </m:nary>
                    <m:d>
                      <m:dPr>
                        <m:ctrlPr>
                          <a:rPr lang="fr-FR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fr-FR" sz="2800" dirty="0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fr-FR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fr-FR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fr-FR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fr-FR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fr-FR" sz="2200" dirty="0" smtClean="0">
                  <a:solidFill>
                    <a:schemeClr val="tx1"/>
                  </a:solidFill>
                </a:endParaRPr>
              </a:p>
              <a:p>
                <a:pPr marL="457200"/>
                <a:r>
                  <a:rPr lang="fr-FR" sz="2200" dirty="0" smtClean="0">
                    <a:solidFill>
                      <a:srgbClr val="FF0000"/>
                    </a:solidFill>
                  </a:rPr>
                  <a:t>(A faire </a:t>
                </a:r>
                <a:r>
                  <a:rPr lang="fr-FR" sz="22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 )</a:t>
                </a:r>
              </a:p>
              <a:p>
                <a:pPr marL="457200"/>
                <a:r>
                  <a:rPr lang="fr-FR" sz="2200" b="1" dirty="0" smtClean="0">
                    <a:solidFill>
                      <a:schemeClr val="accent5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Wingdings" panose="05000000000000000000" pitchFamily="2" charset="2"/>
                  </a:rPr>
                  <a:t>Bonus</a:t>
                </a:r>
                <a:r>
                  <a:rPr lang="fr-FR" sz="2200" dirty="0" smtClean="0">
                    <a:solidFill>
                      <a:schemeClr val="accent5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Wingdings" panose="05000000000000000000" pitchFamily="2" charset="2"/>
                  </a:rPr>
                  <a:t> </a:t>
                </a:r>
                <a:r>
                  <a:rPr lang="fr-FR" sz="22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pour les étudiants qui l’envoient avant le prochain cours.</a:t>
                </a:r>
                <a:endParaRPr lang="fr-FR" sz="22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t="-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34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br>
              <a:rPr lang="fr-FR" dirty="0" smtClean="0"/>
            </a:br>
            <a:r>
              <a:rPr lang="fr-FR" dirty="0" smtClean="0"/>
              <a:t>C’est quoi la régression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0818" y="1828799"/>
            <a:ext cx="10338955" cy="4759037"/>
          </a:xfrm>
        </p:spPr>
        <p:txBody>
          <a:bodyPr>
            <a:normAutofit/>
          </a:bodyPr>
          <a:lstStyle/>
          <a:p>
            <a:r>
              <a:rPr lang="fr-FR" dirty="0"/>
              <a:t>Ce tableau donnerait le graphique suivant: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9125395"/>
              </p:ext>
            </p:extLst>
          </p:nvPr>
        </p:nvGraphicFramePr>
        <p:xfrm>
          <a:off x="2395105" y="384463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4821381" y="6550223"/>
            <a:ext cx="2327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fr-FR" dirty="0" smtClean="0"/>
              <a:t>Salaire </a:t>
            </a:r>
            <a:r>
              <a:rPr lang="fr-F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x 1000</a:t>
            </a:r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4727865" y="4264223"/>
            <a:ext cx="2722418" cy="201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7865918" y="4208318"/>
            <a:ext cx="3512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Dans ce cas, il est possible de dessiner une ligne qui se rapproche au mieux de ces données !</a:t>
            </a:r>
            <a:endParaRPr lang="fr-FR" dirty="0">
              <a:solidFill>
                <a:srgbClr val="00B050"/>
              </a:solidFill>
            </a:endParaRP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061772"/>
              </p:ext>
            </p:extLst>
          </p:nvPr>
        </p:nvGraphicFramePr>
        <p:xfrm>
          <a:off x="646557" y="2351038"/>
          <a:ext cx="9765138" cy="1554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42016"/>
                <a:gridCol w="511010"/>
                <a:gridCol w="976514"/>
                <a:gridCol w="976514"/>
                <a:gridCol w="976514"/>
                <a:gridCol w="976514"/>
                <a:gridCol w="976514"/>
                <a:gridCol w="976514"/>
                <a:gridCol w="976514"/>
                <a:gridCol w="97651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Salaire x1000 da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25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26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27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32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32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33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Prix de voiture x1000 da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1300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1800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64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br>
              <a:rPr lang="fr-FR" dirty="0" smtClean="0"/>
            </a:br>
            <a:r>
              <a:rPr lang="fr-FR" dirty="0" smtClean="0"/>
              <a:t>C’est quoi la régression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0818" y="1828799"/>
            <a:ext cx="10338955" cy="4759037"/>
          </a:xfrm>
        </p:spPr>
        <p:txBody>
          <a:bodyPr>
            <a:normAutofit/>
          </a:bodyPr>
          <a:lstStyle/>
          <a:p>
            <a:r>
              <a:rPr lang="fr-FR" dirty="0" smtClean="0"/>
              <a:t>Supposons avoir les données suivantes: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6</a:t>
            </a:fld>
            <a:endParaRPr lang="fr-FR"/>
          </a:p>
        </p:txBody>
      </p:sp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9125395"/>
              </p:ext>
            </p:extLst>
          </p:nvPr>
        </p:nvGraphicFramePr>
        <p:xfrm>
          <a:off x="2395105" y="384463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4821381" y="6550223"/>
            <a:ext cx="2327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fr-FR" dirty="0" smtClean="0"/>
              <a:t>Salaire </a:t>
            </a:r>
            <a:r>
              <a:rPr lang="fr-F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x 1000</a:t>
            </a:r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4727865" y="4264223"/>
            <a:ext cx="2722418" cy="201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7865918" y="4208318"/>
            <a:ext cx="35121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Dans ce cas, il est possible de dessiner une ligne qui se rapproche au mieux de ces données !</a:t>
            </a:r>
          </a:p>
          <a:p>
            <a:r>
              <a:rPr lang="fr-FR" b="1" dirty="0" smtClean="0">
                <a:solidFill>
                  <a:srgbClr val="7030A0"/>
                </a:solidFill>
              </a:rPr>
              <a:t>En calculant la coordonnée y à partir de l’équation de cette ligne, il serait possible de prédire le prix de la voiture.</a:t>
            </a:r>
            <a:endParaRPr lang="fr-FR" b="1" dirty="0">
              <a:solidFill>
                <a:srgbClr val="7030A0"/>
              </a:solidFill>
            </a:endParaRP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061772"/>
              </p:ext>
            </p:extLst>
          </p:nvPr>
        </p:nvGraphicFramePr>
        <p:xfrm>
          <a:off x="646557" y="2351038"/>
          <a:ext cx="9765138" cy="1554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42016"/>
                <a:gridCol w="511010"/>
                <a:gridCol w="976514"/>
                <a:gridCol w="976514"/>
                <a:gridCol w="976514"/>
                <a:gridCol w="976514"/>
                <a:gridCol w="976514"/>
                <a:gridCol w="976514"/>
                <a:gridCol w="976514"/>
                <a:gridCol w="97651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Salaire x1000 da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25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26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27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32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32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33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Prix de voiture x1000 da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1300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1800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02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br>
              <a:rPr lang="fr-FR" dirty="0" smtClean="0"/>
            </a:br>
            <a:r>
              <a:rPr lang="fr-FR" dirty="0" smtClean="0"/>
              <a:t>C’est quoi la régression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0818" y="1828799"/>
            <a:ext cx="10338955" cy="4759037"/>
          </a:xfrm>
        </p:spPr>
        <p:txBody>
          <a:bodyPr>
            <a:normAutofit/>
          </a:bodyPr>
          <a:lstStyle/>
          <a:p>
            <a:r>
              <a:rPr lang="fr-FR" dirty="0" smtClean="0"/>
              <a:t>Supposons avoir les données suivantes: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7</a:t>
            </a:fld>
            <a:endParaRPr lang="fr-FR"/>
          </a:p>
        </p:txBody>
      </p:sp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9125395"/>
              </p:ext>
            </p:extLst>
          </p:nvPr>
        </p:nvGraphicFramePr>
        <p:xfrm>
          <a:off x="2395105" y="384463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4821381" y="6550223"/>
            <a:ext cx="2327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fr-FR" dirty="0" smtClean="0"/>
              <a:t>Salaire </a:t>
            </a:r>
            <a:r>
              <a:rPr lang="fr-F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x 1000</a:t>
            </a:r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4727865" y="4264223"/>
            <a:ext cx="2722418" cy="201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7865918" y="4208318"/>
            <a:ext cx="35121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Dans ce cas, il est possible de dessiner une ligne qui se rapproche au mieux de ces données !</a:t>
            </a:r>
          </a:p>
          <a:p>
            <a:r>
              <a:rPr lang="fr-FR" b="1" dirty="0" smtClean="0">
                <a:solidFill>
                  <a:srgbClr val="7030A0"/>
                </a:solidFill>
              </a:rPr>
              <a:t>En calculant la coordonnée y à partir de l’équation de cette ligne, il serait possible de prédire le prix de la voiture.</a:t>
            </a:r>
            <a:endParaRPr lang="fr-FR" b="1" dirty="0">
              <a:solidFill>
                <a:srgbClr val="7030A0"/>
              </a:solidFill>
            </a:endParaRP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061772"/>
              </p:ext>
            </p:extLst>
          </p:nvPr>
        </p:nvGraphicFramePr>
        <p:xfrm>
          <a:off x="646557" y="2351038"/>
          <a:ext cx="9765138" cy="1554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42016"/>
                <a:gridCol w="511010"/>
                <a:gridCol w="976514"/>
                <a:gridCol w="976514"/>
                <a:gridCol w="976514"/>
                <a:gridCol w="976514"/>
                <a:gridCol w="976514"/>
                <a:gridCol w="976514"/>
                <a:gridCol w="976514"/>
                <a:gridCol w="97651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Salaire x1000 da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25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26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27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32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32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33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Prix de voiture x1000 da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1300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1800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Explosion 2 6"/>
          <p:cNvSpPr/>
          <p:nvPr/>
        </p:nvSpPr>
        <p:spPr>
          <a:xfrm>
            <a:off x="3680257" y="-277478"/>
            <a:ext cx="7824355" cy="4553145"/>
          </a:xfrm>
          <a:prstGeom prst="irregularSeal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Ceci est un exemple d’</a:t>
            </a:r>
            <a:r>
              <a:rPr lang="fr-FR" sz="2400" b="1" i="1" dirty="0" smtClean="0"/>
              <a:t>apprentissage supervisé</a:t>
            </a:r>
            <a:r>
              <a:rPr lang="fr-FR" sz="2400" dirty="0" smtClean="0"/>
              <a:t>, plus précisément d’</a:t>
            </a:r>
            <a:r>
              <a:rPr lang="fr-FR" sz="2400" b="1" dirty="0" smtClean="0">
                <a:solidFill>
                  <a:srgbClr val="FF0000"/>
                </a:solidFill>
              </a:rPr>
              <a:t>une régression linéaire !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20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br>
              <a:rPr lang="fr-FR" dirty="0" smtClean="0"/>
            </a:br>
            <a:r>
              <a:rPr lang="fr-FR" dirty="0" smtClean="0"/>
              <a:t>C’est quoi la régression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0818" y="1828799"/>
            <a:ext cx="10338955" cy="4759037"/>
          </a:xfrm>
        </p:spPr>
        <p:txBody>
          <a:bodyPr>
            <a:normAutofit/>
          </a:bodyPr>
          <a:lstStyle/>
          <a:p>
            <a:r>
              <a:rPr lang="fr-FR" dirty="0" smtClean="0"/>
              <a:t>Supposons avoir les données suivantes: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8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218732"/>
              </p:ext>
            </p:extLst>
          </p:nvPr>
        </p:nvGraphicFramePr>
        <p:xfrm>
          <a:off x="646557" y="2351038"/>
          <a:ext cx="8671780" cy="21031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36770"/>
                <a:gridCol w="697586"/>
                <a:gridCol w="867178"/>
                <a:gridCol w="867178"/>
                <a:gridCol w="867178"/>
                <a:gridCol w="867178"/>
                <a:gridCol w="867178"/>
                <a:gridCol w="867178"/>
                <a:gridCol w="867178"/>
                <a:gridCol w="86717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Salaire x1000 (x)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25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26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27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32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32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33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Prix de voiture x1000 (y)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1300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1800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Accolade ouvrante 10"/>
          <p:cNvSpPr/>
          <p:nvPr/>
        </p:nvSpPr>
        <p:spPr>
          <a:xfrm rot="16200000">
            <a:off x="1537856" y="4436917"/>
            <a:ext cx="852054" cy="9247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ccolade ouvrante 11"/>
          <p:cNvSpPr/>
          <p:nvPr/>
        </p:nvSpPr>
        <p:spPr>
          <a:xfrm rot="16200000">
            <a:off x="4911441" y="4436917"/>
            <a:ext cx="852054" cy="9247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ccolade ouvrante 12"/>
          <p:cNvSpPr/>
          <p:nvPr/>
        </p:nvSpPr>
        <p:spPr>
          <a:xfrm rot="16200000">
            <a:off x="8318791" y="4466358"/>
            <a:ext cx="852054" cy="9247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311579" y="5354780"/>
            <a:ext cx="1400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Exemple 1</a:t>
            </a:r>
          </a:p>
          <a:p>
            <a:r>
              <a:rPr lang="fr-FR" dirty="0" smtClean="0"/>
              <a:t>(x</a:t>
            </a:r>
            <a:r>
              <a:rPr lang="fr-FR" baseline="30000" dirty="0" smtClean="0"/>
              <a:t>(1)</a:t>
            </a:r>
            <a:r>
              <a:rPr lang="fr-FR" dirty="0" smtClean="0"/>
              <a:t>, y</a:t>
            </a:r>
            <a:r>
              <a:rPr lang="fr-FR" baseline="30000" dirty="0" smtClean="0"/>
              <a:t>(1</a:t>
            </a:r>
            <a:r>
              <a:rPr lang="fr-FR" baseline="30000" dirty="0"/>
              <a:t>)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4637244" y="5354780"/>
            <a:ext cx="1400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Exemple i</a:t>
            </a:r>
          </a:p>
          <a:p>
            <a:r>
              <a:rPr lang="fr-FR" dirty="0" smtClean="0"/>
              <a:t>(x</a:t>
            </a:r>
            <a:r>
              <a:rPr lang="fr-FR" baseline="30000" dirty="0" smtClean="0"/>
              <a:t>(i)</a:t>
            </a:r>
            <a:r>
              <a:rPr lang="fr-FR" dirty="0" smtClean="0"/>
              <a:t>, y</a:t>
            </a:r>
            <a:r>
              <a:rPr lang="fr-FR" baseline="30000" dirty="0" smtClean="0"/>
              <a:t>(i)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8134943" y="5354781"/>
            <a:ext cx="1642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Exemple m</a:t>
            </a:r>
          </a:p>
          <a:p>
            <a:r>
              <a:rPr lang="fr-FR" dirty="0" smtClean="0"/>
              <a:t>(x</a:t>
            </a:r>
            <a:r>
              <a:rPr lang="fr-FR" baseline="30000" dirty="0" smtClean="0"/>
              <a:t>(m)</a:t>
            </a:r>
            <a:r>
              <a:rPr lang="fr-FR" dirty="0" smtClean="0"/>
              <a:t>, y</a:t>
            </a:r>
            <a:r>
              <a:rPr lang="fr-FR" baseline="30000" dirty="0" smtClean="0"/>
              <a:t>(m)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18" name="Connecteur en arc 17"/>
          <p:cNvCxnSpPr>
            <a:stCxn id="14" idx="1"/>
          </p:cNvCxnSpPr>
          <p:nvPr/>
        </p:nvCxnSpPr>
        <p:spPr>
          <a:xfrm rot="10800000" flipH="1">
            <a:off x="1311579" y="2743202"/>
            <a:ext cx="517222" cy="2934745"/>
          </a:xfrm>
          <a:prstGeom prst="curvedConnector4">
            <a:avLst>
              <a:gd name="adj1" fmla="val -44198"/>
              <a:gd name="adj2" fmla="val 55506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Connecteur en arc 21"/>
          <p:cNvCxnSpPr/>
          <p:nvPr/>
        </p:nvCxnSpPr>
        <p:spPr>
          <a:xfrm rot="5400000" flipH="1" flipV="1">
            <a:off x="1558149" y="4518048"/>
            <a:ext cx="2015185" cy="4843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17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 hypothèse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0818" y="1828799"/>
            <a:ext cx="10338955" cy="4759037"/>
          </a:xfrm>
        </p:spPr>
        <p:txBody>
          <a:bodyPr>
            <a:normAutofit/>
          </a:bodyPr>
          <a:lstStyle/>
          <a:p>
            <a:r>
              <a:rPr lang="fr-FR" dirty="0" smtClean="0"/>
              <a:t>Supposons avoir les données suivantes: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9</a:t>
            </a:fld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2452253" y="2327564"/>
            <a:ext cx="2306781" cy="782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Ensemble d’entrainement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2452252" y="3532253"/>
            <a:ext cx="2306781" cy="782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Algorithme d’apprentissage</a:t>
            </a:r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2452251" y="4792361"/>
            <a:ext cx="2306781" cy="782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Fonction hypothèse h</a:t>
            </a:r>
            <a:endParaRPr lang="fr-FR" dirty="0"/>
          </a:p>
        </p:txBody>
      </p:sp>
      <p:cxnSp>
        <p:nvCxnSpPr>
          <p:cNvPr id="8" name="Connecteur droit avec flèche 7"/>
          <p:cNvCxnSpPr>
            <a:stCxn id="6" idx="2"/>
            <a:endCxn id="17" idx="0"/>
          </p:cNvCxnSpPr>
          <p:nvPr/>
        </p:nvCxnSpPr>
        <p:spPr>
          <a:xfrm flipH="1">
            <a:off x="3605643" y="3109689"/>
            <a:ext cx="1" cy="42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17" idx="2"/>
            <a:endCxn id="19" idx="0"/>
          </p:cNvCxnSpPr>
          <p:nvPr/>
        </p:nvCxnSpPr>
        <p:spPr>
          <a:xfrm flipH="1">
            <a:off x="3605642" y="4314378"/>
            <a:ext cx="1" cy="477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779318" y="4862945"/>
            <a:ext cx="130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Salaire </a:t>
            </a:r>
          </a:p>
          <a:p>
            <a:pPr algn="ctr"/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5077687" y="4865098"/>
            <a:ext cx="1967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Prix de voiture* </a:t>
            </a:r>
          </a:p>
          <a:p>
            <a:pPr algn="ctr"/>
            <a:r>
              <a:rPr lang="fr-FR" dirty="0"/>
              <a:t>y</a:t>
            </a:r>
          </a:p>
        </p:txBody>
      </p:sp>
      <p:cxnSp>
        <p:nvCxnSpPr>
          <p:cNvPr id="24" name="Connecteur droit avec flèche 23"/>
          <p:cNvCxnSpPr>
            <a:stCxn id="20" idx="3"/>
            <a:endCxn id="19" idx="1"/>
          </p:cNvCxnSpPr>
          <p:nvPr/>
        </p:nvCxnSpPr>
        <p:spPr>
          <a:xfrm flipV="1">
            <a:off x="2088572" y="5183424"/>
            <a:ext cx="363679" cy="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9" idx="3"/>
            <a:endCxn id="23" idx="1"/>
          </p:cNvCxnSpPr>
          <p:nvPr/>
        </p:nvCxnSpPr>
        <p:spPr>
          <a:xfrm>
            <a:off x="4759032" y="5183424"/>
            <a:ext cx="318655" cy="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62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4576</TotalTime>
  <Words>1792</Words>
  <Application>Microsoft Office PowerPoint</Application>
  <PresentationFormat>Grand écran</PresentationFormat>
  <Paragraphs>581</Paragraphs>
  <Slides>41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Cambria Math</vt:lpstr>
      <vt:lpstr>Century Gothic</vt:lpstr>
      <vt:lpstr>Courier New</vt:lpstr>
      <vt:lpstr>Wingdings</vt:lpstr>
      <vt:lpstr>Wingdings 3</vt:lpstr>
      <vt:lpstr>Brin</vt:lpstr>
      <vt:lpstr>Apprentissage Automatique et Réseaux de Neurones</vt:lpstr>
      <vt:lpstr>Introduction C’est quoi la régression linéaire</vt:lpstr>
      <vt:lpstr>Introduction C’est quoi la régression linéaire</vt:lpstr>
      <vt:lpstr>Introduction C’est quoi la régression linéaire</vt:lpstr>
      <vt:lpstr>Introduction C’est quoi la régression linéaire</vt:lpstr>
      <vt:lpstr>Introduction C’est quoi la régression linéaire</vt:lpstr>
      <vt:lpstr>Introduction C’est quoi la régression linéaire</vt:lpstr>
      <vt:lpstr>Introduction C’est quoi la régression linéaire</vt:lpstr>
      <vt:lpstr>Fonction hypothèse</vt:lpstr>
      <vt:lpstr>Fonction hypothèse</vt:lpstr>
      <vt:lpstr>Fonction hypothèse</vt:lpstr>
      <vt:lpstr>Fonction hypothèse</vt:lpstr>
      <vt:lpstr>Fonction hypothèse</vt:lpstr>
      <vt:lpstr>Fonction hypothèse</vt:lpstr>
      <vt:lpstr>Cout de l’hypothèse</vt:lpstr>
      <vt:lpstr>Cout de l’hypothèse</vt:lpstr>
      <vt:lpstr>Cout de l’hypothèse</vt:lpstr>
      <vt:lpstr>Cout de l’hypothèse</vt:lpstr>
      <vt:lpstr>Cout de l’hypothèse</vt:lpstr>
      <vt:lpstr>Cout de l’hypothèse</vt:lpstr>
      <vt:lpstr>Cout de l’hypothèse</vt:lpstr>
      <vt:lpstr>Cout de l’hypothèse</vt:lpstr>
      <vt:lpstr>Cout de l’hypothèse</vt:lpstr>
      <vt:lpstr>Cout de l’hypothèse</vt:lpstr>
      <vt:lpstr>Cout de l’hypothèse</vt:lpstr>
      <vt:lpstr>Cout de l’hypothèse</vt:lpstr>
      <vt:lpstr>Descente du gradient</vt:lpstr>
      <vt:lpstr>Descente du gradient</vt:lpstr>
      <vt:lpstr>Descente du gradient</vt:lpstr>
      <vt:lpstr>Descente du gradient</vt:lpstr>
      <vt:lpstr>Descente du gradient</vt:lpstr>
      <vt:lpstr>Descente du gradient</vt:lpstr>
      <vt:lpstr>Descente du gradient</vt:lpstr>
      <vt:lpstr>Descente du gradient</vt:lpstr>
      <vt:lpstr>Descente du gradient</vt:lpstr>
      <vt:lpstr>Descente du gradient</vt:lpstr>
      <vt:lpstr>Descente du gradient</vt:lpstr>
      <vt:lpstr>Descente du gradient</vt:lpstr>
      <vt:lpstr>Descente du gradient</vt:lpstr>
      <vt:lpstr>Descente du gradient</vt:lpstr>
      <vt:lpstr>Descente du gradient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Apprentissage Automatique et Réseaux de Neurones</dc:title>
  <dc:creator>Utilisateur Windows</dc:creator>
  <cp:lastModifiedBy>Utilisateur Windows</cp:lastModifiedBy>
  <cp:revision>83</cp:revision>
  <dcterms:created xsi:type="dcterms:W3CDTF">2022-02-16T05:11:15Z</dcterms:created>
  <dcterms:modified xsi:type="dcterms:W3CDTF">2022-03-20T12:01:35Z</dcterms:modified>
</cp:coreProperties>
</file>