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777" r:id="rId1"/>
  </p:sldMasterIdLst>
  <p:notesMasterIdLst>
    <p:notesMasterId r:id="rId17"/>
  </p:notesMasterIdLst>
  <p:sldIdLst>
    <p:sldId id="256" r:id="rId2"/>
    <p:sldId id="260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9" r:id="rId13"/>
    <p:sldId id="358" r:id="rId14"/>
    <p:sldId id="361" r:id="rId15"/>
    <p:sldId id="36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A1247-9C99-4BCA-975F-50D74FB4A41D}" type="datetimeFigureOut">
              <a:rPr lang="fr-FR" smtClean="0"/>
              <a:t>20/03/2022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279DC-B73D-49E7-84C9-FF00CAF6DB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654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7AF5-0C32-4440-8FF8-BEC36D8EC6D3}" type="datetime1">
              <a:rPr lang="fr-FR" smtClean="0"/>
              <a:t>20/03/2022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5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3818-F8E5-46B1-B18F-9A9504590843}" type="datetime1">
              <a:rPr lang="fr-FR" smtClean="0"/>
              <a:t>20/03/2022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834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5AD4-A141-4D5B-AFC8-4F4803B57F84}" type="datetime1">
              <a:rPr lang="fr-FR" smtClean="0"/>
              <a:t>20/03/2022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857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9A83-05FF-495C-9BBA-27A283549BA9}" type="datetime1">
              <a:rPr lang="fr-FR" smtClean="0"/>
              <a:t>20/03/2022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17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71BE-9C9C-4986-AE96-359AB471CEE6}" type="datetime1">
              <a:rPr lang="fr-FR" smtClean="0"/>
              <a:t>20/03/2022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6512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4F41-DC69-4E5B-9562-7843A77E2287}" type="datetime1">
              <a:rPr lang="fr-FR" smtClean="0"/>
              <a:t>20/03/2022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655-7A75-480E-AE86-DEAE6FEAB466}" type="datetime1">
              <a:rPr lang="fr-FR" smtClean="0"/>
              <a:t>20/03/2022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689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F60E-27CC-4B84-B099-C34A035652E2}" type="datetime1">
              <a:rPr lang="fr-FR" smtClean="0"/>
              <a:t>20/03/2022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71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35AF8-7BE3-434C-8A3C-C83692B677EB}" type="datetime1">
              <a:rPr lang="fr-FR" smtClean="0"/>
              <a:t>20/03/2022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40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178-FCC3-412D-94AF-2CAFDE2AC66E}" type="datetime1">
              <a:rPr lang="fr-FR" smtClean="0"/>
              <a:t>20/03/2022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79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7DC3-E56C-42EC-B695-ECA7B653A87B}" type="datetime1">
              <a:rPr lang="fr-FR" smtClean="0"/>
              <a:t>20/03/2022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27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8962-7635-49CF-964B-DD942FF02140}" type="datetime1">
              <a:rPr lang="fr-FR" smtClean="0"/>
              <a:t>20/03/2022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31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C7C2-0C22-4B94-B695-9A60ADCD8F99}" type="datetime1">
              <a:rPr lang="fr-FR" smtClean="0"/>
              <a:t>20/03/2022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40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02DE-3BAD-43BC-B110-689CC1D36F19}" type="datetime1">
              <a:rPr lang="fr-FR" smtClean="0"/>
              <a:t>20/03/2022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88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F8B-727E-4E2D-B7A7-9306EB312FBC}" type="datetime1">
              <a:rPr lang="fr-FR" smtClean="0"/>
              <a:t>20/03/2022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38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1F6B-E93C-4D73-A3CD-3EB7529024B6}" type="datetime1">
              <a:rPr lang="fr-FR" smtClean="0"/>
              <a:t>20/03/2022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44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09FF0-F765-42B9-B0A4-B7B1356FDB32}" type="datetime1">
              <a:rPr lang="fr-FR" smtClean="0"/>
              <a:t>20/03/2022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9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88700" y="477982"/>
            <a:ext cx="10295827" cy="2169263"/>
          </a:xfrm>
        </p:spPr>
        <p:txBody>
          <a:bodyPr/>
          <a:lstStyle/>
          <a:p>
            <a:r>
              <a:rPr lang="fr-FR" dirty="0" smtClean="0"/>
              <a:t>Apprentissage Automatique et Réseaux de Neurones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85304" y="4829333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Chargé de cours: Dr. I. </a:t>
            </a:r>
            <a:r>
              <a:rPr lang="fr-FR" dirty="0" err="1" smtClean="0"/>
              <a:t>Setitra</a:t>
            </a:r>
            <a:r>
              <a:rPr lang="fr-FR" dirty="0" smtClean="0"/>
              <a:t> </a:t>
            </a:r>
          </a:p>
          <a:p>
            <a:r>
              <a:rPr lang="fr-FR" dirty="0" smtClean="0"/>
              <a:t>Chargés de TD/TP : </a:t>
            </a:r>
            <a:r>
              <a:rPr lang="fr-FR" dirty="0"/>
              <a:t> </a:t>
            </a:r>
            <a:r>
              <a:rPr lang="fr-FR" dirty="0" smtClean="0"/>
              <a:t>Dr. I</a:t>
            </a:r>
            <a:r>
              <a:rPr lang="fr-FR" dirty="0"/>
              <a:t>. </a:t>
            </a:r>
            <a:r>
              <a:rPr lang="fr-FR" dirty="0" err="1" smtClean="0"/>
              <a:t>Setitra</a:t>
            </a:r>
            <a:r>
              <a:rPr lang="fr-FR" dirty="0" smtClean="0"/>
              <a:t>, Dr. H. </a:t>
            </a:r>
            <a:r>
              <a:rPr lang="fr-FR" dirty="0" err="1" smtClean="0"/>
              <a:t>Belhadi</a:t>
            </a:r>
            <a:endParaRPr lang="fr-FR" dirty="0" smtClean="0"/>
          </a:p>
          <a:p>
            <a:r>
              <a:rPr lang="fr-FR" dirty="0" smtClean="0"/>
              <a:t>Année 2021/2022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485304" y="3176337"/>
            <a:ext cx="8331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Cours 3 : </a:t>
            </a:r>
            <a:r>
              <a:rPr lang="fr-FR" b="1" dirty="0" smtClean="0"/>
              <a:t>Régression linéaire et descente du gradient pour plusieurs variables</a:t>
            </a:r>
          </a:p>
          <a:p>
            <a:pPr algn="r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29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linéaire pour plusieurs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/>
                  <a:t>L’algorithme de descente du gradient devient donc</a:t>
                </a:r>
                <a:r>
                  <a:rPr lang="fr-FR" dirty="0" smtClean="0"/>
                  <a:t>:</a:t>
                </a:r>
              </a:p>
              <a:p>
                <a:pPr marL="0" indent="0">
                  <a:buNone/>
                </a:pPr>
                <a:r>
                  <a:rPr lang="fr-FR" sz="2200" dirty="0"/>
                  <a:t>Répéter {</a:t>
                </a:r>
              </a:p>
              <a:p>
                <a:pPr marL="4795838" lvl="1" indent="-4281488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200" dirty="0"/>
                  <a:t> </a:t>
                </a:r>
                <a:r>
                  <a:rPr lang="fr-FR" sz="2200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200" dirty="0">
                    <a:sym typeface="Wingdings" panose="05000000000000000000" pitchFamily="2" charset="2"/>
                  </a:rPr>
                  <a:t> - </a:t>
                </a:r>
                <a:r>
                  <a:rPr lang="fr-FR" sz="2200" dirty="0"/>
                  <a:t> </a:t>
                </a:r>
                <a:r>
                  <a:rPr lang="el-GR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</a:t>
                </a:r>
                <a:r>
                  <a:rPr lang="fr-FR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200" b="1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sz="2200" b="1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j</m:t>
                        </m:r>
                      </m:den>
                    </m:f>
                  </m:oMath>
                </a14:m>
                <a:r>
                  <a:rPr lang="fr-FR" sz="2200" dirty="0"/>
                  <a:t>  </a:t>
                </a:r>
                <a14:m>
                  <m:oMath xmlns:m="http://schemas.openxmlformats.org/officeDocument/2006/math">
                    <m:r>
                      <a:rPr lang="fr-FR" sz="22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22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fr-FR" sz="2200" dirty="0"/>
                  <a:t>  (pour </a:t>
                </a:r>
                <a:r>
                  <a:rPr lang="fr-FR" sz="2200" dirty="0" smtClean="0"/>
                  <a:t>tous les j </a:t>
                </a:r>
                <a:r>
                  <a:rPr lang="fr-FR" sz="2200" b="1" dirty="0" smtClean="0"/>
                  <a:t>simultanément</a:t>
                </a:r>
                <a:r>
                  <a:rPr lang="fr-FR" sz="2200" dirty="0" smtClean="0"/>
                  <a:t>)</a:t>
                </a:r>
              </a:p>
              <a:p>
                <a:pPr marL="4795838" lvl="1" indent="-4281488">
                  <a:buNone/>
                </a:pPr>
                <a:r>
                  <a:rPr lang="fr-FR" sz="2200" dirty="0" smtClean="0"/>
                  <a:t>} Jusqu’à </a:t>
                </a:r>
                <a:r>
                  <a:rPr lang="fr-FR" sz="2200" dirty="0"/>
                  <a:t>convergence</a:t>
                </a:r>
              </a:p>
              <a:p>
                <a:pPr marL="4795838" lvl="1" indent="-4281488">
                  <a:buNone/>
                </a:pPr>
                <a:endParaRPr lang="fr-FR" sz="2200" dirty="0"/>
              </a:p>
              <a:p>
                <a:pPr marL="114300" indent="0">
                  <a:buNone/>
                </a:pPr>
                <a:r>
                  <a:rPr lang="fr-FR" sz="2200" dirty="0" smtClean="0"/>
                  <a:t>La dérivée de J par rapport 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200" dirty="0" smtClean="0"/>
                  <a:t> est:</a:t>
                </a:r>
              </a:p>
              <a:p>
                <a:pPr marL="857250" lvl="1"/>
                <a:r>
                  <a:rPr lang="fr-FR" sz="22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200" b="1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sz="2200" b="1" i="0" baseline="-25000" dirty="0" smtClean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j</m:t>
                        </m:r>
                      </m:den>
                    </m:f>
                  </m:oMath>
                </a14:m>
                <a:r>
                  <a:rPr lang="fr-FR" sz="2200" dirty="0"/>
                  <a:t>  </a:t>
                </a:r>
                <a14:m>
                  <m:oMath xmlns:m="http://schemas.openxmlformats.org/officeDocument/2006/math">
                    <m:r>
                      <a:rPr lang="fr-FR" sz="22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fr-FR" sz="2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2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sz="2200" dirty="0"/>
                          <m:t>i</m:t>
                        </m:r>
                        <m:r>
                          <m:rPr>
                            <m:nor/>
                          </m:rPr>
                          <a:rPr lang="fr-FR" sz="2200" dirty="0"/>
                          <m:t>=1 </m:t>
                        </m:r>
                      </m:sub>
                      <m:sup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fr-FR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l-GR" sz="2200" baseline="-25000" dirty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θ</m:t>
                                </m:r>
                              </m:sub>
                            </m:sSub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fr-FR" sz="2200" dirty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p>
                              <m:sSupPr>
                                <m:ctrlP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fr-FR" sz="22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sSubSup>
                      <m:sSubSupPr>
                        <m:ctrlPr>
                          <a:rPr lang="fr-FR" sz="22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fr-FR" sz="2200" dirty="0" smtClean="0"/>
              </a:p>
              <a:p>
                <a:pPr marL="114300" indent="0">
                  <a:buNone/>
                </a:pPr>
                <a:endParaRPr lang="fr-FR" sz="2200" dirty="0" smtClean="0"/>
              </a:p>
              <a:p>
                <a:pPr marL="114300" indent="0">
                  <a:buNone/>
                </a:pPr>
                <a:endParaRPr lang="fr-FR" sz="2200" dirty="0"/>
              </a:p>
              <a:p>
                <a:pPr lvl="1"/>
                <a:endParaRPr lang="fr-FR" sz="3200" dirty="0"/>
              </a:p>
              <a:p>
                <a:pPr lvl="1"/>
                <a:endParaRPr lang="fr-FR" sz="1800" dirty="0" smtClean="0"/>
              </a:p>
              <a:p>
                <a:endParaRPr lang="fr-FR" dirty="0"/>
              </a:p>
              <a:p>
                <a:endParaRPr lang="fr-FR" dirty="0" smtClean="0"/>
              </a:p>
              <a:p>
                <a:endParaRPr lang="fr-FR" dirty="0"/>
              </a:p>
              <a:p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767" t="-6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64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linéaire pour plusieurs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/>
                  <a:t>L’algorithme de descente du gradient devient donc</a:t>
                </a:r>
                <a:r>
                  <a:rPr lang="fr-FR" dirty="0" smtClean="0"/>
                  <a:t>:</a:t>
                </a:r>
              </a:p>
              <a:p>
                <a:r>
                  <a:rPr lang="fr-FR" sz="2200" dirty="0"/>
                  <a:t>Répéter {</a:t>
                </a:r>
              </a:p>
              <a:p>
                <a:pPr marL="4795838" lvl="1" indent="-4281488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200" dirty="0"/>
                  <a:t> </a:t>
                </a:r>
                <a:r>
                  <a:rPr lang="fr-FR" sz="2200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200" dirty="0">
                    <a:sym typeface="Wingdings" panose="05000000000000000000" pitchFamily="2" charset="2"/>
                  </a:rPr>
                  <a:t> - </a:t>
                </a:r>
                <a:r>
                  <a:rPr lang="fr-FR" sz="2200" dirty="0"/>
                  <a:t> </a:t>
                </a:r>
                <a:r>
                  <a:rPr lang="el-GR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</a:t>
                </a:r>
                <a:r>
                  <a:rPr lang="fr-FR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200" b="1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sz="2200" b="1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j</m:t>
                        </m:r>
                      </m:den>
                    </m:f>
                  </m:oMath>
                </a14:m>
                <a:r>
                  <a:rPr lang="fr-FR" sz="2200" dirty="0"/>
                  <a:t>  </a:t>
                </a:r>
                <a14:m>
                  <m:oMath xmlns:m="http://schemas.openxmlformats.org/officeDocument/2006/math">
                    <m:r>
                      <a:rPr lang="fr-FR" sz="22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22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fr-FR" sz="2200" dirty="0"/>
                  <a:t> (pour tous les j </a:t>
                </a:r>
                <a:r>
                  <a:rPr lang="fr-FR" sz="2200" b="1" dirty="0"/>
                  <a:t>simultanément</a:t>
                </a:r>
                <a:r>
                  <a:rPr lang="fr-FR" sz="2200" dirty="0" smtClean="0"/>
                  <a:t>)</a:t>
                </a:r>
              </a:p>
              <a:p>
                <a:pPr marL="4795838" lvl="1" indent="-4281488">
                  <a:buNone/>
                </a:pPr>
                <a:r>
                  <a:rPr lang="fr-FR" sz="2200" dirty="0" smtClean="0"/>
                  <a:t>} </a:t>
                </a:r>
                <a:r>
                  <a:rPr lang="fr-FR" sz="2200" dirty="0" smtClean="0"/>
                  <a:t>Jusqu’à </a:t>
                </a:r>
                <a:r>
                  <a:rPr lang="fr-FR" sz="2200" dirty="0" smtClean="0"/>
                  <a:t>convergence</a:t>
                </a:r>
                <a:endParaRPr lang="fr-FR" sz="2200" dirty="0"/>
              </a:p>
              <a:p>
                <a:pPr marL="114300" indent="0">
                  <a:buNone/>
                </a:pPr>
                <a:r>
                  <a:rPr lang="fr-FR" sz="2200" dirty="0" smtClean="0"/>
                  <a:t>La dérivée de J par rapport 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200" dirty="0" smtClean="0"/>
                  <a:t> est:</a:t>
                </a:r>
              </a:p>
              <a:p>
                <a:pPr marL="857250" lvl="1"/>
                <a:r>
                  <a:rPr lang="fr-FR" sz="22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200" b="1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sz="2200" b="1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j</m:t>
                        </m:r>
                      </m:den>
                    </m:f>
                  </m:oMath>
                </a14:m>
                <a:r>
                  <a:rPr lang="fr-FR" sz="2200" dirty="0"/>
                  <a:t>  </a:t>
                </a:r>
                <a14:m>
                  <m:oMath xmlns:m="http://schemas.openxmlformats.org/officeDocument/2006/math">
                    <m:r>
                      <a:rPr lang="fr-FR" sz="22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fr-FR" sz="2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2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sz="2200" dirty="0"/>
                          <m:t>i</m:t>
                        </m:r>
                        <m:r>
                          <m:rPr>
                            <m:nor/>
                          </m:rPr>
                          <a:rPr lang="fr-FR" sz="2200" dirty="0"/>
                          <m:t>=1 </m:t>
                        </m:r>
                      </m:sub>
                      <m:sup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fr-FR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l-GR" sz="2200" baseline="-25000" dirty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θ</m:t>
                                </m:r>
                              </m:sub>
                            </m:sSub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fr-FR" sz="2200" dirty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p>
                              <m:sSupPr>
                                <m:ctrlP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fr-FR" sz="2200" b="1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sSubSup>
                      <m:sSubSupPr>
                        <m:ctrlPr>
                          <a:rPr lang="fr-FR" sz="2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fr-FR" sz="2200" dirty="0" smtClean="0"/>
              </a:p>
              <a:p>
                <a:pPr marL="114300" indent="0">
                  <a:buNone/>
                </a:pPr>
                <a:endParaRPr lang="fr-FR" sz="2200" dirty="0" smtClean="0"/>
              </a:p>
              <a:p>
                <a:pPr marL="114300" indent="0">
                  <a:buNone/>
                </a:pPr>
                <a:endParaRPr lang="fr-FR" sz="2200" dirty="0"/>
              </a:p>
              <a:p>
                <a:pPr lvl="1"/>
                <a:endParaRPr lang="fr-FR" sz="3200" dirty="0"/>
              </a:p>
              <a:p>
                <a:pPr lvl="1"/>
                <a:endParaRPr lang="fr-FR" sz="1800" dirty="0" smtClean="0"/>
              </a:p>
              <a:p>
                <a:endParaRPr lang="fr-FR" dirty="0"/>
              </a:p>
              <a:p>
                <a:endParaRPr lang="fr-FR" dirty="0" smtClean="0"/>
              </a:p>
              <a:p>
                <a:endParaRPr lang="fr-FR" dirty="0"/>
              </a:p>
              <a:p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708" t="-6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11</a:t>
            </a:fld>
            <a:endParaRPr lang="fr-FR"/>
          </a:p>
        </p:txBody>
      </p:sp>
      <p:sp>
        <p:nvSpPr>
          <p:cNvPr id="7" name="Explosion 2 6"/>
          <p:cNvSpPr/>
          <p:nvPr/>
        </p:nvSpPr>
        <p:spPr>
          <a:xfrm>
            <a:off x="1123373" y="4498521"/>
            <a:ext cx="11352023" cy="3019623"/>
          </a:xfrm>
          <a:prstGeom prst="irregularSeal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Démontrer que la dérivée donnée est correcte quelque soit la valeur de j</a:t>
            </a:r>
          </a:p>
          <a:p>
            <a:pPr marL="457200" algn="ctr"/>
            <a:r>
              <a:rPr lang="fr-FR" sz="1600" dirty="0">
                <a:solidFill>
                  <a:srgbClr val="FF0000"/>
                </a:solidFill>
              </a:rPr>
              <a:t>(A faire </a:t>
            </a:r>
            <a:r>
              <a:rPr lang="fr-FR" sz="1600" dirty="0">
                <a:solidFill>
                  <a:srgbClr val="FF0000"/>
                </a:solidFill>
                <a:sym typeface="Wingdings" panose="05000000000000000000" pitchFamily="2" charset="2"/>
              </a:rPr>
              <a:t> )</a:t>
            </a:r>
          </a:p>
          <a:p>
            <a:pPr marL="457200" algn="ctr"/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Bonus</a:t>
            </a:r>
            <a:r>
              <a:rPr lang="fr-FR" sz="16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fr-FR" sz="1600" dirty="0">
                <a:solidFill>
                  <a:srgbClr val="FF0000"/>
                </a:solidFill>
                <a:sym typeface="Wingdings" panose="05000000000000000000" pitchFamily="2" charset="2"/>
              </a:rPr>
              <a:t>pour les étudiants qui l’envoient avant le prochain cours.</a:t>
            </a:r>
            <a:endParaRPr lang="fr-FR" sz="1600" dirty="0">
              <a:solidFill>
                <a:srgbClr val="FF0000"/>
              </a:solidFill>
            </a:endParaRPr>
          </a:p>
          <a:p>
            <a:pPr algn="ctr"/>
            <a:endParaRPr lang="fr-FR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27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linéaire pour plusieurs </a:t>
            </a:r>
            <a:r>
              <a:rPr lang="fr-FR" dirty="0" smtClean="0"/>
              <a:t>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0818" y="1828799"/>
            <a:ext cx="10338955" cy="4759037"/>
          </a:xfrm>
        </p:spPr>
        <p:txBody>
          <a:bodyPr>
            <a:normAutofit/>
          </a:bodyPr>
          <a:lstStyle/>
          <a:p>
            <a:r>
              <a:rPr lang="fr-FR" sz="2200" dirty="0"/>
              <a:t>La descente du gradient cherche le gradient du coût à chaque itération.</a:t>
            </a:r>
          </a:p>
          <a:p>
            <a:r>
              <a:rPr lang="fr-FR" sz="2200" dirty="0" smtClean="0"/>
              <a:t>Et si l’on voulait trouver les meilleures paramètres en une seule fois?</a:t>
            </a:r>
          </a:p>
          <a:p>
            <a:pPr lvl="1"/>
            <a:r>
              <a:rPr lang="fr-FR" sz="2000" dirty="0" smtClean="0"/>
              <a:t>Résoudre l’équation normale ! (méthode analytique)</a:t>
            </a:r>
          </a:p>
          <a:p>
            <a:pPr marL="114300" indent="0">
              <a:buNone/>
            </a:pPr>
            <a:endParaRPr lang="fr-FR" sz="2200" dirty="0" smtClean="0"/>
          </a:p>
          <a:p>
            <a:pPr marL="114300" indent="0">
              <a:buNone/>
            </a:pPr>
            <a:endParaRPr lang="fr-FR" sz="2200" dirty="0"/>
          </a:p>
          <a:p>
            <a:pPr lvl="1"/>
            <a:endParaRPr lang="fr-FR" sz="3200" dirty="0"/>
          </a:p>
          <a:p>
            <a:pPr lvl="1"/>
            <a:endParaRPr lang="fr-FR" sz="1800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78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linéaire pour plusieurs </a:t>
            </a:r>
            <a:r>
              <a:rPr lang="fr-FR" dirty="0" smtClean="0"/>
              <a:t>variables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b="1" dirty="0" smtClean="0"/>
                  <a:t>Equation </a:t>
                </a:r>
                <a:r>
                  <a:rPr lang="fr-FR" sz="2000" b="1" dirty="0" smtClean="0"/>
                  <a:t>normale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fr-FR" sz="2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fr-FR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2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fr-FR" sz="22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fr-FR" sz="22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fr-FR" sz="22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fr-FR" sz="22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fr-FR" sz="2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2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FR" sz="22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fr-FR" sz="22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sz="1800" dirty="0" smtClean="0"/>
              </a:p>
              <a:p>
                <a:pPr marL="114300" indent="0">
                  <a:buNone/>
                </a:pPr>
                <a:endParaRPr lang="fr-FR" dirty="0"/>
              </a:p>
              <a:p>
                <a:pPr marL="114300" indent="0">
                  <a:buNone/>
                </a:pPr>
                <a:r>
                  <a:rPr lang="fr-FR" sz="1800" dirty="0" err="1" smtClean="0"/>
                  <a:t>T.q</a:t>
                </a:r>
                <a:r>
                  <a:rPr lang="fr-FR" sz="1800" dirty="0" smtClean="0"/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fr-FR" dirty="0" smtClean="0"/>
                  <a:t>  X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fr-F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fr-FR" dirty="0"/>
                  <a:t> </a:t>
                </a:r>
                <a:r>
                  <a:rPr lang="fr-FR" dirty="0" smtClean="0"/>
                  <a:t> </a:t>
                </a:r>
                <a:r>
                  <a:rPr lang="fr-FR" dirty="0"/>
                  <a:t>m lignes </a:t>
                </a:r>
                <a:r>
                  <a:rPr lang="fr-FR" dirty="0" smtClean="0"/>
                  <a:t> et (n+1) colonnes   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 smtClean="0"/>
                  <a:t>Pour les dimensions:</a:t>
                </a:r>
              </a:p>
              <a:p>
                <a:pPr lvl="1"/>
                <a:r>
                  <a:rPr lang="fr-FR" dirty="0" smtClean="0"/>
                  <a:t>( n+1 </a:t>
                </a:r>
                <a:r>
                  <a:rPr lang="fr-FR" dirty="0"/>
                  <a:t>x m</a:t>
                </a:r>
                <a:r>
                  <a:rPr lang="fr-FR" dirty="0" smtClean="0"/>
                  <a:t> ) ( m x n+1 ) </a:t>
                </a:r>
                <a:r>
                  <a:rPr lang="fr-FR" dirty="0"/>
                  <a:t>(n+1 x m</a:t>
                </a:r>
                <a:r>
                  <a:rPr lang="fr-FR" dirty="0" smtClean="0"/>
                  <a:t>)</a:t>
                </a:r>
                <a:r>
                  <a:rPr lang="fr-FR" dirty="0"/>
                  <a:t> (m x 1)</a:t>
                </a:r>
                <a:r>
                  <a:rPr lang="fr-FR" dirty="0" smtClean="0"/>
                  <a:t> </a:t>
                </a:r>
                <a:r>
                  <a:rPr lang="fr-FR" dirty="0"/>
                  <a:t>=  </a:t>
                </a:r>
                <a:r>
                  <a:rPr lang="fr-FR" dirty="0" smtClean="0"/>
                  <a:t>(n+1 x n+1) (n+1 x m</a:t>
                </a:r>
                <a:r>
                  <a:rPr lang="fr-FR" dirty="0"/>
                  <a:t>) (m x 1) </a:t>
                </a:r>
                <a:r>
                  <a:rPr lang="fr-FR" dirty="0" smtClean="0"/>
                  <a:t>= (n+1 x m ) (m x 1) </a:t>
                </a:r>
                <a:r>
                  <a:rPr lang="fr-FR" dirty="0" smtClean="0"/>
                  <a:t>=</a:t>
                </a:r>
              </a:p>
              <a:p>
                <a:pPr marL="457200" lvl="1" indent="0">
                  <a:buNone/>
                </a:pPr>
                <a:r>
                  <a:rPr lang="fr-FR" dirty="0"/>
                  <a:t> </a:t>
                </a:r>
                <a:r>
                  <a:rPr lang="fr-FR" dirty="0" smtClean="0"/>
                  <a:t>   </a:t>
                </a:r>
                <a:r>
                  <a:rPr lang="fr-FR" dirty="0" smtClean="0"/>
                  <a:t> </a:t>
                </a:r>
                <a:r>
                  <a:rPr lang="fr-FR" dirty="0" smtClean="0"/>
                  <a:t>(n+1 x 1</a:t>
                </a:r>
                <a:r>
                  <a:rPr lang="fr-FR" dirty="0" smtClean="0"/>
                  <a:t>)         </a:t>
                </a:r>
                <a:r>
                  <a:rPr lang="fr-FR" b="1" dirty="0" smtClean="0"/>
                  <a:t>Taille de </a:t>
                </a:r>
                <a14:m>
                  <m:oMath xmlns:m="http://schemas.openxmlformats.org/officeDocument/2006/math">
                    <m:r>
                      <a:rPr lang="fr-FR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fr-FR" b="1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413" t="-12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05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linéaire pour plusieurs </a:t>
            </a:r>
            <a:r>
              <a:rPr lang="fr-FR" dirty="0" smtClean="0"/>
              <a:t>variables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r>
                  <a:rPr lang="fr-FR" b="1" dirty="0" smtClean="0"/>
                  <a:t>Equation </a:t>
                </a:r>
                <a:r>
                  <a:rPr lang="fr-FR" sz="2000" b="1" dirty="0" smtClean="0"/>
                  <a:t>normale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fr-FR" sz="2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fr-FR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2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fr-FR" sz="22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fr-FR" sz="22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fr-FR" sz="22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fr-FR" sz="22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fr-FR" sz="2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2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FR" sz="22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fr-FR" sz="22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sz="1800" dirty="0" smtClean="0"/>
              </a:p>
              <a:p>
                <a:r>
                  <a:rPr lang="fr-FR" dirty="0" smtClean="0"/>
                  <a:t>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fr-FR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dirty="0" smtClean="0"/>
                  <a:t> est non inversible:</a:t>
                </a:r>
              </a:p>
              <a:p>
                <a:pPr lvl="1"/>
                <a:r>
                  <a:rPr lang="fr-FR" dirty="0" smtClean="0"/>
                  <a:t>Car les caractéristiques sont linéairement dépendantes</a:t>
                </a:r>
                <a:endParaRPr lang="fr-FR" dirty="0"/>
              </a:p>
              <a:p>
                <a:pPr lvl="1"/>
                <a:r>
                  <a:rPr lang="fr-FR" dirty="0"/>
                  <a:t>Car les </a:t>
                </a:r>
                <a:r>
                  <a:rPr lang="fr-FR" dirty="0" smtClean="0"/>
                  <a:t>caractéristiques </a:t>
                </a:r>
                <a:r>
                  <a:rPr lang="fr-FR" dirty="0"/>
                  <a:t>sont </a:t>
                </a:r>
                <a:r>
                  <a:rPr lang="fr-FR" dirty="0" smtClean="0"/>
                  <a:t>trop nombreuses par rapport aux exemples n&gt;&gt;m</a:t>
                </a:r>
              </a:p>
              <a:p>
                <a:pPr lvl="2"/>
                <a:r>
                  <a:rPr lang="fr-FR" dirty="0" smtClean="0"/>
                  <a:t>Solution: Supprimer quelques caractéristiques, ou appliquer une régularisation (qu’on verra plus tard),</a:t>
                </a:r>
              </a:p>
              <a:p>
                <a:pPr lvl="2"/>
                <a:r>
                  <a:rPr lang="fr-FR" dirty="0" smtClean="0"/>
                  <a:t>Utiliser la matrice pseudo inverse.</a:t>
                </a:r>
                <a:endParaRPr lang="fr-FR" dirty="0"/>
              </a:p>
              <a:p>
                <a:endParaRPr lang="fr-FR" dirty="0" smtClean="0"/>
              </a:p>
              <a:p>
                <a:endParaRPr lang="fr-FR" dirty="0"/>
              </a:p>
              <a:p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413" t="-6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90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linéaire pour plusieurs </a:t>
            </a:r>
            <a:r>
              <a:rPr lang="fr-FR" dirty="0" smtClean="0"/>
              <a:t>variables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r>
                  <a:rPr lang="fr-FR" b="1" dirty="0" smtClean="0"/>
                  <a:t>Equation </a:t>
                </a:r>
                <a:r>
                  <a:rPr lang="fr-FR" sz="2000" b="1" dirty="0" smtClean="0"/>
                  <a:t>normale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fr-FR" sz="2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fr-FR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2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fr-FR" sz="22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fr-FR" sz="22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fr-FR" sz="22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fr-FR" sz="22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fr-FR" sz="2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2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FR" sz="22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fr-FR" sz="22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sz="1800" dirty="0" smtClean="0"/>
              </a:p>
              <a:p>
                <a:r>
                  <a:rPr lang="fr-FR" dirty="0" smtClean="0"/>
                  <a:t>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fr-FR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dirty="0" smtClean="0"/>
                  <a:t> est non inversible:</a:t>
                </a:r>
              </a:p>
              <a:p>
                <a:pPr lvl="1"/>
                <a:r>
                  <a:rPr lang="fr-FR" dirty="0" smtClean="0"/>
                  <a:t>Car les caractéristiques sont linéairement dépendantes</a:t>
                </a:r>
                <a:endParaRPr lang="fr-FR" dirty="0"/>
              </a:p>
              <a:p>
                <a:pPr lvl="1"/>
                <a:r>
                  <a:rPr lang="fr-FR" dirty="0"/>
                  <a:t>Car les </a:t>
                </a:r>
                <a:r>
                  <a:rPr lang="fr-FR" dirty="0" smtClean="0"/>
                  <a:t>caractéristiques </a:t>
                </a:r>
                <a:r>
                  <a:rPr lang="fr-FR" dirty="0"/>
                  <a:t>sont </a:t>
                </a:r>
                <a:r>
                  <a:rPr lang="fr-FR" dirty="0" smtClean="0"/>
                  <a:t>trop nombreuses par rapport aux exemples n&gt;&gt;m</a:t>
                </a:r>
              </a:p>
              <a:p>
                <a:pPr lvl="2"/>
                <a:r>
                  <a:rPr lang="fr-FR" dirty="0" smtClean="0"/>
                  <a:t>Solution: Supprimer quelques caractéristiques, ou appliquer une régularisation (qu’on verra plus tard),</a:t>
                </a:r>
                <a:endParaRPr lang="fr-FR" dirty="0"/>
              </a:p>
              <a:p>
                <a:endParaRPr lang="fr-FR" dirty="0" smtClean="0"/>
              </a:p>
              <a:p>
                <a:endParaRPr lang="fr-FR" dirty="0"/>
              </a:p>
              <a:p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413" t="-6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15</a:t>
            </a:fld>
            <a:endParaRPr lang="fr-FR"/>
          </a:p>
        </p:txBody>
      </p:sp>
      <p:sp>
        <p:nvSpPr>
          <p:cNvPr id="5" name="Explosion 2 4"/>
          <p:cNvSpPr/>
          <p:nvPr/>
        </p:nvSpPr>
        <p:spPr>
          <a:xfrm>
            <a:off x="2783841" y="2395657"/>
            <a:ext cx="6710680" cy="3019623"/>
          </a:xfrm>
          <a:prstGeom prst="irregularSeal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Démontrer cette égalité</a:t>
            </a:r>
            <a:endParaRPr lang="fr-F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457200" algn="ctr"/>
            <a:r>
              <a:rPr lang="fr-FR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Bonus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pour les étudiants qui l’envoient avant le prochain cours.</a:t>
            </a:r>
            <a:endParaRPr lang="fr-FR" dirty="0">
              <a:solidFill>
                <a:srgbClr val="FF0000"/>
              </a:solidFill>
            </a:endParaRPr>
          </a:p>
          <a:p>
            <a:pPr algn="ctr"/>
            <a:endParaRPr lang="fr-F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86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linéaire pour plusieurs 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0818" y="1828799"/>
            <a:ext cx="10338955" cy="4759037"/>
          </a:xfrm>
        </p:spPr>
        <p:txBody>
          <a:bodyPr>
            <a:normAutofit/>
          </a:bodyPr>
          <a:lstStyle/>
          <a:p>
            <a:r>
              <a:rPr lang="fr-FR" dirty="0" smtClean="0"/>
              <a:t>Précédemment nous avions les données suivantes: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Imaginons maintenant qu’il existe plus de paramètres (caractéristiques) pour déterminer le prix d’une voiture.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2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702695"/>
              </p:ext>
            </p:extLst>
          </p:nvPr>
        </p:nvGraphicFramePr>
        <p:xfrm>
          <a:off x="1518526" y="2363738"/>
          <a:ext cx="8671780" cy="1554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36770"/>
                <a:gridCol w="697586"/>
                <a:gridCol w="867178"/>
                <a:gridCol w="867178"/>
                <a:gridCol w="867178"/>
                <a:gridCol w="867178"/>
                <a:gridCol w="867178"/>
                <a:gridCol w="867178"/>
                <a:gridCol w="867178"/>
                <a:gridCol w="86717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Salaire x1000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25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26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27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32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32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33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Prix de voiture x1000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1300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1800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0190306" y="691242"/>
            <a:ext cx="15937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Cours du </a:t>
            </a:r>
          </a:p>
          <a:p>
            <a:r>
              <a:rPr lang="fr-FR" b="1" dirty="0" smtClean="0"/>
              <a:t>06/03/2022</a:t>
            </a:r>
          </a:p>
          <a:p>
            <a:r>
              <a:rPr lang="fr-FR" b="1" dirty="0" smtClean="0"/>
              <a:t>En présentiel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73090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linéaire pour plusieurs variables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0818" y="1828799"/>
            <a:ext cx="10338955" cy="4759037"/>
          </a:xfrm>
        </p:spPr>
        <p:txBody>
          <a:bodyPr>
            <a:normAutofit/>
          </a:bodyPr>
          <a:lstStyle/>
          <a:p>
            <a:r>
              <a:rPr lang="fr-FR" dirty="0"/>
              <a:t>Imaginons maintenant qu’il existe plus de paramètres (caractéristiques) pour déterminer le prix d’une voiture.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3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927362"/>
              </p:ext>
            </p:extLst>
          </p:nvPr>
        </p:nvGraphicFramePr>
        <p:xfrm>
          <a:off x="646552" y="3016059"/>
          <a:ext cx="11186859" cy="1554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37464"/>
                <a:gridCol w="899907"/>
                <a:gridCol w="1118686"/>
                <a:gridCol w="1118686"/>
                <a:gridCol w="1118686"/>
                <a:gridCol w="1118686"/>
                <a:gridCol w="1118686"/>
                <a:gridCol w="1118686"/>
                <a:gridCol w="1118686"/>
                <a:gridCol w="111868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Prix de voiture x1000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1300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1800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Salaire x1000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25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26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27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32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32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33</a:t>
                      </a:r>
                      <a:endParaRPr lang="fr-FR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937374"/>
              </p:ext>
            </p:extLst>
          </p:nvPr>
        </p:nvGraphicFramePr>
        <p:xfrm>
          <a:off x="626832" y="4588469"/>
          <a:ext cx="11195819" cy="12801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38536"/>
                <a:gridCol w="900627"/>
                <a:gridCol w="1119582"/>
                <a:gridCol w="1119582"/>
                <a:gridCol w="1119582"/>
                <a:gridCol w="1119582"/>
                <a:gridCol w="1119582"/>
                <a:gridCol w="1119582"/>
                <a:gridCol w="1119582"/>
                <a:gridCol w="1119582"/>
              </a:tblGrid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Dépenses /mois</a:t>
                      </a:r>
                      <a:endParaRPr lang="fr-FR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fr-F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fr-F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fr-F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fr-F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fr-F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fr-F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fr-F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fr-F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fr-F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Marque de voiture</a:t>
                      </a:r>
                      <a:endParaRPr lang="fr-FR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Audi</a:t>
                      </a:r>
                      <a:endParaRPr lang="fr-F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700</a:t>
                      </a:r>
                      <a:endParaRPr lang="fr-F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800</a:t>
                      </a:r>
                      <a:endParaRPr lang="fr-F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700</a:t>
                      </a:r>
                      <a:endParaRPr lang="fr-F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fr-F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1200</a:t>
                      </a:r>
                      <a:endParaRPr lang="fr-F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1300</a:t>
                      </a:r>
                      <a:endParaRPr lang="fr-F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fr-F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1800</a:t>
                      </a:r>
                      <a:endParaRPr lang="fr-F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61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linéaire pour plusieurs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/>
                  <a:t>Notre vecteur </a:t>
                </a:r>
                <a:r>
                  <a:rPr lang="fr-FR" dirty="0" smtClean="0"/>
                  <a:t>caractéristique </a:t>
                </a:r>
                <a:r>
                  <a:rPr lang="fr-FR" dirty="0" smtClean="0"/>
                  <a:t>X sera donc :</a:t>
                </a:r>
              </a:p>
              <a:p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dirty="0" smtClean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fr-FR" dirty="0" smtClean="0"/>
                  <a:t> </a:t>
                </a:r>
              </a:p>
              <a:p>
                <a:r>
                  <a:rPr lang="fr-FR" dirty="0" smtClean="0"/>
                  <a:t>Les paramètres du modèle de régression linéaire seront donc:</a:t>
                </a:r>
              </a:p>
              <a:p>
                <a:r>
                  <a:rPr lang="el-G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 </a:t>
                </a:r>
                <a:r>
                  <a:rPr lang="fr-FR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b="1" dirty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b="1" dirty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b="1" dirty="0">
                                          <a:latin typeface="Courier New" panose="02070309020205020404" pitchFamily="49" charset="0"/>
                                          <a:cs typeface="Courier New" panose="02070309020205020404" pitchFamily="49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fr-FR" b="0" i="1" dirty="0" smtClean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b="1" dirty="0">
                                          <a:latin typeface="Courier New" panose="02070309020205020404" pitchFamily="49" charset="0"/>
                                          <a:cs typeface="Courier New" panose="02070309020205020404" pitchFamily="49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fr-FR" dirty="0"/>
                  <a:t> </a:t>
                </a:r>
              </a:p>
              <a:p>
                <a:endParaRPr lang="fr-FR" dirty="0" smtClean="0"/>
              </a:p>
              <a:p>
                <a:endParaRPr lang="fr-FR" dirty="0"/>
              </a:p>
              <a:p>
                <a:endParaRPr lang="fr-FR" dirty="0" smtClean="0"/>
              </a:p>
              <a:p>
                <a:endParaRPr lang="fr-FR" dirty="0"/>
              </a:p>
              <a:p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413" t="-6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16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linéaire pour plusieurs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/>
                  <a:t>Les tailles des vecteurs X et </a:t>
                </a:r>
                <a:r>
                  <a:rPr lang="el-G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 </a:t>
                </a:r>
                <a:r>
                  <a:rPr lang="fr-FR" dirty="0" smtClean="0"/>
                  <a:t>ne sont pas égales. Problème dans la multiplication :</a:t>
                </a:r>
              </a:p>
              <a:p>
                <a:r>
                  <a:rPr lang="fr-FR" dirty="0" smtClean="0"/>
                  <a:t>X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fr-FR" b="1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fr-FR" b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fr-FR" b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fr-FR" dirty="0" smtClean="0"/>
                  <a:t>  </a:t>
                </a:r>
                <a:r>
                  <a:rPr lang="el-G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 </a:t>
                </a:r>
                <a:r>
                  <a:rPr lang="fr-FR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b="1" dirty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b="1" dirty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b="1" dirty="0">
                                          <a:latin typeface="Courier New" panose="02070309020205020404" pitchFamily="49" charset="0"/>
                                          <a:cs typeface="Courier New" panose="02070309020205020404" pitchFamily="49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fr-FR" i="1" dirty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b="1" dirty="0">
                                          <a:latin typeface="Courier New" panose="02070309020205020404" pitchFamily="49" charset="0"/>
                                          <a:cs typeface="Courier New" panose="02070309020205020404" pitchFamily="49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fr-FR" dirty="0"/>
                  <a:t> </a:t>
                </a:r>
                <a:r>
                  <a:rPr lang="fr-FR" dirty="0" smtClean="0"/>
                  <a:t> </a:t>
                </a:r>
                <a:endParaRPr lang="fr-FR" dirty="0"/>
              </a:p>
              <a:p>
                <a:endParaRPr lang="fr-FR" dirty="0" smtClean="0"/>
              </a:p>
              <a:p>
                <a:r>
                  <a:rPr lang="fr-FR" dirty="0" smtClean="0"/>
                  <a:t>Ajouter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b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=1 au vecteur X :</a:t>
                </a:r>
              </a:p>
              <a:p>
                <a:r>
                  <a:rPr lang="fr-FR" dirty="0"/>
                  <a:t>X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fr-FR" b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fr-FR" b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fr-FR" b="1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fr-FR" b="1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fr-FR" dirty="0"/>
                  <a:t>  </a:t>
                </a:r>
                <a:r>
                  <a:rPr lang="el-G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 </a:t>
                </a:r>
                <a:r>
                  <a:rPr lang="fr-FR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b="1" dirty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b="1" dirty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b="1" dirty="0">
                                          <a:latin typeface="Courier New" panose="02070309020205020404" pitchFamily="49" charset="0"/>
                                          <a:cs typeface="Courier New" panose="02070309020205020404" pitchFamily="49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fr-FR" i="1" dirty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b="1" dirty="0">
                                          <a:latin typeface="Courier New" panose="02070309020205020404" pitchFamily="49" charset="0"/>
                                          <a:cs typeface="Courier New" panose="02070309020205020404" pitchFamily="49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fr-FR" dirty="0"/>
                  <a:t>  </a:t>
                </a:r>
              </a:p>
              <a:p>
                <a:endParaRPr lang="fr-FR" dirty="0" smtClean="0"/>
              </a:p>
              <a:p>
                <a:endParaRPr lang="fr-FR" dirty="0" smtClean="0"/>
              </a:p>
              <a:p>
                <a:endParaRPr lang="fr-FR" dirty="0"/>
              </a:p>
              <a:p>
                <a:endParaRPr lang="fr-FR" dirty="0" smtClean="0"/>
              </a:p>
              <a:p>
                <a:endParaRPr lang="fr-FR" dirty="0"/>
              </a:p>
              <a:p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413" t="-10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58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linéaire pour plusieurs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/>
                  <a:t>Les tailles des vecteurs X et </a:t>
                </a:r>
                <a:r>
                  <a:rPr lang="el-G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 </a:t>
                </a:r>
                <a:r>
                  <a:rPr lang="fr-FR" dirty="0" smtClean="0"/>
                  <a:t>ne sont pas égales. Problème dans la multiplication :</a:t>
                </a:r>
              </a:p>
              <a:p>
                <a:r>
                  <a:rPr lang="fr-FR" dirty="0" smtClean="0"/>
                  <a:t>X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fr-FR" b="1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fr-FR" b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fr-FR" b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fr-FR" dirty="0" smtClean="0"/>
                  <a:t>  </a:t>
                </a:r>
                <a:r>
                  <a:rPr lang="el-G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 </a:t>
                </a:r>
                <a:r>
                  <a:rPr lang="fr-FR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b="1" dirty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b="1" dirty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b="1" dirty="0">
                                          <a:latin typeface="Courier New" panose="02070309020205020404" pitchFamily="49" charset="0"/>
                                          <a:cs typeface="Courier New" panose="02070309020205020404" pitchFamily="49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fr-FR" i="1" dirty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b="1" dirty="0">
                                          <a:latin typeface="Courier New" panose="02070309020205020404" pitchFamily="49" charset="0"/>
                                          <a:cs typeface="Courier New" panose="02070309020205020404" pitchFamily="49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fr-FR" dirty="0"/>
                  <a:t> </a:t>
                </a:r>
                <a:r>
                  <a:rPr lang="fr-FR" dirty="0" smtClean="0"/>
                  <a:t> </a:t>
                </a:r>
                <a:endParaRPr lang="fr-FR" dirty="0"/>
              </a:p>
              <a:p>
                <a:endParaRPr lang="fr-FR" dirty="0" smtClean="0"/>
              </a:p>
              <a:p>
                <a:r>
                  <a:rPr lang="fr-FR" dirty="0" smtClean="0"/>
                  <a:t>Ajouter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b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=1 au vecteur X :</a:t>
                </a:r>
              </a:p>
              <a:p>
                <a:r>
                  <a:rPr lang="fr-FR" dirty="0"/>
                  <a:t>X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fr-FR" b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fr-FR" b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fr-FR" b="1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fr-FR" b="1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fr-FR" dirty="0"/>
                  <a:t>  </a:t>
                </a:r>
                <a:r>
                  <a:rPr lang="el-G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 </a:t>
                </a:r>
                <a:r>
                  <a:rPr lang="fr-FR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b="1" dirty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b="1" dirty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fr-FR" i="1" dirty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b="1" dirty="0">
                                          <a:latin typeface="Courier New" panose="02070309020205020404" pitchFamily="49" charset="0"/>
                                          <a:cs typeface="Courier New" panose="02070309020205020404" pitchFamily="49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fr-FR" i="1" dirty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b="1" dirty="0">
                                          <a:latin typeface="Courier New" panose="02070309020205020404" pitchFamily="49" charset="0"/>
                                          <a:cs typeface="Courier New" panose="02070309020205020404" pitchFamily="49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fr-FR" dirty="0"/>
                  <a:t>  </a:t>
                </a:r>
              </a:p>
              <a:p>
                <a:r>
                  <a:rPr lang="fr-FR" dirty="0" smtClean="0"/>
                  <a:t>Le modèle de régression linéaire pour nos 3 variables devient:</a:t>
                </a:r>
              </a:p>
              <a:p>
                <a:pPr marL="800100" lvl="3" indent="-342900"/>
                <a:r>
                  <a:rPr lang="fr-FR" sz="2000" dirty="0"/>
                  <a:t>h</a:t>
                </a:r>
                <a:r>
                  <a:rPr lang="el-GR" sz="2000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sz="2000" dirty="0"/>
                  <a:t>(x)= </a:t>
                </a:r>
                <a:r>
                  <a:rPr lang="el-G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sz="2000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 </a:t>
                </a:r>
                <a:r>
                  <a:rPr lang="fr-F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  <a:r>
                  <a:rPr lang="el-GR" sz="2000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θ</m:t>
                        </m:r>
                      </m:e>
                      <m:sub>
                        <m:r>
                          <a:rPr lang="fr-FR" sz="2000" b="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200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fr-FR" sz="20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fr-FR" sz="2000" b="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20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sz="2000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θ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fr-FR" sz="20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fr-FR" sz="20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20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θ</m:t>
                        </m:r>
                      </m:e>
                      <m:sub>
                        <m:r>
                          <a:rPr lang="fr-FR" sz="20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fr-FR" sz="20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fr-FR" sz="20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FR" sz="2000" dirty="0" smtClean="0"/>
                  <a:t>  </a:t>
                </a:r>
              </a:p>
              <a:p>
                <a:endParaRPr lang="fr-FR" dirty="0" smtClean="0"/>
              </a:p>
              <a:p>
                <a:endParaRPr lang="fr-FR" dirty="0" smtClean="0"/>
              </a:p>
              <a:p>
                <a:endParaRPr lang="fr-FR" dirty="0"/>
              </a:p>
              <a:p>
                <a:endParaRPr lang="fr-FR" dirty="0" smtClean="0"/>
              </a:p>
              <a:p>
                <a:endParaRPr lang="fr-FR" dirty="0"/>
              </a:p>
              <a:p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413" t="-10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37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linéaire pour plusieurs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/>
                  <a:t>Pour le cas général :</a:t>
                </a:r>
              </a:p>
              <a:p>
                <a:r>
                  <a:rPr lang="fr-FR" dirty="0" smtClean="0"/>
                  <a:t>Le modèle de régression linéaire pour nos </a:t>
                </a:r>
                <a:r>
                  <a:rPr lang="fr-FR" dirty="0" smtClean="0"/>
                  <a:t>n </a:t>
                </a:r>
                <a:r>
                  <a:rPr lang="fr-FR" dirty="0" smtClean="0"/>
                  <a:t>variables devient:</a:t>
                </a:r>
              </a:p>
              <a:p>
                <a:pPr marL="800100" lvl="3" indent="-342900"/>
                <a:r>
                  <a:rPr lang="fr-FR" sz="1800" dirty="0"/>
                  <a:t>h</a:t>
                </a:r>
                <a:r>
                  <a:rPr lang="el-GR" sz="1800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sz="1800" dirty="0"/>
                  <a:t>(x)= </a:t>
                </a:r>
                <a:r>
                  <a:rPr lang="el-GR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sz="1800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 </a:t>
                </a:r>
                <a:r>
                  <a:rPr lang="fr-FR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  <a:r>
                  <a:rPr lang="el-GR" sz="1800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θ</m:t>
                        </m:r>
                      </m:e>
                      <m:sub>
                        <m:r>
                          <a:rPr lang="fr-FR" sz="1800" b="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180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fr-FR" sz="18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fr-FR" sz="1800" b="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8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sz="1800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θ</m:t>
                            </m:r>
                          </m:e>
                          <m:sub>
                            <m:r>
                              <a:rPr lang="fr-FR" sz="1800" b="0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fr-FR" sz="18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fr-FR" sz="18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8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θ</m:t>
                        </m:r>
                      </m:e>
                      <m:sub>
                        <m:r>
                          <a:rPr lang="fr-FR" sz="18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18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fr-FR" sz="18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fr-FR" sz="18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FR" sz="1800" dirty="0" smtClean="0"/>
                  <a:t>  + …..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θ</m:t>
                        </m:r>
                      </m:e>
                      <m:sub>
                        <m:r>
                          <a:rPr lang="fr-FR" sz="18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18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fr-FR" sz="18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fr-FR" sz="1800" dirty="0" smtClean="0"/>
              </a:p>
              <a:p>
                <a:r>
                  <a:rPr lang="fr-FR" dirty="0" smtClean="0"/>
                  <a:t>En utilisant une meilleure notation mathématique le modèle devient : </a:t>
                </a:r>
              </a:p>
              <a:p>
                <a:pPr lvl="1"/>
                <a:r>
                  <a:rPr lang="fr-FR" sz="2800" dirty="0"/>
                  <a:t>h</a:t>
                </a:r>
                <a:r>
                  <a:rPr lang="el-GR" sz="2800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sz="2800" dirty="0"/>
                  <a:t>(x</a:t>
                </a:r>
                <a:r>
                  <a:rPr lang="fr-FR" sz="2800" dirty="0" smtClean="0"/>
                  <a:t>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θ</m:t>
                        </m:r>
                      </m:e>
                      <m:sup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fr-FR" sz="2800" dirty="0" smtClean="0"/>
                  <a:t> X </a:t>
                </a:r>
              </a:p>
              <a:p>
                <a:r>
                  <a:rPr lang="fr-FR" sz="2000" dirty="0" smtClean="0"/>
                  <a:t>Tel que:</a:t>
                </a:r>
              </a:p>
              <a:p>
                <a:pPr lvl="1"/>
                <a:r>
                  <a:rPr lang="fr-FR" sz="1800" dirty="0"/>
                  <a:t> </a:t>
                </a:r>
                <a:r>
                  <a:rPr lang="el-GR" sz="18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 </a:t>
                </a:r>
                <a:r>
                  <a:rPr lang="fr-FR" sz="1800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 b="1" dirty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 b="1" dirty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fr-FR" sz="1800" i="1" dirty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fr-FR" sz="180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fr-FR" sz="18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fr-F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1800" b="1" dirty="0">
                                          <a:latin typeface="Courier New" panose="02070309020205020404" pitchFamily="49" charset="0"/>
                                          <a:cs typeface="Courier New" panose="02070309020205020404" pitchFamily="49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fr-FR" sz="1800" dirty="0" smtClean="0"/>
                  <a:t>   </a:t>
                </a:r>
                <a:r>
                  <a:rPr lang="fr-FR" sz="18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l-GR" sz="18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fr-FR" sz="1800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fr-FR" sz="1800" b="1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fr-FR" sz="1800" b="1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fr-FR" sz="1800" i="1" dirty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fr-F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fr-FR" sz="1800" b="1" i="0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lang="fr-FR" sz="1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fr-FR" sz="1800" dirty="0"/>
                  <a:t> </a:t>
                </a:r>
                <a:r>
                  <a:rPr lang="fr-FR" sz="1800" dirty="0" smtClean="0"/>
                  <a:t> </a:t>
                </a:r>
                <a:endParaRPr lang="fr-FR" sz="1800" dirty="0"/>
              </a:p>
              <a:p>
                <a:pPr lvl="1"/>
                <a:endParaRPr lang="fr-FR" sz="1800" dirty="0" smtClean="0"/>
              </a:p>
              <a:p>
                <a:endParaRPr lang="fr-FR" dirty="0"/>
              </a:p>
              <a:p>
                <a:endParaRPr lang="fr-FR" dirty="0" smtClean="0"/>
              </a:p>
              <a:p>
                <a:endParaRPr lang="fr-FR" dirty="0"/>
              </a:p>
              <a:p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590" t="-6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7</a:t>
            </a:fld>
            <a:endParaRPr lang="fr-FR"/>
          </a:p>
        </p:txBody>
      </p:sp>
      <p:sp>
        <p:nvSpPr>
          <p:cNvPr id="5" name="Explosion 2 4"/>
          <p:cNvSpPr/>
          <p:nvPr/>
        </p:nvSpPr>
        <p:spPr>
          <a:xfrm>
            <a:off x="5332396" y="3657601"/>
            <a:ext cx="3493970" cy="2136808"/>
          </a:xfrm>
          <a:prstGeom prst="irregularSeal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Quelle dimension ont X et </a:t>
            </a:r>
            <a:r>
              <a:rPr lang="el-G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805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linéaire pour plusieurs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/>
                  <a:t>Pour le cas général :</a:t>
                </a:r>
              </a:p>
              <a:p>
                <a:pPr marL="800100" lvl="3" indent="-342900"/>
                <a:r>
                  <a:rPr lang="fr-FR" sz="1800" dirty="0" smtClean="0"/>
                  <a:t>h</a:t>
                </a:r>
                <a:r>
                  <a:rPr lang="el-GR" sz="1800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sz="1800" dirty="0"/>
                  <a:t>(x)= </a:t>
                </a:r>
                <a:r>
                  <a:rPr lang="el-GR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sz="1800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 </a:t>
                </a:r>
                <a:r>
                  <a:rPr lang="fr-FR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  <a:r>
                  <a:rPr lang="el-GR" sz="1800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θ</m:t>
                        </m:r>
                      </m:e>
                      <m:sub>
                        <m:r>
                          <a:rPr lang="fr-FR" sz="1800" b="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180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fr-FR" sz="18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fr-FR" sz="1800" b="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8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sz="1800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θ</m:t>
                            </m:r>
                          </m:e>
                          <m:sub>
                            <m:r>
                              <a:rPr lang="fr-FR" sz="1800" b="0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fr-FR" sz="18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fr-FR" sz="18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8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θ</m:t>
                        </m:r>
                      </m:e>
                      <m:sub>
                        <m:r>
                          <a:rPr lang="fr-FR" sz="18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18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fr-FR" sz="18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fr-FR" sz="18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FR" sz="1800" dirty="0" smtClean="0"/>
                  <a:t>  + …..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θ</m:t>
                        </m:r>
                      </m:e>
                      <m:sub>
                        <m:r>
                          <a:rPr lang="fr-FR" sz="18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18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fr-FR" sz="18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fr-FR" sz="1800" dirty="0" smtClean="0"/>
              </a:p>
              <a:p>
                <a:r>
                  <a:rPr lang="fr-FR" dirty="0" smtClean="0"/>
                  <a:t>En utilisant une meilleure notation mathématique le modèle devient : </a:t>
                </a:r>
              </a:p>
              <a:p>
                <a:pPr lvl="1"/>
                <a:r>
                  <a:rPr lang="fr-FR" sz="2800" dirty="0"/>
                  <a:t>h</a:t>
                </a:r>
                <a:r>
                  <a:rPr lang="el-GR" sz="2800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sz="2800" dirty="0"/>
                  <a:t>(x</a:t>
                </a:r>
                <a:r>
                  <a:rPr lang="fr-FR" sz="2800" dirty="0" smtClean="0"/>
                  <a:t>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θ</m:t>
                        </m:r>
                      </m:e>
                      <m:sup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fr-FR" sz="2800" dirty="0" smtClean="0"/>
                  <a:t> X </a:t>
                </a:r>
              </a:p>
              <a:p>
                <a:r>
                  <a:rPr lang="fr-FR" sz="2000" dirty="0" smtClean="0"/>
                  <a:t>Tel que:</a:t>
                </a:r>
              </a:p>
              <a:p>
                <a:pPr lvl="1"/>
                <a:r>
                  <a:rPr lang="fr-FR" sz="1800" dirty="0" smtClean="0"/>
                  <a:t> </a:t>
                </a:r>
                <a:r>
                  <a:rPr lang="el-GR" sz="18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 </a:t>
                </a:r>
                <a:r>
                  <a:rPr lang="fr-FR" sz="1800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 b="1" dirty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 b="1" dirty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fr-FR" sz="1800" i="1" dirty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fr-FR" sz="180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fr-FR" sz="18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fr-F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1800" b="1" dirty="0">
                                          <a:latin typeface="Courier New" panose="02070309020205020404" pitchFamily="49" charset="0"/>
                                          <a:cs typeface="Courier New" panose="02070309020205020404" pitchFamily="49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fr-FR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fr-FR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2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R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fr-FR" sz="1800" dirty="0" smtClean="0"/>
                  <a:t>   </a:t>
                </a:r>
                <a:r>
                  <a:rPr lang="fr-FR" sz="18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l-GR" sz="18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fr-FR" sz="1800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fr-FR" sz="1800" b="1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fr-FR" sz="1800" b="1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fr-FR" sz="1800" i="1" dirty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fr-F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fr-FR" sz="1800" b="1" i="0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lang="fr-FR" sz="1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fr-FR" sz="1800" dirty="0"/>
                  <a:t> 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2400" b="0" i="0" dirty="0" smtClean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R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fr-FR" sz="2400" dirty="0"/>
              </a:p>
              <a:p>
                <a:pPr lvl="1"/>
                <a:endParaRPr lang="fr-FR" sz="1800" dirty="0" smtClean="0"/>
              </a:p>
              <a:p>
                <a:endParaRPr lang="fr-FR" dirty="0"/>
              </a:p>
              <a:p>
                <a:endParaRPr lang="fr-FR" dirty="0" smtClean="0"/>
              </a:p>
              <a:p>
                <a:endParaRPr lang="fr-FR" dirty="0"/>
              </a:p>
              <a:p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590" t="-6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3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linéaire pour plusieurs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/>
                  <a:t>La fonction de coût devient:</a:t>
                </a:r>
              </a:p>
              <a:p>
                <a:pPr marL="800100" lvl="3" indent="-342900"/>
                <a:r>
                  <a:rPr lang="fr-FR" sz="1800" dirty="0"/>
                  <a:t>h</a:t>
                </a:r>
                <a:r>
                  <a:rPr lang="el-GR" sz="1800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sz="1800" dirty="0"/>
                  <a:t>(x)= </a:t>
                </a:r>
                <a:r>
                  <a:rPr lang="el-GR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sz="1800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 </a:t>
                </a:r>
                <a:r>
                  <a:rPr lang="fr-FR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  <a:r>
                  <a:rPr lang="el-GR" sz="1800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θ</m:t>
                        </m:r>
                      </m:e>
                      <m:sub>
                        <m:r>
                          <a:rPr lang="fr-FR" sz="1800" b="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180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fr-FR" sz="18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fr-FR" sz="1800" b="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8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sz="1800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θ</m:t>
                            </m:r>
                          </m:e>
                          <m:sub>
                            <m:r>
                              <a:rPr lang="fr-FR" sz="1800" b="0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fr-FR" sz="18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fr-FR" sz="18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8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θ</m:t>
                        </m:r>
                      </m:e>
                      <m:sub>
                        <m:r>
                          <a:rPr lang="fr-FR" sz="18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18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fr-FR" sz="18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fr-FR" sz="18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FR" sz="1800" dirty="0" smtClean="0"/>
                  <a:t>  + …..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θ</m:t>
                        </m:r>
                      </m:e>
                      <m:sub>
                        <m:r>
                          <a:rPr lang="fr-FR" sz="18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18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fr-FR" sz="18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fr-FR" sz="1800" dirty="0" smtClean="0"/>
              </a:p>
              <a:p>
                <a:pPr marL="800100" lvl="3" indent="-342900"/>
                <a:r>
                  <a:rPr lang="fr-FR" sz="2400" b="1" dirty="0"/>
                  <a:t>J</a:t>
                </a:r>
                <a:r>
                  <a:rPr lang="fr-FR" sz="2400" dirty="0"/>
                  <a:t>(</a:t>
                </a:r>
                <a:r>
                  <a:rPr lang="el-GR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sz="2400" b="1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r>
                  <a:rPr lang="fr-FR" sz="2400" dirty="0"/>
                  <a:t>,</a:t>
                </a:r>
                <a:r>
                  <a:rPr lang="el-GR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θ</a:t>
                </a:r>
                <a:r>
                  <a:rPr lang="fr-FR" sz="2400" b="1" baseline="-25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fr-FR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… </a:t>
                </a:r>
                <a:r>
                  <a:rPr lang="el-GR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sz="2400" b="1" baseline="-25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fr-FR" sz="2400" dirty="0" smtClean="0"/>
                  <a:t>) </a:t>
                </a:r>
                <a:r>
                  <a:rPr lang="fr-FR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sz="2400" dirty="0"/>
                          <m:t>i</m:t>
                        </m:r>
                        <m:r>
                          <m:rPr>
                            <m:nor/>
                          </m:rPr>
                          <a:rPr lang="fr-FR" sz="2400" dirty="0"/>
                          <m:t>=1 </m:t>
                        </m:r>
                      </m:sub>
                      <m:sup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fr-FR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l-GR" sz="2400" baseline="-25000" dirty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θ</m:t>
                                </m:r>
                              </m:sub>
                            </m:sSub>
                            <m:r>
                              <a:rPr lang="fr-FR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fr-FR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4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fr-FR" sz="24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fr-FR" sz="2400" dirty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p>
                              <m:sSupPr>
                                <m:ctrlPr>
                                  <a:rPr lang="fr-FR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4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4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²</m:t>
                        </m:r>
                      </m:e>
                    </m:nary>
                  </m:oMath>
                </a14:m>
                <a:endParaRPr lang="fr-FR" sz="2400" dirty="0" smtClean="0"/>
              </a:p>
              <a:p>
                <a:r>
                  <a:rPr lang="fr-FR" dirty="0" smtClean="0"/>
                  <a:t>En utilisant une meilleure notation mathématique le coût devient : </a:t>
                </a:r>
              </a:p>
              <a:p>
                <a:pPr lvl="1"/>
                <a:r>
                  <a:rPr lang="fr-FR" sz="3200" b="1" dirty="0"/>
                  <a:t>J</a:t>
                </a:r>
                <a:r>
                  <a:rPr lang="fr-FR" sz="3200" dirty="0"/>
                  <a:t>(</a:t>
                </a:r>
                <a:r>
                  <a:rPr lang="el-GR" sz="3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sz="3200" dirty="0" smtClean="0"/>
                  <a:t>) </a:t>
                </a:r>
                <a:r>
                  <a:rPr lang="fr-FR" sz="32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fr-FR" sz="32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3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sz="3200" dirty="0"/>
                          <m:t>i</m:t>
                        </m:r>
                        <m:r>
                          <m:rPr>
                            <m:nor/>
                          </m:rPr>
                          <a:rPr lang="fr-FR" sz="3200" dirty="0"/>
                          <m:t>=1 </m:t>
                        </m:r>
                      </m:sub>
                      <m:sup>
                        <m:r>
                          <a:rPr lang="fr-FR" sz="32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fr-FR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200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l-GR" sz="3200" baseline="-25000" dirty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θ</m:t>
                                </m:r>
                              </m:sub>
                            </m:sSub>
                            <m:r>
                              <a:rPr lang="fr-FR" sz="32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fr-FR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3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32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fr-FR" sz="32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fr-FR" sz="3200" dirty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p>
                              <m:sSupPr>
                                <m:ctrlPr>
                                  <a:rPr lang="fr-FR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32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32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fr-FR" sz="3200" i="1" dirty="0">
                            <a:latin typeface="Cambria Math" panose="02040503050406030204" pitchFamily="18" charset="0"/>
                          </a:rPr>
                          <m:t>²</m:t>
                        </m:r>
                      </m:e>
                    </m:nary>
                  </m:oMath>
                </a14:m>
                <a:endParaRPr lang="fr-FR" sz="3200" dirty="0"/>
              </a:p>
              <a:p>
                <a:pPr lvl="1"/>
                <a:endParaRPr lang="fr-FR" sz="1800" dirty="0" smtClean="0"/>
              </a:p>
              <a:p>
                <a:endParaRPr lang="fr-FR" dirty="0"/>
              </a:p>
              <a:p>
                <a:endParaRPr lang="fr-FR" dirty="0" smtClean="0"/>
              </a:p>
              <a:p>
                <a:endParaRPr lang="fr-FR" dirty="0"/>
              </a:p>
              <a:p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413" t="-6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9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821381" y="6550223"/>
            <a:ext cx="2327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fr-FR" dirty="0" smtClean="0"/>
              <a:t>Salaire </a:t>
            </a:r>
            <a:r>
              <a:rPr lang="fr-F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x 1000</a:t>
            </a:r>
          </a:p>
        </p:txBody>
      </p:sp>
    </p:spTree>
    <p:extLst>
      <p:ext uri="{BB962C8B-B14F-4D97-AF65-F5344CB8AC3E}">
        <p14:creationId xmlns:p14="http://schemas.microsoft.com/office/powerpoint/2010/main" val="99868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7567</TotalTime>
  <Words>479</Words>
  <Application>Microsoft Office PowerPoint</Application>
  <PresentationFormat>Grand écran</PresentationFormat>
  <Paragraphs>227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Courier New</vt:lpstr>
      <vt:lpstr>Wingdings</vt:lpstr>
      <vt:lpstr>Wingdings 3</vt:lpstr>
      <vt:lpstr>Brin</vt:lpstr>
      <vt:lpstr>Apprentissage Automatique et Réseaux de Neurones</vt:lpstr>
      <vt:lpstr>Régression linéaire pour plusieurs variables</vt:lpstr>
      <vt:lpstr>Régression linéaire pour plusieurs variables</vt:lpstr>
      <vt:lpstr>Régression linéaire pour plusieurs variables</vt:lpstr>
      <vt:lpstr>Régression linéaire pour plusieurs variables</vt:lpstr>
      <vt:lpstr>Régression linéaire pour plusieurs variables</vt:lpstr>
      <vt:lpstr>Régression linéaire pour plusieurs variables</vt:lpstr>
      <vt:lpstr>Régression linéaire pour plusieurs variables</vt:lpstr>
      <vt:lpstr>Régression linéaire pour plusieurs variables</vt:lpstr>
      <vt:lpstr>Régression linéaire pour plusieurs variables</vt:lpstr>
      <vt:lpstr>Régression linéaire pour plusieurs variables</vt:lpstr>
      <vt:lpstr>Régression linéaire pour plusieurs variables</vt:lpstr>
      <vt:lpstr>Régression linéaire pour plusieurs variables</vt:lpstr>
      <vt:lpstr>Régression linéaire pour plusieurs variables</vt:lpstr>
      <vt:lpstr>Régression linéaire pour plusieurs variables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Apprentissage Automatique et Réseaux de Neurones</dc:title>
  <dc:creator>Utilisateur Windows</dc:creator>
  <cp:lastModifiedBy>Utilisateur Windows</cp:lastModifiedBy>
  <cp:revision>117</cp:revision>
  <dcterms:created xsi:type="dcterms:W3CDTF">2022-02-16T05:11:15Z</dcterms:created>
  <dcterms:modified xsi:type="dcterms:W3CDTF">2022-03-20T12:15:53Z</dcterms:modified>
</cp:coreProperties>
</file>