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7">
  <p:sldMasterIdLst>
    <p:sldMasterId id="2147483777" r:id="rId1"/>
  </p:sldMasterIdLst>
  <p:notesMasterIdLst>
    <p:notesMasterId r:id="rId19"/>
  </p:notesMasterIdLst>
  <p:sldIdLst>
    <p:sldId id="256" r:id="rId2"/>
    <p:sldId id="260" r:id="rId3"/>
    <p:sldId id="261" r:id="rId4"/>
    <p:sldId id="262" r:id="rId5"/>
    <p:sldId id="263" r:id="rId6"/>
    <p:sldId id="264" r:id="rId7"/>
    <p:sldId id="276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7" r:id="rId17"/>
    <p:sldId id="278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Style léger 1 - Accentuation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7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A1247-9C99-4BCA-975F-50D74FB4A41D}" type="datetimeFigureOut">
              <a:rPr lang="fr-FR" smtClean="0"/>
              <a:t>20/03/2022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279DC-B73D-49E7-84C9-FF00CAF6DB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654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7AF5-0C32-4440-8FF8-BEC36D8EC6D3}" type="datetime1">
              <a:rPr lang="fr-FR" smtClean="0"/>
              <a:t>20/03/2022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7912C97-8202-4148-8871-A7852DED80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56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63818-F8E5-46B1-B18F-9A9504590843}" type="datetime1">
              <a:rPr lang="fr-FR" smtClean="0"/>
              <a:t>20/03/2022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912C97-8202-4148-8871-A7852DED80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8341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65AD4-A141-4D5B-AFC8-4F4803B57F84}" type="datetime1">
              <a:rPr lang="fr-FR" smtClean="0"/>
              <a:t>20/03/2022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912C97-8202-4148-8871-A7852DED8063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1857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9A83-05FF-495C-9BBA-27A283549BA9}" type="datetime1">
              <a:rPr lang="fr-FR" smtClean="0"/>
              <a:t>20/03/2022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912C97-8202-4148-8871-A7852DED80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917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71BE-9C9C-4986-AE96-359AB471CEE6}" type="datetime1">
              <a:rPr lang="fr-FR" smtClean="0"/>
              <a:t>20/03/2022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912C97-8202-4148-8871-A7852DED8063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6512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4F41-DC69-4E5B-9562-7843A77E2287}" type="datetime1">
              <a:rPr lang="fr-FR" smtClean="0"/>
              <a:t>20/03/2022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912C97-8202-4148-8871-A7852DED80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8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C655-7A75-480E-AE86-DEAE6FEAB466}" type="datetime1">
              <a:rPr lang="fr-FR" smtClean="0"/>
              <a:t>20/03/2022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7689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F60E-27CC-4B84-B099-C34A035652E2}" type="datetime1">
              <a:rPr lang="fr-FR" smtClean="0"/>
              <a:t>20/03/2022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1716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35AF8-7BE3-434C-8A3C-C83692B677EB}" type="datetime1">
              <a:rPr lang="fr-FR" smtClean="0"/>
              <a:t>20/03/2022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3409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9178-FCC3-412D-94AF-2CAFDE2AC66E}" type="datetime1">
              <a:rPr lang="fr-FR" smtClean="0"/>
              <a:t>20/03/2022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912C97-8202-4148-8871-A7852DED80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79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7DC3-E56C-42EC-B695-ECA7B653A87B}" type="datetime1">
              <a:rPr lang="fr-FR" smtClean="0"/>
              <a:t>20/03/2022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912C97-8202-4148-8871-A7852DED80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327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8962-7635-49CF-964B-DD942FF02140}" type="datetime1">
              <a:rPr lang="fr-FR" smtClean="0"/>
              <a:t>20/03/2022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912C97-8202-4148-8871-A7852DED80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8310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C7C2-0C22-4B94-B695-9A60ADCD8F99}" type="datetime1">
              <a:rPr lang="fr-FR" smtClean="0"/>
              <a:t>20/03/2022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406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02DE-3BAD-43BC-B110-689CC1D36F19}" type="datetime1">
              <a:rPr lang="fr-FR" smtClean="0"/>
              <a:t>20/03/2022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5884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F8B-727E-4E2D-B7A7-9306EB312FBC}" type="datetime1">
              <a:rPr lang="fr-FR" smtClean="0"/>
              <a:t>20/03/2022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7384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1F6B-E93C-4D73-A3CD-3EB7529024B6}" type="datetime1">
              <a:rPr lang="fr-FR" smtClean="0"/>
              <a:t>20/03/2022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912C97-8202-4148-8871-A7852DED80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5449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09FF0-F765-42B9-B0A4-B7B1356FDB32}" type="datetime1">
              <a:rPr lang="fr-FR" smtClean="0"/>
              <a:t>20/03/2022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7912C97-8202-4148-8871-A7852DED80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809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88700" y="477982"/>
            <a:ext cx="10295827" cy="2169263"/>
          </a:xfrm>
        </p:spPr>
        <p:txBody>
          <a:bodyPr/>
          <a:lstStyle/>
          <a:p>
            <a:r>
              <a:rPr lang="fr-FR" dirty="0" smtClean="0"/>
              <a:t>Apprentissage Automatique et Réseaux de Neurones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485304" y="4829333"/>
            <a:ext cx="8915399" cy="1126283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Chargé de cours: Dr. I. </a:t>
            </a:r>
            <a:r>
              <a:rPr lang="fr-FR" dirty="0" err="1" smtClean="0"/>
              <a:t>Setitra</a:t>
            </a:r>
            <a:r>
              <a:rPr lang="fr-FR" dirty="0" smtClean="0"/>
              <a:t> </a:t>
            </a:r>
          </a:p>
          <a:p>
            <a:r>
              <a:rPr lang="fr-FR" dirty="0" smtClean="0"/>
              <a:t>Chargés de TD/TP : </a:t>
            </a:r>
            <a:r>
              <a:rPr lang="fr-FR" dirty="0"/>
              <a:t> </a:t>
            </a:r>
            <a:r>
              <a:rPr lang="fr-FR" dirty="0" smtClean="0"/>
              <a:t>Dr. I</a:t>
            </a:r>
            <a:r>
              <a:rPr lang="fr-FR" dirty="0"/>
              <a:t>. </a:t>
            </a:r>
            <a:r>
              <a:rPr lang="fr-FR" dirty="0" err="1" smtClean="0"/>
              <a:t>Setitra</a:t>
            </a:r>
            <a:r>
              <a:rPr lang="fr-FR" dirty="0" smtClean="0"/>
              <a:t>, Dr. H. </a:t>
            </a:r>
            <a:r>
              <a:rPr lang="fr-FR" dirty="0" err="1" smtClean="0"/>
              <a:t>Belhadi</a:t>
            </a:r>
            <a:endParaRPr lang="fr-FR" dirty="0" smtClean="0"/>
          </a:p>
          <a:p>
            <a:r>
              <a:rPr lang="fr-FR" dirty="0" smtClean="0"/>
              <a:t>Année 2021/2022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485304" y="3176337"/>
            <a:ext cx="8331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Cours 4 : </a:t>
            </a:r>
            <a:r>
              <a:rPr lang="fr-FR" b="1" dirty="0" smtClean="0"/>
              <a:t>Régression logistique</a:t>
            </a:r>
          </a:p>
          <a:p>
            <a:pPr algn="r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529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Régression logistique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50818" y="1828799"/>
            <a:ext cx="10338955" cy="4759037"/>
          </a:xfrm>
        </p:spPr>
        <p:txBody>
          <a:bodyPr>
            <a:normAutofit/>
          </a:bodyPr>
          <a:lstStyle/>
          <a:p>
            <a:r>
              <a:rPr lang="fr-FR" dirty="0" smtClean="0"/>
              <a:t>Interprétation de la Régression logistique	</a:t>
            </a:r>
          </a:p>
          <a:p>
            <a:pPr lvl="1"/>
            <a:r>
              <a:rPr lang="fr-FR" dirty="0" smtClean="0"/>
              <a:t>h</a:t>
            </a:r>
            <a:r>
              <a:rPr lang="el-GR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dirty="0"/>
              <a:t>(x</a:t>
            </a:r>
            <a:r>
              <a:rPr lang="fr-FR" dirty="0" smtClean="0"/>
              <a:t>) = probabilité que y=1 pour un input x</a:t>
            </a:r>
          </a:p>
          <a:p>
            <a:pPr lvl="1"/>
            <a:r>
              <a:rPr lang="fr-FR" dirty="0" smtClean="0"/>
              <a:t>Exemple </a:t>
            </a:r>
            <a:r>
              <a:rPr lang="fr-FR" dirty="0"/>
              <a:t>h</a:t>
            </a:r>
            <a:r>
              <a:rPr lang="el-GR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dirty="0"/>
              <a:t>(x</a:t>
            </a:r>
            <a:r>
              <a:rPr lang="fr-FR" dirty="0" smtClean="0"/>
              <a:t>) = 0,3 , il  y a 30% de chance que la tumeur </a:t>
            </a:r>
            <a:r>
              <a:rPr lang="fr-FR" dirty="0" smtClean="0"/>
              <a:t>soit </a:t>
            </a:r>
            <a:r>
              <a:rPr lang="fr-FR" dirty="0" smtClean="0"/>
              <a:t>maligne  </a:t>
            </a:r>
          </a:p>
          <a:p>
            <a:pPr lvl="1"/>
            <a:r>
              <a:rPr lang="fr-FR" dirty="0"/>
              <a:t>h</a:t>
            </a:r>
            <a:r>
              <a:rPr lang="el-GR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dirty="0"/>
              <a:t>(x) </a:t>
            </a:r>
            <a:r>
              <a:rPr lang="fr-FR" dirty="0" smtClean="0"/>
              <a:t>= P(y=1| </a:t>
            </a:r>
            <a:r>
              <a:rPr lang="fr-FR" dirty="0" smtClean="0"/>
              <a:t>x ; 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Et</a:t>
            </a:r>
          </a:p>
          <a:p>
            <a:pPr lvl="1"/>
            <a:r>
              <a:rPr lang="fr-FR" dirty="0"/>
              <a:t> </a:t>
            </a:r>
            <a:r>
              <a:rPr lang="fr-FR" dirty="0" smtClean="0"/>
              <a:t>P(y=0| </a:t>
            </a:r>
            <a:r>
              <a:rPr lang="fr-FR" dirty="0" smtClean="0"/>
              <a:t>x ; 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dirty="0" smtClean="0"/>
              <a:t>) + </a:t>
            </a:r>
            <a:r>
              <a:rPr lang="fr-FR" dirty="0"/>
              <a:t> </a:t>
            </a:r>
            <a:r>
              <a:rPr lang="fr-FR" dirty="0" smtClean="0"/>
              <a:t>P(y=1| </a:t>
            </a:r>
            <a:r>
              <a:rPr lang="fr-FR" dirty="0" smtClean="0"/>
              <a:t>x ; 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dirty="0" smtClean="0"/>
              <a:t>) = 1</a:t>
            </a:r>
          </a:p>
          <a:p>
            <a:pPr lvl="1"/>
            <a:r>
              <a:rPr lang="fr-FR" dirty="0"/>
              <a:t> </a:t>
            </a:r>
            <a:r>
              <a:rPr lang="fr-FR" dirty="0" smtClean="0"/>
              <a:t>P(y=0| </a:t>
            </a:r>
            <a:r>
              <a:rPr lang="fr-FR" dirty="0" smtClean="0"/>
              <a:t>x ; 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dirty="0" smtClean="0"/>
              <a:t>) = 1- </a:t>
            </a:r>
            <a:r>
              <a:rPr lang="fr-FR" dirty="0"/>
              <a:t> P(y=1| </a:t>
            </a:r>
            <a:r>
              <a:rPr lang="fr-FR" dirty="0" smtClean="0"/>
              <a:t>x ; 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dirty="0"/>
              <a:t>)</a:t>
            </a:r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17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Régression logistique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</p:spPr>
            <p:txBody>
              <a:bodyPr>
                <a:normAutofit/>
              </a:bodyPr>
              <a:lstStyle/>
              <a:p>
                <a:r>
                  <a:rPr lang="fr-FR" dirty="0" smtClean="0"/>
                  <a:t>Quand est que </a:t>
                </a:r>
                <a:r>
                  <a:rPr lang="fr-FR" dirty="0"/>
                  <a:t>h</a:t>
                </a:r>
                <a:r>
                  <a:rPr lang="el-GR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θ</a:t>
                </a:r>
                <a:r>
                  <a:rPr lang="fr-FR" dirty="0"/>
                  <a:t>(x) </a:t>
                </a:r>
                <a:r>
                  <a:rPr lang="fr-FR" dirty="0" smtClean="0"/>
                  <a:t> prédit la classe 1 et quand est qu’elle prédit la classe 0?</a:t>
                </a:r>
              </a:p>
              <a:p>
                <a:r>
                  <a:rPr lang="fr-FR" dirty="0" smtClean="0"/>
                  <a:t>Supposons que </a:t>
                </a:r>
              </a:p>
              <a:p>
                <a:pPr lvl="1"/>
                <a:r>
                  <a:rPr lang="fr-FR" dirty="0"/>
                  <a:t>y</a:t>
                </a:r>
                <a:r>
                  <a:rPr lang="fr-FR" dirty="0" smtClean="0"/>
                  <a:t>=1 si </a:t>
                </a:r>
                <a:r>
                  <a:rPr lang="fr-FR" dirty="0"/>
                  <a:t>h</a:t>
                </a:r>
                <a:r>
                  <a:rPr lang="el-GR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θ</a:t>
                </a:r>
                <a:r>
                  <a:rPr lang="fr-FR" dirty="0"/>
                  <a:t>(x)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 smtClean="0"/>
                  <a:t> 0,5</a:t>
                </a:r>
              </a:p>
              <a:p>
                <a:pPr lvl="1"/>
                <a:r>
                  <a:rPr lang="fr-FR" dirty="0"/>
                  <a:t>y</a:t>
                </a:r>
                <a:r>
                  <a:rPr lang="fr-FR" dirty="0" smtClean="0"/>
                  <a:t>=0 si </a:t>
                </a:r>
                <a:r>
                  <a:rPr lang="fr-FR" dirty="0"/>
                  <a:t>h</a:t>
                </a:r>
                <a:r>
                  <a:rPr lang="el-GR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θ</a:t>
                </a:r>
                <a:r>
                  <a:rPr lang="fr-FR" dirty="0"/>
                  <a:t>(x) </a:t>
                </a:r>
                <a:r>
                  <a:rPr lang="fr-FR" dirty="0" smtClean="0"/>
                  <a:t>&lt;  0,5</a:t>
                </a:r>
              </a:p>
              <a:p>
                <a:pPr lvl="1"/>
                <a:endParaRPr lang="fr-FR" dirty="0"/>
              </a:p>
              <a:p>
                <a:pPr lvl="1"/>
                <a:endParaRPr lang="fr-FR" dirty="0" smtClean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  <a:blipFill rotWithShape="0">
                <a:blip r:embed="rId2"/>
                <a:stretch>
                  <a:fillRect l="-413" t="-64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11</a:t>
            </a:fld>
            <a:endParaRPr lang="fr-FR"/>
          </a:p>
        </p:txBody>
      </p:sp>
      <p:cxnSp>
        <p:nvCxnSpPr>
          <p:cNvPr id="5" name="Connecteur droit avec flèche 4"/>
          <p:cNvCxnSpPr/>
          <p:nvPr/>
        </p:nvCxnSpPr>
        <p:spPr>
          <a:xfrm flipV="1">
            <a:off x="6156960" y="3642360"/>
            <a:ext cx="3657600" cy="3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/>
          <p:nvPr/>
        </p:nvCxnSpPr>
        <p:spPr>
          <a:xfrm flipV="1">
            <a:off x="7848600" y="2148840"/>
            <a:ext cx="0" cy="1767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rme libre 6"/>
          <p:cNvSpPr/>
          <p:nvPr/>
        </p:nvSpPr>
        <p:spPr>
          <a:xfrm>
            <a:off x="6065520" y="2560320"/>
            <a:ext cx="3642360" cy="1021321"/>
          </a:xfrm>
          <a:custGeom>
            <a:avLst/>
            <a:gdLst>
              <a:gd name="connsiteX0" fmla="*/ 0 w 3642360"/>
              <a:gd name="connsiteY0" fmla="*/ 1021080 h 1021321"/>
              <a:gd name="connsiteX1" fmla="*/ 1539240 w 3642360"/>
              <a:gd name="connsiteY1" fmla="*/ 883920 h 1021321"/>
              <a:gd name="connsiteX2" fmla="*/ 1996440 w 3642360"/>
              <a:gd name="connsiteY2" fmla="*/ 182880 h 1021321"/>
              <a:gd name="connsiteX3" fmla="*/ 3642360 w 3642360"/>
              <a:gd name="connsiteY3" fmla="*/ 0 h 1021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2360" h="1021321">
                <a:moveTo>
                  <a:pt x="0" y="1021080"/>
                </a:moveTo>
                <a:cubicBezTo>
                  <a:pt x="603250" y="1022350"/>
                  <a:pt x="1206500" y="1023620"/>
                  <a:pt x="1539240" y="883920"/>
                </a:cubicBezTo>
                <a:cubicBezTo>
                  <a:pt x="1871980" y="744220"/>
                  <a:pt x="1645920" y="330200"/>
                  <a:pt x="1996440" y="182880"/>
                </a:cubicBezTo>
                <a:cubicBezTo>
                  <a:pt x="2346960" y="35560"/>
                  <a:pt x="3642360" y="0"/>
                  <a:pt x="364236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7259435" y="2849744"/>
            <a:ext cx="589165" cy="36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0,5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7307752" y="2346825"/>
            <a:ext cx="589165" cy="36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7267055" y="3612120"/>
            <a:ext cx="589165" cy="36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5471160" y="4572000"/>
                <a:ext cx="391668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g(z)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fr-FR" dirty="0" smtClean="0"/>
                  <a:t> 0,5 lorsque z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fr-FR" dirty="0" smtClean="0"/>
                  <a:t> 0</a:t>
                </a:r>
              </a:p>
              <a:p>
                <a:endParaRPr lang="fr-FR" dirty="0" smtClean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1160" y="4572000"/>
                <a:ext cx="3916680" cy="923330"/>
              </a:xfrm>
              <a:prstGeom prst="rect">
                <a:avLst/>
              </a:prstGeom>
              <a:blipFill rotWithShape="0">
                <a:blip r:embed="rId3"/>
                <a:stretch>
                  <a:fillRect l="-1402" t="-33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667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Régression logistique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</p:spPr>
            <p:txBody>
              <a:bodyPr>
                <a:normAutofit/>
              </a:bodyPr>
              <a:lstStyle/>
              <a:p>
                <a:r>
                  <a:rPr lang="fr-FR" dirty="0" smtClean="0"/>
                  <a:t>Quand est que </a:t>
                </a:r>
                <a:r>
                  <a:rPr lang="fr-FR" dirty="0"/>
                  <a:t>h</a:t>
                </a:r>
                <a:r>
                  <a:rPr lang="el-GR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θ</a:t>
                </a:r>
                <a:r>
                  <a:rPr lang="fr-FR" dirty="0"/>
                  <a:t>(x) </a:t>
                </a:r>
                <a:r>
                  <a:rPr lang="fr-FR" dirty="0" smtClean="0"/>
                  <a:t> prédit la classe 1 et quand est qu’elle prédit la classe 0?</a:t>
                </a:r>
              </a:p>
              <a:p>
                <a:r>
                  <a:rPr lang="fr-FR" dirty="0" smtClean="0"/>
                  <a:t>Supposons que </a:t>
                </a:r>
              </a:p>
              <a:p>
                <a:pPr lvl="1"/>
                <a:r>
                  <a:rPr lang="fr-FR" dirty="0"/>
                  <a:t>y</a:t>
                </a:r>
                <a:r>
                  <a:rPr lang="fr-FR" dirty="0" smtClean="0"/>
                  <a:t>=1 si </a:t>
                </a:r>
                <a:r>
                  <a:rPr lang="fr-FR" dirty="0"/>
                  <a:t>h</a:t>
                </a:r>
                <a:r>
                  <a:rPr lang="el-GR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θ</a:t>
                </a:r>
                <a:r>
                  <a:rPr lang="fr-FR" dirty="0"/>
                  <a:t>(x)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 smtClean="0"/>
                  <a:t> 0,5</a:t>
                </a:r>
              </a:p>
              <a:p>
                <a:pPr lvl="1"/>
                <a:r>
                  <a:rPr lang="fr-FR" dirty="0"/>
                  <a:t>y</a:t>
                </a:r>
                <a:r>
                  <a:rPr lang="fr-FR" dirty="0" smtClean="0"/>
                  <a:t>=0 si </a:t>
                </a:r>
                <a:r>
                  <a:rPr lang="fr-FR" dirty="0"/>
                  <a:t>h</a:t>
                </a:r>
                <a:r>
                  <a:rPr lang="el-GR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θ</a:t>
                </a:r>
                <a:r>
                  <a:rPr lang="fr-FR" dirty="0"/>
                  <a:t>(x) </a:t>
                </a:r>
                <a:r>
                  <a:rPr lang="fr-FR" dirty="0" smtClean="0"/>
                  <a:t>&lt;  0,5</a:t>
                </a:r>
              </a:p>
              <a:p>
                <a:r>
                  <a:rPr lang="fr-FR" dirty="0" smtClean="0"/>
                  <a:t>Prenons l’exemple suivant:</a:t>
                </a:r>
              </a:p>
              <a:p>
                <a:pPr lvl="1"/>
                <a:r>
                  <a:rPr lang="fr-FR" dirty="0" smtClean="0"/>
                  <a:t>h</a:t>
                </a:r>
                <a:r>
                  <a:rPr lang="el-GR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θ</a:t>
                </a:r>
                <a:r>
                  <a:rPr lang="fr-FR" dirty="0"/>
                  <a:t>(x</a:t>
                </a:r>
                <a:r>
                  <a:rPr lang="fr-FR" dirty="0" smtClean="0"/>
                  <a:t>) = g(</a:t>
                </a:r>
                <a:r>
                  <a:rPr lang="el-GR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θ</a:t>
                </a:r>
                <a:r>
                  <a:rPr lang="fr-FR" baseline="-25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r>
                  <a:rPr lang="fr-FR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+ </a:t>
                </a:r>
                <a:r>
                  <a:rPr lang="el-GR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θ</a:t>
                </a:r>
                <a:r>
                  <a:rPr lang="fr-FR" baseline="-25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 </a:t>
                </a:r>
                <a:r>
                  <a:rPr lang="fr-FR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fr-FR" baseline="-25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lang="fr-FR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+ </a:t>
                </a:r>
                <a:r>
                  <a:rPr lang="el-GR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θ</a:t>
                </a:r>
                <a:r>
                  <a:rPr lang="fr-FR" baseline="-25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 </a:t>
                </a:r>
                <a:r>
                  <a:rPr lang="fr-FR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fr-FR" baseline="-25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r>
                  <a:rPr lang="fr-FR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	</a:t>
                </a:r>
              </a:p>
              <a:p>
                <a:pPr lvl="1"/>
                <a:r>
                  <a:rPr lang="fr-FR" dirty="0" smtClean="0"/>
                  <a:t>Prédire y = 1 si -3 x</a:t>
                </a:r>
                <a:r>
                  <a:rPr lang="fr-FR" baseline="-25000" dirty="0" smtClean="0"/>
                  <a:t>1</a:t>
                </a:r>
                <a:r>
                  <a:rPr lang="fr-FR" dirty="0" smtClean="0"/>
                  <a:t>+x</a:t>
                </a:r>
                <a:r>
                  <a:rPr lang="fr-FR" baseline="-25000" dirty="0" smtClean="0"/>
                  <a:t>2</a:t>
                </a:r>
                <a:r>
                  <a:rPr lang="fr-FR" dirty="0" smtClean="0"/>
                  <a:t>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fr-FR" dirty="0" smtClean="0"/>
                  <a:t> 0 </a:t>
                </a:r>
              </a:p>
              <a:p>
                <a:pPr marL="457200" lvl="1" indent="0">
                  <a:buNone/>
                </a:pPr>
                <a:endParaRPr lang="fr-FR" dirty="0" smtClean="0"/>
              </a:p>
              <a:p>
                <a:pPr lvl="1"/>
                <a:endParaRPr lang="fr-FR" dirty="0"/>
              </a:p>
              <a:p>
                <a:pPr marL="457200" lvl="1" indent="0">
                  <a:buNone/>
                </a:pPr>
                <a:endParaRPr lang="fr-FR" dirty="0" smtClean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  <a:blipFill rotWithShape="0">
                <a:blip r:embed="rId2"/>
                <a:stretch>
                  <a:fillRect l="-413" t="-64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12</a:t>
            </a:fld>
            <a:endParaRPr lang="fr-FR"/>
          </a:p>
        </p:txBody>
      </p:sp>
      <p:cxnSp>
        <p:nvCxnSpPr>
          <p:cNvPr id="5" name="Connecteur droit avec flèche 4"/>
          <p:cNvCxnSpPr/>
          <p:nvPr/>
        </p:nvCxnSpPr>
        <p:spPr>
          <a:xfrm flipV="1">
            <a:off x="6156960" y="3642360"/>
            <a:ext cx="3657600" cy="3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/>
          <p:nvPr/>
        </p:nvCxnSpPr>
        <p:spPr>
          <a:xfrm flipV="1">
            <a:off x="7848600" y="2148840"/>
            <a:ext cx="0" cy="1767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rme libre 6"/>
          <p:cNvSpPr/>
          <p:nvPr/>
        </p:nvSpPr>
        <p:spPr>
          <a:xfrm>
            <a:off x="6065520" y="2560320"/>
            <a:ext cx="3642360" cy="1021321"/>
          </a:xfrm>
          <a:custGeom>
            <a:avLst/>
            <a:gdLst>
              <a:gd name="connsiteX0" fmla="*/ 0 w 3642360"/>
              <a:gd name="connsiteY0" fmla="*/ 1021080 h 1021321"/>
              <a:gd name="connsiteX1" fmla="*/ 1539240 w 3642360"/>
              <a:gd name="connsiteY1" fmla="*/ 883920 h 1021321"/>
              <a:gd name="connsiteX2" fmla="*/ 1996440 w 3642360"/>
              <a:gd name="connsiteY2" fmla="*/ 182880 h 1021321"/>
              <a:gd name="connsiteX3" fmla="*/ 3642360 w 3642360"/>
              <a:gd name="connsiteY3" fmla="*/ 0 h 1021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2360" h="1021321">
                <a:moveTo>
                  <a:pt x="0" y="1021080"/>
                </a:moveTo>
                <a:cubicBezTo>
                  <a:pt x="603250" y="1022350"/>
                  <a:pt x="1206500" y="1023620"/>
                  <a:pt x="1539240" y="883920"/>
                </a:cubicBezTo>
                <a:cubicBezTo>
                  <a:pt x="1871980" y="744220"/>
                  <a:pt x="1645920" y="330200"/>
                  <a:pt x="1996440" y="182880"/>
                </a:cubicBezTo>
                <a:cubicBezTo>
                  <a:pt x="2346960" y="35560"/>
                  <a:pt x="3642360" y="0"/>
                  <a:pt x="364236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7259435" y="2849744"/>
            <a:ext cx="589165" cy="36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0,5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7307752" y="2346825"/>
            <a:ext cx="589165" cy="36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7267055" y="3612120"/>
            <a:ext cx="589165" cy="36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6664729" y="3946920"/>
                <a:ext cx="30431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g(z)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fr-FR" dirty="0" smtClean="0"/>
                  <a:t> 0,5 lorsque z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fr-FR" dirty="0" smtClean="0"/>
                  <a:t> 0</a:t>
                </a:r>
                <a:endParaRPr lang="fr-FR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729" y="3946920"/>
                <a:ext cx="3043151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600" t="-819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6771409" y="4623966"/>
                <a:ext cx="3043151" cy="823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θ </a:t>
                </a:r>
                <a:r>
                  <a:rPr lang="fr-FR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F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409" y="4623966"/>
                <a:ext cx="3043151" cy="823110"/>
              </a:xfrm>
              <a:prstGeom prst="rect">
                <a:avLst/>
              </a:prstGeom>
              <a:blipFill rotWithShape="0">
                <a:blip r:embed="rId4"/>
                <a:stretch>
                  <a:fillRect l="-18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646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Régression logistique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</p:spPr>
            <p:txBody>
              <a:bodyPr>
                <a:normAutofit/>
              </a:bodyPr>
              <a:lstStyle/>
              <a:p>
                <a:r>
                  <a:rPr lang="fr-FR" dirty="0" smtClean="0"/>
                  <a:t>Quand est que </a:t>
                </a:r>
                <a:r>
                  <a:rPr lang="fr-FR" dirty="0"/>
                  <a:t>h</a:t>
                </a:r>
                <a:r>
                  <a:rPr lang="el-GR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θ</a:t>
                </a:r>
                <a:r>
                  <a:rPr lang="fr-FR" dirty="0"/>
                  <a:t>(x) </a:t>
                </a:r>
                <a:r>
                  <a:rPr lang="fr-FR" dirty="0" smtClean="0"/>
                  <a:t> prédit la classe 1 et quand est qu’elle prédit la classe 0?</a:t>
                </a:r>
              </a:p>
              <a:p>
                <a:r>
                  <a:rPr lang="fr-FR" dirty="0" smtClean="0"/>
                  <a:t>Supposons que </a:t>
                </a:r>
              </a:p>
              <a:p>
                <a:pPr lvl="1"/>
                <a:r>
                  <a:rPr lang="fr-FR" dirty="0"/>
                  <a:t>y</a:t>
                </a:r>
                <a:r>
                  <a:rPr lang="fr-FR" dirty="0" smtClean="0"/>
                  <a:t>=1 si </a:t>
                </a:r>
                <a:r>
                  <a:rPr lang="fr-FR" dirty="0"/>
                  <a:t>h</a:t>
                </a:r>
                <a:r>
                  <a:rPr lang="el-GR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θ</a:t>
                </a:r>
                <a:r>
                  <a:rPr lang="fr-FR" dirty="0"/>
                  <a:t>(x)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 smtClean="0"/>
                  <a:t> 0,5</a:t>
                </a:r>
              </a:p>
              <a:p>
                <a:pPr lvl="1"/>
                <a:r>
                  <a:rPr lang="fr-FR" dirty="0"/>
                  <a:t>y</a:t>
                </a:r>
                <a:r>
                  <a:rPr lang="fr-FR" dirty="0" smtClean="0"/>
                  <a:t>=0 si </a:t>
                </a:r>
                <a:r>
                  <a:rPr lang="fr-FR" dirty="0"/>
                  <a:t>h</a:t>
                </a:r>
                <a:r>
                  <a:rPr lang="el-GR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θ</a:t>
                </a:r>
                <a:r>
                  <a:rPr lang="fr-FR" dirty="0"/>
                  <a:t>(x) </a:t>
                </a:r>
                <a:r>
                  <a:rPr lang="fr-FR" dirty="0" smtClean="0"/>
                  <a:t>&lt;  0,5</a:t>
                </a:r>
              </a:p>
              <a:p>
                <a:r>
                  <a:rPr lang="fr-FR" dirty="0" smtClean="0"/>
                  <a:t>Prenons l’exemple suivant:</a:t>
                </a:r>
              </a:p>
              <a:p>
                <a:pPr lvl="1"/>
                <a:r>
                  <a:rPr lang="fr-FR" dirty="0" smtClean="0"/>
                  <a:t>h</a:t>
                </a:r>
                <a:r>
                  <a:rPr lang="el-GR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θ</a:t>
                </a:r>
                <a:r>
                  <a:rPr lang="fr-FR" dirty="0"/>
                  <a:t>(x</a:t>
                </a:r>
                <a:r>
                  <a:rPr lang="fr-FR" dirty="0" smtClean="0"/>
                  <a:t>) = g(</a:t>
                </a:r>
                <a:r>
                  <a:rPr lang="el-GR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θ</a:t>
                </a:r>
                <a:r>
                  <a:rPr lang="fr-FR" baseline="-25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r>
                  <a:rPr lang="fr-FR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+ </a:t>
                </a:r>
                <a:r>
                  <a:rPr lang="el-GR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θ</a:t>
                </a:r>
                <a:r>
                  <a:rPr lang="fr-FR" baseline="-25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 </a:t>
                </a:r>
                <a:r>
                  <a:rPr lang="fr-FR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fr-FR" baseline="-25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lang="fr-FR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+ </a:t>
                </a:r>
                <a:r>
                  <a:rPr lang="el-GR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θ</a:t>
                </a:r>
                <a:r>
                  <a:rPr lang="fr-FR" baseline="-25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 </a:t>
                </a:r>
                <a:r>
                  <a:rPr lang="fr-FR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fr-FR" baseline="-25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r>
                  <a:rPr lang="fr-FR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	</a:t>
                </a:r>
              </a:p>
              <a:p>
                <a:pPr lvl="1"/>
                <a:r>
                  <a:rPr lang="fr-FR" dirty="0" smtClean="0"/>
                  <a:t>Prédire y = 1 si -</a:t>
                </a:r>
                <a:r>
                  <a:rPr lang="fr-FR" dirty="0" smtClean="0"/>
                  <a:t>3 + </a:t>
                </a:r>
                <a:r>
                  <a:rPr lang="fr-FR" dirty="0" smtClean="0"/>
                  <a:t>x</a:t>
                </a:r>
                <a:r>
                  <a:rPr lang="fr-FR" baseline="-25000" dirty="0" smtClean="0"/>
                  <a:t>1</a:t>
                </a:r>
                <a:r>
                  <a:rPr lang="fr-FR" dirty="0" smtClean="0"/>
                  <a:t>+x</a:t>
                </a:r>
                <a:r>
                  <a:rPr lang="fr-FR" baseline="-25000" dirty="0" smtClean="0"/>
                  <a:t>2</a:t>
                </a:r>
                <a:r>
                  <a:rPr lang="fr-FR" dirty="0" smtClean="0"/>
                  <a:t>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fr-FR" dirty="0" smtClean="0"/>
                  <a:t> 0 </a:t>
                </a:r>
              </a:p>
              <a:p>
                <a:pPr lvl="1"/>
                <a:r>
                  <a:rPr lang="fr-FR" dirty="0" smtClean="0"/>
                  <a:t>Y=1 lorsque </a:t>
                </a:r>
                <a:r>
                  <a:rPr lang="fr-FR" dirty="0"/>
                  <a:t>x</a:t>
                </a:r>
                <a:r>
                  <a:rPr lang="fr-FR" baseline="-25000" dirty="0"/>
                  <a:t>1</a:t>
                </a:r>
                <a:r>
                  <a:rPr lang="fr-FR" dirty="0"/>
                  <a:t>+x</a:t>
                </a:r>
                <a:r>
                  <a:rPr lang="fr-FR" baseline="-25000" dirty="0"/>
                  <a:t>2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fr-FR" dirty="0"/>
                  <a:t> </a:t>
                </a:r>
                <a:r>
                  <a:rPr lang="fr-FR" dirty="0" smtClean="0"/>
                  <a:t>3</a:t>
                </a:r>
              </a:p>
              <a:p>
                <a:pPr marL="457200" lvl="1" indent="0">
                  <a:buNone/>
                </a:pPr>
                <a:endParaRPr lang="fr-FR" dirty="0" smtClean="0"/>
              </a:p>
              <a:p>
                <a:pPr lvl="1"/>
                <a:endParaRPr lang="fr-FR" dirty="0"/>
              </a:p>
              <a:p>
                <a:pPr marL="457200" lvl="1" indent="0">
                  <a:buNone/>
                </a:pPr>
                <a:endParaRPr lang="fr-FR" dirty="0" smtClean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  <a:blipFill rotWithShape="0">
                <a:blip r:embed="rId2"/>
                <a:stretch>
                  <a:fillRect l="-413" t="-64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13</a:t>
            </a:fld>
            <a:endParaRPr lang="fr-FR"/>
          </a:p>
        </p:txBody>
      </p:sp>
      <p:cxnSp>
        <p:nvCxnSpPr>
          <p:cNvPr id="5" name="Connecteur droit avec flèche 4"/>
          <p:cNvCxnSpPr/>
          <p:nvPr/>
        </p:nvCxnSpPr>
        <p:spPr>
          <a:xfrm flipV="1">
            <a:off x="6156960" y="3642360"/>
            <a:ext cx="3657600" cy="3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/>
          <p:nvPr/>
        </p:nvCxnSpPr>
        <p:spPr>
          <a:xfrm flipV="1">
            <a:off x="7848600" y="2148840"/>
            <a:ext cx="0" cy="1767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rme libre 6"/>
          <p:cNvSpPr/>
          <p:nvPr/>
        </p:nvSpPr>
        <p:spPr>
          <a:xfrm>
            <a:off x="6065520" y="2560320"/>
            <a:ext cx="3642360" cy="1021321"/>
          </a:xfrm>
          <a:custGeom>
            <a:avLst/>
            <a:gdLst>
              <a:gd name="connsiteX0" fmla="*/ 0 w 3642360"/>
              <a:gd name="connsiteY0" fmla="*/ 1021080 h 1021321"/>
              <a:gd name="connsiteX1" fmla="*/ 1539240 w 3642360"/>
              <a:gd name="connsiteY1" fmla="*/ 883920 h 1021321"/>
              <a:gd name="connsiteX2" fmla="*/ 1996440 w 3642360"/>
              <a:gd name="connsiteY2" fmla="*/ 182880 h 1021321"/>
              <a:gd name="connsiteX3" fmla="*/ 3642360 w 3642360"/>
              <a:gd name="connsiteY3" fmla="*/ 0 h 1021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2360" h="1021321">
                <a:moveTo>
                  <a:pt x="0" y="1021080"/>
                </a:moveTo>
                <a:cubicBezTo>
                  <a:pt x="603250" y="1022350"/>
                  <a:pt x="1206500" y="1023620"/>
                  <a:pt x="1539240" y="883920"/>
                </a:cubicBezTo>
                <a:cubicBezTo>
                  <a:pt x="1871980" y="744220"/>
                  <a:pt x="1645920" y="330200"/>
                  <a:pt x="1996440" y="182880"/>
                </a:cubicBezTo>
                <a:cubicBezTo>
                  <a:pt x="2346960" y="35560"/>
                  <a:pt x="3642360" y="0"/>
                  <a:pt x="364236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7259435" y="2849744"/>
            <a:ext cx="589165" cy="36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0,5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7307752" y="2346825"/>
            <a:ext cx="589165" cy="36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7267055" y="3612120"/>
            <a:ext cx="589165" cy="36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6664729" y="3946920"/>
                <a:ext cx="30431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g(z)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fr-FR" dirty="0" smtClean="0"/>
                  <a:t> 0,5 lorsque z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fr-FR" dirty="0" smtClean="0"/>
                  <a:t> 0</a:t>
                </a:r>
                <a:endParaRPr lang="fr-FR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729" y="3946920"/>
                <a:ext cx="3043151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600" t="-819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6771409" y="4623966"/>
                <a:ext cx="3043151" cy="823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θ </a:t>
                </a:r>
                <a:r>
                  <a:rPr lang="fr-FR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F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409" y="4623966"/>
                <a:ext cx="3043151" cy="823110"/>
              </a:xfrm>
              <a:prstGeom prst="rect">
                <a:avLst/>
              </a:prstGeom>
              <a:blipFill rotWithShape="0">
                <a:blip r:embed="rId4"/>
                <a:stretch>
                  <a:fillRect l="-18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eur droit avec flèche 12"/>
          <p:cNvCxnSpPr/>
          <p:nvPr/>
        </p:nvCxnSpPr>
        <p:spPr>
          <a:xfrm flipV="1">
            <a:off x="2592925" y="6400800"/>
            <a:ext cx="3657600" cy="3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4284565" y="4907280"/>
            <a:ext cx="0" cy="1767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5786176" y="6387555"/>
            <a:ext cx="464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x</a:t>
            </a:r>
            <a:r>
              <a:rPr lang="fr-FR" baseline="-25000" dirty="0" smtClean="0"/>
              <a:t>1</a:t>
            </a:r>
            <a:endParaRPr lang="fr-FR" baseline="-25000" dirty="0"/>
          </a:p>
        </p:txBody>
      </p:sp>
      <p:sp>
        <p:nvSpPr>
          <p:cNvPr id="16" name="ZoneTexte 15"/>
          <p:cNvSpPr txBox="1"/>
          <p:nvPr/>
        </p:nvSpPr>
        <p:spPr>
          <a:xfrm>
            <a:off x="3820216" y="5112380"/>
            <a:ext cx="464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x</a:t>
            </a:r>
            <a:r>
              <a:rPr lang="fr-FR" baseline="-25000" dirty="0" smtClean="0"/>
              <a:t>2</a:t>
            </a:r>
            <a:endParaRPr lang="fr-FR" baseline="-25000" dirty="0"/>
          </a:p>
        </p:txBody>
      </p:sp>
      <p:sp>
        <p:nvSpPr>
          <p:cNvPr id="18" name="Plus 17"/>
          <p:cNvSpPr/>
          <p:nvPr/>
        </p:nvSpPr>
        <p:spPr>
          <a:xfrm>
            <a:off x="5029200" y="5112380"/>
            <a:ext cx="198120" cy="18466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Plus 18"/>
          <p:cNvSpPr/>
          <p:nvPr/>
        </p:nvSpPr>
        <p:spPr>
          <a:xfrm>
            <a:off x="5181600" y="5264780"/>
            <a:ext cx="198120" cy="18466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Plus 19"/>
          <p:cNvSpPr/>
          <p:nvPr/>
        </p:nvSpPr>
        <p:spPr>
          <a:xfrm>
            <a:off x="5334000" y="5417180"/>
            <a:ext cx="198120" cy="18466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Plus 20"/>
          <p:cNvSpPr/>
          <p:nvPr/>
        </p:nvSpPr>
        <p:spPr>
          <a:xfrm>
            <a:off x="5486400" y="5569580"/>
            <a:ext cx="198120" cy="18466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Plus 21"/>
          <p:cNvSpPr/>
          <p:nvPr/>
        </p:nvSpPr>
        <p:spPr>
          <a:xfrm>
            <a:off x="5638800" y="5721980"/>
            <a:ext cx="198120" cy="18466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Plus 22"/>
          <p:cNvSpPr/>
          <p:nvPr/>
        </p:nvSpPr>
        <p:spPr>
          <a:xfrm>
            <a:off x="5227320" y="5721980"/>
            <a:ext cx="198120" cy="18466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Plus 23"/>
          <p:cNvSpPr/>
          <p:nvPr/>
        </p:nvSpPr>
        <p:spPr>
          <a:xfrm>
            <a:off x="5081090" y="5537314"/>
            <a:ext cx="198120" cy="18466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rganigramme : Connecteur 24"/>
          <p:cNvSpPr/>
          <p:nvPr/>
        </p:nvSpPr>
        <p:spPr>
          <a:xfrm>
            <a:off x="4587240" y="6019800"/>
            <a:ext cx="167640" cy="1524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rganigramme : Connecteur 25"/>
          <p:cNvSpPr/>
          <p:nvPr/>
        </p:nvSpPr>
        <p:spPr>
          <a:xfrm>
            <a:off x="4739640" y="6172200"/>
            <a:ext cx="167640" cy="1524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Organigramme : Connecteur 26"/>
          <p:cNvSpPr/>
          <p:nvPr/>
        </p:nvSpPr>
        <p:spPr>
          <a:xfrm>
            <a:off x="4373880" y="6080760"/>
            <a:ext cx="167640" cy="1524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Organigramme : Connecteur 27"/>
          <p:cNvSpPr/>
          <p:nvPr/>
        </p:nvSpPr>
        <p:spPr>
          <a:xfrm>
            <a:off x="4373880" y="5684520"/>
            <a:ext cx="167640" cy="1524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/>
          <p:cNvCxnSpPr>
            <a:stCxn id="16" idx="0"/>
          </p:cNvCxnSpPr>
          <p:nvPr/>
        </p:nvCxnSpPr>
        <p:spPr>
          <a:xfrm>
            <a:off x="4052391" y="5112380"/>
            <a:ext cx="1611865" cy="144638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Explosion 1 31"/>
          <p:cNvSpPr/>
          <p:nvPr/>
        </p:nvSpPr>
        <p:spPr>
          <a:xfrm>
            <a:off x="6238574" y="5319001"/>
            <a:ext cx="4688506" cy="1436203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Limite de décision (</a:t>
            </a:r>
            <a:r>
              <a:rPr lang="fr-FR" b="1" dirty="0" err="1" smtClean="0"/>
              <a:t>Decision</a:t>
            </a:r>
            <a:r>
              <a:rPr lang="fr-FR" b="1" dirty="0" smtClean="0"/>
              <a:t> </a:t>
            </a:r>
            <a:r>
              <a:rPr lang="fr-FR" b="1" dirty="0" err="1" smtClean="0"/>
              <a:t>boundary</a:t>
            </a:r>
            <a:r>
              <a:rPr lang="fr-FR" b="1" dirty="0" smtClean="0"/>
              <a:t> )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18788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Régression logistique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</p:spPr>
            <p:txBody>
              <a:bodyPr>
                <a:normAutofit/>
              </a:bodyPr>
              <a:lstStyle/>
              <a:p>
                <a:r>
                  <a:rPr lang="fr-FR" b="1" dirty="0" smtClean="0"/>
                  <a:t>Fonction de coût:</a:t>
                </a:r>
              </a:p>
              <a:p>
                <a:r>
                  <a:rPr lang="fr-FR" dirty="0" smtClean="0"/>
                  <a:t>Coût(</a:t>
                </a:r>
                <a:r>
                  <a:rPr lang="fr-FR" dirty="0"/>
                  <a:t>h</a:t>
                </a:r>
                <a:r>
                  <a:rPr lang="el-GR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θ</a:t>
                </a:r>
                <a:r>
                  <a:rPr lang="fr-FR" dirty="0"/>
                  <a:t>(x</a:t>
                </a:r>
                <a:r>
                  <a:rPr lang="fr-FR" dirty="0" smtClean="0"/>
                  <a:t>),y)=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fr-FR" dirty="0"/>
                                      <m:t>h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l-GR" baseline="-25000" dirty="0">
                                        <a:latin typeface="Courier New" panose="02070309020205020404" pitchFamily="49" charset="0"/>
                                        <a:cs typeface="Courier New" panose="02070309020205020404" pitchFamily="49" charset="0"/>
                                      </a:rPr>
                                      <m:t>θ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fr-FR" dirty="0"/>
                                      <m:t>(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fr-FR" dirty="0"/>
                                      <m:t>x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fr-FR" dirty="0"/>
                                      <m:t>)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𝑆𝑖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=1 </m:t>
                            </m:r>
                          </m:e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fr-FR" dirty="0"/>
                                      <m:t>h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l-GR" baseline="-25000" dirty="0">
                                        <a:latin typeface="Courier New" panose="02070309020205020404" pitchFamily="49" charset="0"/>
                                        <a:cs typeface="Courier New" panose="02070309020205020404" pitchFamily="49" charset="0"/>
                                      </a:rPr>
                                      <m:t>θ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fr-FR" dirty="0"/>
                                      <m:t>(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fr-FR" dirty="0"/>
                                      <m:t>x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fr-FR" dirty="0"/>
                                      <m:t>)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𝑆𝑖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endParaRPr lang="fr-FR" dirty="0" smtClean="0"/>
              </a:p>
              <a:p>
                <a:pPr marL="457200" lvl="1" indent="0">
                  <a:buNone/>
                </a:pPr>
                <a:endParaRPr lang="fr-FR" dirty="0" smtClean="0"/>
              </a:p>
              <a:p>
                <a:pPr lvl="1"/>
                <a:endParaRPr lang="fr-FR" dirty="0"/>
              </a:p>
              <a:p>
                <a:pPr marL="457200" lvl="1" indent="0">
                  <a:buNone/>
                </a:pPr>
                <a:endParaRPr lang="fr-FR" dirty="0" smtClean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  <a:blipFill rotWithShape="0">
                <a:blip r:embed="rId2"/>
                <a:stretch>
                  <a:fillRect l="-413" t="-64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14</a:t>
            </a:fld>
            <a:endParaRPr lang="fr-FR"/>
          </a:p>
        </p:txBody>
      </p:sp>
      <p:cxnSp>
        <p:nvCxnSpPr>
          <p:cNvPr id="31" name="Connecteur droit avec flèche 30"/>
          <p:cNvCxnSpPr/>
          <p:nvPr/>
        </p:nvCxnSpPr>
        <p:spPr>
          <a:xfrm flipV="1">
            <a:off x="1709005" y="5212080"/>
            <a:ext cx="3657600" cy="3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 flipV="1">
            <a:off x="3400645" y="3718560"/>
            <a:ext cx="0" cy="1767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3919276" y="3497472"/>
            <a:ext cx="117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Si y= 1</a:t>
            </a:r>
            <a:endParaRPr lang="fr-FR" baseline="-25000" dirty="0"/>
          </a:p>
        </p:txBody>
      </p:sp>
      <p:sp>
        <p:nvSpPr>
          <p:cNvPr id="35" name="ZoneTexte 34"/>
          <p:cNvSpPr txBox="1"/>
          <p:nvPr/>
        </p:nvSpPr>
        <p:spPr>
          <a:xfrm>
            <a:off x="3454927" y="5212080"/>
            <a:ext cx="464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</a:t>
            </a:r>
            <a:endParaRPr lang="fr-FR" baseline="-25000" dirty="0"/>
          </a:p>
        </p:txBody>
      </p:sp>
      <p:sp>
        <p:nvSpPr>
          <p:cNvPr id="36" name="ZoneTexte 35"/>
          <p:cNvSpPr txBox="1"/>
          <p:nvPr/>
        </p:nvSpPr>
        <p:spPr>
          <a:xfrm>
            <a:off x="5040406" y="5208653"/>
            <a:ext cx="464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</a:t>
            </a:r>
            <a:endParaRPr lang="fr-FR" baseline="-25000" dirty="0"/>
          </a:p>
        </p:txBody>
      </p:sp>
      <p:sp>
        <p:nvSpPr>
          <p:cNvPr id="17" name="Forme libre 16"/>
          <p:cNvSpPr/>
          <p:nvPr/>
        </p:nvSpPr>
        <p:spPr>
          <a:xfrm>
            <a:off x="3429000" y="3825240"/>
            <a:ext cx="1981200" cy="1325911"/>
          </a:xfrm>
          <a:custGeom>
            <a:avLst/>
            <a:gdLst>
              <a:gd name="connsiteX0" fmla="*/ 0 w 1981200"/>
              <a:gd name="connsiteY0" fmla="*/ 0 h 1325911"/>
              <a:gd name="connsiteX1" fmla="*/ 533400 w 1981200"/>
              <a:gd name="connsiteY1" fmla="*/ 1112520 h 1325911"/>
              <a:gd name="connsiteX2" fmla="*/ 1981200 w 1981200"/>
              <a:gd name="connsiteY2" fmla="*/ 1325880 h 1325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1200" h="1325911">
                <a:moveTo>
                  <a:pt x="0" y="0"/>
                </a:moveTo>
                <a:cubicBezTo>
                  <a:pt x="101600" y="445770"/>
                  <a:pt x="203200" y="891540"/>
                  <a:pt x="533400" y="1112520"/>
                </a:cubicBezTo>
                <a:cubicBezTo>
                  <a:pt x="863600" y="1333500"/>
                  <a:pt x="1981200" y="1325880"/>
                  <a:pt x="1981200" y="13258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4098166" y="5360324"/>
                <a:ext cx="7633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dirty="0"/>
                        <m:t>h</m:t>
                      </m:r>
                      <m:r>
                        <m:rPr>
                          <m:nor/>
                        </m:rPr>
                        <a:rPr lang="el-GR" baseline="-25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θ</m:t>
                      </m:r>
                      <m:r>
                        <m:rPr>
                          <m:nor/>
                        </m:rPr>
                        <a:rPr lang="fr-FR" dirty="0"/>
                        <m:t>(</m:t>
                      </m:r>
                      <m:r>
                        <m:rPr>
                          <m:nor/>
                        </m:rPr>
                        <a:rPr lang="fr-FR" dirty="0"/>
                        <m:t>x</m:t>
                      </m:r>
                      <m:r>
                        <m:rPr>
                          <m:nor/>
                        </m:rPr>
                        <a:rPr lang="fr-FR" dirty="0"/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166" y="5360324"/>
                <a:ext cx="763349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cteur droit avec flèche 36"/>
          <p:cNvCxnSpPr/>
          <p:nvPr/>
        </p:nvCxnSpPr>
        <p:spPr>
          <a:xfrm flipV="1">
            <a:off x="6135831" y="5170516"/>
            <a:ext cx="3657600" cy="3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 flipV="1">
            <a:off x="7827471" y="3676996"/>
            <a:ext cx="0" cy="1767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8346102" y="3455908"/>
            <a:ext cx="117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Si y= 0</a:t>
            </a:r>
            <a:endParaRPr lang="fr-FR" baseline="-25000" dirty="0"/>
          </a:p>
        </p:txBody>
      </p:sp>
      <p:sp>
        <p:nvSpPr>
          <p:cNvPr id="40" name="ZoneTexte 39"/>
          <p:cNvSpPr txBox="1"/>
          <p:nvPr/>
        </p:nvSpPr>
        <p:spPr>
          <a:xfrm>
            <a:off x="7881753" y="5170516"/>
            <a:ext cx="464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</a:t>
            </a:r>
            <a:endParaRPr lang="fr-FR" baseline="-25000" dirty="0"/>
          </a:p>
        </p:txBody>
      </p:sp>
      <p:sp>
        <p:nvSpPr>
          <p:cNvPr id="41" name="ZoneTexte 40"/>
          <p:cNvSpPr txBox="1"/>
          <p:nvPr/>
        </p:nvSpPr>
        <p:spPr>
          <a:xfrm>
            <a:off x="9467232" y="5167089"/>
            <a:ext cx="464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</a:t>
            </a:r>
            <a:endParaRPr lang="fr-FR" baseline="-25000" dirty="0"/>
          </a:p>
        </p:txBody>
      </p:sp>
      <p:sp>
        <p:nvSpPr>
          <p:cNvPr id="42" name="Forme libre 41"/>
          <p:cNvSpPr/>
          <p:nvPr/>
        </p:nvSpPr>
        <p:spPr>
          <a:xfrm flipH="1">
            <a:off x="7812684" y="3736124"/>
            <a:ext cx="1886722" cy="1325911"/>
          </a:xfrm>
          <a:custGeom>
            <a:avLst/>
            <a:gdLst>
              <a:gd name="connsiteX0" fmla="*/ 0 w 1981200"/>
              <a:gd name="connsiteY0" fmla="*/ 0 h 1325911"/>
              <a:gd name="connsiteX1" fmla="*/ 533400 w 1981200"/>
              <a:gd name="connsiteY1" fmla="*/ 1112520 h 1325911"/>
              <a:gd name="connsiteX2" fmla="*/ 1981200 w 1981200"/>
              <a:gd name="connsiteY2" fmla="*/ 1325880 h 1325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1200" h="1325911">
                <a:moveTo>
                  <a:pt x="0" y="0"/>
                </a:moveTo>
                <a:cubicBezTo>
                  <a:pt x="101600" y="445770"/>
                  <a:pt x="203200" y="891540"/>
                  <a:pt x="533400" y="1112520"/>
                </a:cubicBezTo>
                <a:cubicBezTo>
                  <a:pt x="863600" y="1333500"/>
                  <a:pt x="1981200" y="1325880"/>
                  <a:pt x="1981200" y="13258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8524992" y="5318760"/>
                <a:ext cx="7633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dirty="0"/>
                        <m:t>h</m:t>
                      </m:r>
                      <m:r>
                        <m:rPr>
                          <m:nor/>
                        </m:rPr>
                        <a:rPr lang="el-GR" baseline="-25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θ</m:t>
                      </m:r>
                      <m:r>
                        <m:rPr>
                          <m:nor/>
                        </m:rPr>
                        <a:rPr lang="fr-FR" dirty="0"/>
                        <m:t>(</m:t>
                      </m:r>
                      <m:r>
                        <m:rPr>
                          <m:nor/>
                        </m:rPr>
                        <a:rPr lang="fr-FR" dirty="0"/>
                        <m:t>x</m:t>
                      </m:r>
                      <m:r>
                        <m:rPr>
                          <m:nor/>
                        </m:rPr>
                        <a:rPr lang="fr-FR" dirty="0"/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4992" y="5318760"/>
                <a:ext cx="763349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1937999" y="3533894"/>
                <a:ext cx="14083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Log(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dirty="0"/>
                      <m:t>h</m:t>
                    </m:r>
                    <m:r>
                      <m:rPr>
                        <m:nor/>
                      </m:rPr>
                      <a:rPr lang="el-GR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dirty="0"/>
                      <m:t>(</m:t>
                    </m:r>
                    <m:r>
                      <m:rPr>
                        <m:nor/>
                      </m:rPr>
                      <a:rPr lang="fr-FR" dirty="0"/>
                      <m:t>x</m:t>
                    </m:r>
                    <m:r>
                      <m:rPr>
                        <m:nor/>
                      </m:rPr>
                      <a:rPr lang="fr-FR" dirty="0"/>
                      <m:t>)</m:t>
                    </m:r>
                  </m:oMath>
                </a14:m>
                <a:r>
                  <a:rPr lang="fr-FR" dirty="0" smtClean="0"/>
                  <a:t>)</a:t>
                </a:r>
                <a:endParaRPr lang="fr-FR" baseline="-25000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7999" y="3533894"/>
                <a:ext cx="140836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896" t="-10000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/>
              <p:cNvSpPr txBox="1"/>
              <p:nvPr/>
            </p:nvSpPr>
            <p:spPr>
              <a:xfrm>
                <a:off x="6440678" y="3369785"/>
                <a:ext cx="1689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-Log(</a:t>
                </a:r>
                <a14:m>
                  <m:oMath xmlns:m="http://schemas.openxmlformats.org/officeDocument/2006/math">
                    <m:r>
                      <a:rPr lang="fr-FR" b="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fr-FR" dirty="0"/>
                      <m:t>h</m:t>
                    </m:r>
                    <m:r>
                      <m:rPr>
                        <m:nor/>
                      </m:rPr>
                      <a:rPr lang="el-GR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dirty="0"/>
                      <m:t>(</m:t>
                    </m:r>
                    <m:r>
                      <m:rPr>
                        <m:nor/>
                      </m:rPr>
                      <a:rPr lang="fr-FR" dirty="0"/>
                      <m:t>x</m:t>
                    </m:r>
                    <m:r>
                      <m:rPr>
                        <m:nor/>
                      </m:rPr>
                      <a:rPr lang="fr-FR" dirty="0"/>
                      <m:t>)</m:t>
                    </m:r>
                  </m:oMath>
                </a14:m>
                <a:r>
                  <a:rPr lang="fr-FR" dirty="0" smtClean="0"/>
                  <a:t>)</a:t>
                </a:r>
                <a:endParaRPr lang="fr-FR" baseline="-25000" dirty="0"/>
              </a:p>
            </p:txBody>
          </p:sp>
        </mc:Choice>
        <mc:Fallback xmlns=""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678" y="3369785"/>
                <a:ext cx="1689920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3249" t="-10000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374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Régression logistique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</p:spPr>
            <p:txBody>
              <a:bodyPr>
                <a:normAutofit/>
              </a:bodyPr>
              <a:lstStyle/>
              <a:p>
                <a:r>
                  <a:rPr lang="fr-FR" b="1" dirty="0" smtClean="0"/>
                  <a:t>Fonction de coût simplifiée:</a:t>
                </a:r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fr-FR" dirty="0"/>
                          <m:t>i</m:t>
                        </m:r>
                        <m:r>
                          <m:rPr>
                            <m:nor/>
                          </m:rPr>
                          <a:rPr lang="fr-FR" dirty="0"/>
                          <m:t>=1 </m:t>
                        </m:r>
                      </m:sub>
                      <m:sup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𝐶𝑜</m:t>
                        </m:r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û</m:t>
                        </m:r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 dirty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l-GR" baseline="-25000" dirty="0">
                                    <a:latin typeface="Courier New" panose="02070309020205020404" pitchFamily="49" charset="0"/>
                                    <a:cs typeface="Courier New" panose="02070309020205020404" pitchFamily="49" charset="0"/>
                                  </a:rPr>
                                  <m:t>θ</m:t>
                                </m:r>
                              </m:sub>
                            </m:sSub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fr-FR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fr-F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fr-FR" dirty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fr-FR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fr-F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fr-FR" b="1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fr-FR" dirty="0" smtClean="0"/>
              </a:p>
              <a:p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=</a:t>
                </a:r>
                <a:r>
                  <a:rPr lang="fr-FR" dirty="0" smtClean="0"/>
                  <a:t> </a:t>
                </a:r>
                <a14:m>
                  <m:oMath xmlns:m="http://schemas.openxmlformats.org/officeDocument/2006/math">
                    <m:r>
                      <a:rPr lang="fr-FR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fr-FR" dirty="0"/>
                          <m:t>i</m:t>
                        </m:r>
                        <m:r>
                          <m:rPr>
                            <m:nor/>
                          </m:rPr>
                          <a:rPr lang="fr-FR" dirty="0"/>
                          <m:t>=1 </m:t>
                        </m:r>
                      </m:sub>
                      <m:sup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fr-FR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d>
                          <m:dPr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 dirty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l-GR" baseline="-25000" dirty="0">
                                    <a:latin typeface="Courier New" panose="02070309020205020404" pitchFamily="49" charset="0"/>
                                    <a:cs typeface="Courier New" panose="02070309020205020404" pitchFamily="49" charset="0"/>
                                  </a:rPr>
                                  <m:t>θ</m:t>
                                </m:r>
                              </m:sub>
                            </m:sSub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fr-FR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fr-F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+(1</m:t>
                        </m:r>
                        <m:r>
                          <a:rPr lang="fr-FR" dirty="0">
                            <a:latin typeface="Cambria Math" panose="02040503050406030204" pitchFamily="18" charset="0"/>
                          </a:rPr>
                          <m:t>− </m:t>
                        </m:r>
                        <m:sSup>
                          <m:sSupPr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fr-FR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fr-FR" b="1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fr-FR" i="1" dirty="0"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l-GR" baseline="-25000" dirty="0">
                                <a:latin typeface="Courier New" panose="02070309020205020404" pitchFamily="49" charset="0"/>
                                <a:cs typeface="Courier New" panose="02070309020205020404" pitchFamily="49" charset="0"/>
                              </a:rPr>
                              <m:t>θ</m:t>
                            </m:r>
                          </m:sub>
                        </m:sSub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fr-FR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fr-FR" dirty="0" smtClean="0"/>
              </a:p>
              <a:p>
                <a:r>
                  <a:rPr lang="fr-FR" dirty="0" smtClean="0"/>
                  <a:t>A noter que la fonction de minimisation tel que vue dans la régression linéaire ne serait pas une fonction convexe à cause de la fonction logistique. Pour cela, nous rajoutons le logarithme pour le coût de la régression logistique.</a:t>
                </a:r>
              </a:p>
              <a:p>
                <a:r>
                  <a:rPr lang="fr-FR" dirty="0" smtClean="0"/>
                  <a:t>La fonction logarithme sera convexe et ayant un minimum global,</a:t>
                </a:r>
              </a:p>
              <a:p>
                <a:endParaRPr lang="fr-FR" dirty="0" smtClean="0"/>
              </a:p>
              <a:p>
                <a:pPr marL="457200" lvl="1" indent="0">
                  <a:buNone/>
                </a:pPr>
                <a:endParaRPr lang="fr-FR" dirty="0" smtClean="0"/>
              </a:p>
              <a:p>
                <a:pPr lvl="1"/>
                <a:endParaRPr lang="fr-FR" dirty="0"/>
              </a:p>
              <a:p>
                <a:pPr marL="457200" lvl="1" indent="0">
                  <a:buNone/>
                </a:pPr>
                <a:endParaRPr lang="fr-FR" dirty="0" smtClean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  <a:blipFill rotWithShape="0">
                <a:blip r:embed="rId2"/>
                <a:stretch>
                  <a:fillRect l="-413" t="-640" r="-7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914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Régression logistique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</p:spPr>
            <p:txBody>
              <a:bodyPr>
                <a:normAutofit/>
              </a:bodyPr>
              <a:lstStyle/>
              <a:p>
                <a:r>
                  <a:rPr lang="fr-FR" b="1" dirty="0" smtClean="0"/>
                  <a:t>Descente du gradient pour le cas de la régression logistique:</a:t>
                </a:r>
              </a:p>
              <a:p>
                <a:r>
                  <a:rPr lang="fr-FR" dirty="0" smtClean="0"/>
                  <a:t>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=</a:t>
                </a:r>
                <a:r>
                  <a:rPr lang="fr-FR" dirty="0" smtClean="0"/>
                  <a:t> </a:t>
                </a:r>
                <a14:m>
                  <m:oMath xmlns:m="http://schemas.openxmlformats.org/officeDocument/2006/math">
                    <m:r>
                      <a:rPr lang="fr-FR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fr-FR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fr-FR" dirty="0"/>
                          <m:t>i</m:t>
                        </m:r>
                        <m:r>
                          <m:rPr>
                            <m:nor/>
                          </m:rPr>
                          <a:rPr lang="fr-FR" dirty="0"/>
                          <m:t>=1 </m:t>
                        </m:r>
                      </m:sub>
                      <m:sup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fr-FR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d>
                          <m:dPr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 dirty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l-GR" baseline="-25000" dirty="0">
                                    <a:latin typeface="Courier New" panose="02070309020205020404" pitchFamily="49" charset="0"/>
                                    <a:cs typeface="Courier New" panose="02070309020205020404" pitchFamily="49" charset="0"/>
                                  </a:rPr>
                                  <m:t>θ</m:t>
                                </m:r>
                              </m:sub>
                            </m:sSub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fr-FR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fr-F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+(1</m:t>
                        </m:r>
                        <m:r>
                          <a:rPr lang="fr-FR" dirty="0">
                            <a:latin typeface="Cambria Math" panose="02040503050406030204" pitchFamily="18" charset="0"/>
                          </a:rPr>
                          <m:t>− </m:t>
                        </m:r>
                        <m:sSup>
                          <m:sSupPr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fr-FR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fr-FR" b="1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fr-FR" i="1" dirty="0"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l-GR" baseline="-25000" dirty="0">
                                <a:latin typeface="Courier New" panose="02070309020205020404" pitchFamily="49" charset="0"/>
                                <a:cs typeface="Courier New" panose="02070309020205020404" pitchFamily="49" charset="0"/>
                              </a:rPr>
                              <m:t>θ</m:t>
                            </m:r>
                          </m:sub>
                        </m:sSub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fr-FR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fr-FR" dirty="0" smtClean="0"/>
              </a:p>
              <a:p>
                <a:r>
                  <a:rPr lang="fr-FR" dirty="0"/>
                  <a:t>L’algorithme de descente du gradient devient donc</a:t>
                </a:r>
                <a:r>
                  <a:rPr lang="fr-FR" dirty="0" smtClean="0"/>
                  <a:t>:</a:t>
                </a:r>
              </a:p>
              <a:p>
                <a:pPr marL="0" indent="0">
                  <a:buNone/>
                </a:pPr>
                <a:r>
                  <a:rPr lang="fr-FR" sz="2800" dirty="0" smtClean="0"/>
                  <a:t>	Répéter</a:t>
                </a:r>
                <a:endParaRPr lang="fr-FR" sz="2800" dirty="0"/>
              </a:p>
              <a:p>
                <a:pPr marL="4795838" lvl="1" indent="-4281488">
                  <a:buNone/>
                </a:pPr>
                <a:r>
                  <a:rPr lang="fr-FR" sz="2800" dirty="0"/>
                  <a:t>{</a:t>
                </a:r>
                <a:r>
                  <a:rPr lang="fr-FR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b="1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200" b="1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j</m:t>
                    </m:r>
                  </m:oMath>
                </a14:m>
                <a:r>
                  <a:rPr lang="fr-FR" sz="2200" dirty="0"/>
                  <a:t> </a:t>
                </a:r>
                <a:r>
                  <a:rPr lang="fr-FR" sz="2200" dirty="0">
                    <a:sym typeface="Wingdings" panose="05000000000000000000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b="1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200" b="1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j</m:t>
                    </m:r>
                  </m:oMath>
                </a14:m>
                <a:r>
                  <a:rPr lang="fr-FR" sz="2200" dirty="0">
                    <a:sym typeface="Wingdings" panose="05000000000000000000" pitchFamily="2" charset="2"/>
                  </a:rPr>
                  <a:t> - </a:t>
                </a:r>
                <a:r>
                  <a:rPr lang="fr-FR" sz="2200" dirty="0"/>
                  <a:t> </a:t>
                </a:r>
                <a:r>
                  <a:rPr lang="el-GR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α</a:t>
                </a:r>
                <a:r>
                  <a:rPr lang="fr-FR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fr-F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FR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2200" b="1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Θ</m:t>
                        </m:r>
                        <m:r>
                          <m:rPr>
                            <m:nor/>
                          </m:rPr>
                          <a:rPr lang="fr-FR" sz="2200" b="1" baseline="-250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j</m:t>
                        </m:r>
                      </m:den>
                    </m:f>
                  </m:oMath>
                </a14:m>
                <a:r>
                  <a:rPr lang="fr-FR" sz="2200" dirty="0"/>
                  <a:t>  </a:t>
                </a:r>
                <a14:m>
                  <m:oMath xmlns:m="http://schemas.openxmlformats.org/officeDocument/2006/math">
                    <m:r>
                      <a:rPr lang="fr-FR" sz="2200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fr-FR" sz="22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sz="2200" b="1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fr-FR" sz="2200" dirty="0"/>
                  <a:t>  (pour tous les j </a:t>
                </a:r>
                <a:r>
                  <a:rPr lang="fr-FR" sz="2200" b="1" dirty="0"/>
                  <a:t>simultanément</a:t>
                </a:r>
                <a:r>
                  <a:rPr lang="fr-FR" sz="2200" dirty="0"/>
                  <a:t>)</a:t>
                </a:r>
              </a:p>
              <a:p>
                <a:pPr marL="4795838" lvl="1" indent="-4281488">
                  <a:buNone/>
                </a:pPr>
                <a:r>
                  <a:rPr lang="fr-FR" sz="2800" dirty="0" smtClean="0"/>
                  <a:t>}</a:t>
                </a:r>
                <a:r>
                  <a:rPr lang="fr-FR" sz="2800" b="1" dirty="0" smtClean="0"/>
                  <a:t> </a:t>
                </a:r>
                <a:r>
                  <a:rPr lang="fr-FR" sz="2800" dirty="0" smtClean="0"/>
                  <a:t>Jusqu’à </a:t>
                </a:r>
                <a:r>
                  <a:rPr lang="fr-FR" sz="2800" dirty="0"/>
                  <a:t>convergence</a:t>
                </a:r>
              </a:p>
              <a:p>
                <a:pPr marL="114300" indent="0">
                  <a:buNone/>
                </a:pPr>
                <a:r>
                  <a:rPr lang="fr-FR" dirty="0"/>
                  <a:t>La dérivée de J par rapport 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dirty="0">
                        <a:latin typeface="Cambria Math" panose="02040503050406030204" pitchFamily="18" charset="0"/>
                      </a:rPr>
                      <m:t>Θ</m:t>
                    </m:r>
                    <m:r>
                      <m:rPr>
                        <m:nor/>
                      </m:rPr>
                      <a:rPr lang="fr-FR" baseline="-25000" dirty="0"/>
                      <m:t>j</m:t>
                    </m:r>
                  </m:oMath>
                </a14:m>
                <a:r>
                  <a:rPr lang="fr-FR" baseline="-25000" dirty="0"/>
                  <a:t> </a:t>
                </a:r>
                <a:r>
                  <a:rPr lang="fr-FR" dirty="0"/>
                  <a:t>est:</a:t>
                </a:r>
              </a:p>
              <a:p>
                <a:pPr marL="857250" lvl="1"/>
                <a:r>
                  <a:rPr lang="fr-FR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fr-F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FR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2200" b="1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Θ</m:t>
                        </m:r>
                        <m:r>
                          <m:rPr>
                            <m:nor/>
                          </m:rPr>
                          <a:rPr lang="fr-FR" sz="2200" b="1" baseline="-250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j</m:t>
                        </m:r>
                      </m:den>
                    </m:f>
                  </m:oMath>
                </a14:m>
                <a:r>
                  <a:rPr lang="fr-FR" sz="2200" dirty="0"/>
                  <a:t>  </a:t>
                </a:r>
                <a14:m>
                  <m:oMath xmlns:m="http://schemas.openxmlformats.org/officeDocument/2006/math">
                    <m:r>
                      <a:rPr lang="fr-FR" sz="2200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fr-FR" sz="22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l-GR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fr-FR" sz="2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fr-FR" sz="22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fr-FR" sz="22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fr-FR" sz="2200" dirty="0"/>
                          <m:t>i</m:t>
                        </m:r>
                        <m:r>
                          <m:rPr>
                            <m:nor/>
                          </m:rPr>
                          <a:rPr lang="fr-FR" sz="2200" dirty="0"/>
                          <m:t>=1 </m:t>
                        </m:r>
                      </m:sub>
                      <m:sup>
                        <m:r>
                          <a:rPr lang="fr-FR" sz="22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fr-FR" sz="2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200" i="1" dirty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l-GR" sz="2200" baseline="-25000" dirty="0">
                                    <a:latin typeface="Courier New" panose="02070309020205020404" pitchFamily="49" charset="0"/>
                                    <a:cs typeface="Courier New" panose="02070309020205020404" pitchFamily="49" charset="0"/>
                                  </a:rPr>
                                  <m:t>θ</m:t>
                                </m:r>
                              </m:sub>
                            </m:sSub>
                            <m:r>
                              <a:rPr lang="fr-FR" sz="22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fr-FR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2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fr-FR" sz="2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200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fr-FR" sz="2200" dirty="0">
                            <a:latin typeface="Cambria Math" panose="02040503050406030204" pitchFamily="18" charset="0"/>
                          </a:rPr>
                          <m:t>− </m:t>
                        </m:r>
                        <m:sSup>
                          <m:sSupPr>
                            <m:ctrlPr>
                              <a:rPr lang="fr-FR" sz="22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2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fr-FR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2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fr-FR" sz="2200" i="1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fr-FR" sz="2200" b="1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sSubSup>
                      <m:sSubSupPr>
                        <m:ctrlPr>
                          <a:rPr lang="fr-FR" sz="22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2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sz="22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2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200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fr-FR" sz="2200" dirty="0" smtClean="0"/>
              </a:p>
              <a:p>
                <a:pPr marL="857250" lvl="1"/>
                <a:r>
                  <a:rPr lang="fr-FR" dirty="0" err="1" smtClean="0"/>
                  <a:t>T.q</a:t>
                </a:r>
                <a:r>
                  <a:rPr lang="fr-FR" dirty="0"/>
                  <a:t>. h</a:t>
                </a:r>
                <a:r>
                  <a:rPr lang="el-GR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θ</a:t>
                </a:r>
                <a:r>
                  <a:rPr lang="fr-FR" dirty="0"/>
                  <a:t>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1+ 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l-GR" dirty="0">
                                <a:latin typeface="Courier New" panose="02070309020205020404" pitchFamily="49" charset="0"/>
                                <a:cs typeface="Courier New" panose="02070309020205020404" pitchFamily="49" charset="0"/>
                              </a:rPr>
                              <m:t>θ</m:t>
                            </m:r>
                            <m:r>
                              <m:rPr>
                                <m:nor/>
                              </m:rPr>
                              <a:rPr lang="fr-FR" baseline="30000" dirty="0">
                                <a:latin typeface="Courier New" panose="02070309020205020404" pitchFamily="49" charset="0"/>
                                <a:cs typeface="Courier New" panose="02070309020205020404" pitchFamily="49" charset="0"/>
                              </a:rPr>
                              <m:t>T</m:t>
                            </m:r>
                            <m:r>
                              <m:rPr>
                                <m:nor/>
                              </m:rPr>
                              <a:rPr lang="fr-FR" baseline="30000" dirty="0">
                                <a:latin typeface="Courier New" panose="02070309020205020404" pitchFamily="49" charset="0"/>
                                <a:cs typeface="Courier New" panose="02070309020205020404" pitchFamily="49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fr-FR" dirty="0">
                                <a:latin typeface="Courier New" panose="02070309020205020404" pitchFamily="49" charset="0"/>
                                <a:cs typeface="Courier New" panose="02070309020205020404" pitchFamily="49" charset="0"/>
                              </a:rPr>
                              <m:t>x</m:t>
                            </m:r>
                          </m:sup>
                        </m:sSup>
                      </m:den>
                    </m:f>
                  </m:oMath>
                </a14:m>
                <a:endParaRPr lang="fr-FR" dirty="0" smtClean="0"/>
              </a:p>
              <a:p>
                <a:endParaRPr lang="fr-FR" dirty="0" smtClean="0"/>
              </a:p>
              <a:p>
                <a:pPr marL="457200" lvl="1" indent="0">
                  <a:buNone/>
                </a:pPr>
                <a:endParaRPr lang="fr-FR" dirty="0" smtClean="0"/>
              </a:p>
              <a:p>
                <a:pPr lvl="1"/>
                <a:endParaRPr lang="fr-FR" dirty="0"/>
              </a:p>
              <a:p>
                <a:pPr marL="457200" lvl="1" indent="0">
                  <a:buNone/>
                </a:pPr>
                <a:endParaRPr lang="fr-FR" dirty="0" smtClean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  <a:blipFill rotWithShape="0">
                <a:blip r:embed="rId2"/>
                <a:stretch>
                  <a:fillRect l="-413" t="-64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921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Régression logistique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</p:spPr>
            <p:txBody>
              <a:bodyPr>
                <a:normAutofit/>
              </a:bodyPr>
              <a:lstStyle/>
              <a:p>
                <a:r>
                  <a:rPr lang="fr-FR" b="1" dirty="0" smtClean="0"/>
                  <a:t>Cas d’une multi classification:</a:t>
                </a:r>
              </a:p>
              <a:p>
                <a:r>
                  <a:rPr lang="fr-FR" dirty="0" smtClean="0"/>
                  <a:t>Dans le cas où l’on voudrait classifier nos données en plusieurs classes :</a:t>
                </a:r>
              </a:p>
              <a:p>
                <a:pPr lvl="1"/>
                <a:r>
                  <a:rPr lang="fr-FR" dirty="0" smtClean="0"/>
                  <a:t>Créer un modèle de régression logistique pour chaque classe contre toutes les autres classes,</a:t>
                </a:r>
              </a:p>
              <a:p>
                <a:pPr lvl="1"/>
                <a:r>
                  <a:rPr lang="fr-FR" dirty="0" smtClean="0"/>
                  <a:t>Choisir la classe ayant obtenu la plus grande probabilité parmi les différents modèles.</a:t>
                </a:r>
              </a:p>
              <a:p>
                <a:pPr lvl="1"/>
                <a:r>
                  <a:rPr lang="fr-FR" dirty="0" smtClean="0"/>
                  <a:t>Après entrainement de chaque modèle, pour un exemple donné nous cherchons;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nor/>
                          </m:rPr>
                          <a:rPr lang="el-GR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θ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dirty="0" smtClean="0"/>
                  <a:t> P(y=i| </a:t>
                </a:r>
                <a:r>
                  <a:rPr lang="fr-FR" dirty="0" smtClean="0"/>
                  <a:t>x ; </a:t>
                </a:r>
                <a:r>
                  <a:rPr lang="el-GR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θ</a:t>
                </a:r>
                <a:r>
                  <a:rPr lang="fr-FR" dirty="0" smtClean="0"/>
                  <a:t>) où i est le numéro de la classe,</a:t>
                </a:r>
              </a:p>
              <a:p>
                <a:pPr lvl="1"/>
                <a:r>
                  <a:rPr lang="fr-FR" dirty="0" smtClean="0"/>
                  <a:t>Pour toutes les classes pour un exemple donné nous cherchons: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l-GR" dirty="0">
                                <a:latin typeface="Courier New" panose="02070309020205020404" pitchFamily="49" charset="0"/>
                                <a:cs typeface="Courier New" panose="02070309020205020404" pitchFamily="49" charset="0"/>
                              </a:rPr>
                              <m:t>θ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fr-FR" dirty="0" smtClean="0"/>
                  <a:t>   </a:t>
                </a:r>
                <a:r>
                  <a:rPr lang="fr-FR" dirty="0" smtClean="0">
                    <a:solidFill>
                      <a:srgbClr val="FF0000"/>
                    </a:solidFill>
                  </a:rPr>
                  <a:t>Attention (i) ici n’est pas le numéro de l’exemple mais plutôt le numéro de la classe</a:t>
                </a:r>
              </a:p>
              <a:p>
                <a:pPr lvl="1"/>
                <a:endParaRPr lang="fr-FR" dirty="0" smtClean="0"/>
              </a:p>
              <a:p>
                <a:pPr lvl="1"/>
                <a:endParaRPr lang="fr-FR" dirty="0" smtClean="0"/>
              </a:p>
              <a:p>
                <a:pPr lvl="1"/>
                <a:endParaRPr lang="fr-FR" dirty="0" smtClean="0"/>
              </a:p>
              <a:p>
                <a:endParaRPr lang="fr-FR" dirty="0" smtClean="0"/>
              </a:p>
              <a:p>
                <a:pPr marL="457200" lvl="1" indent="0">
                  <a:buNone/>
                </a:pPr>
                <a:endParaRPr lang="fr-FR" dirty="0" smtClean="0"/>
              </a:p>
              <a:p>
                <a:pPr lvl="1"/>
                <a:endParaRPr lang="fr-FR" dirty="0"/>
              </a:p>
              <a:p>
                <a:pPr marL="457200" lvl="1" indent="0">
                  <a:buNone/>
                </a:pPr>
                <a:endParaRPr lang="fr-FR" dirty="0" smtClean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  <a:blipFill rotWithShape="0">
                <a:blip r:embed="rId2"/>
                <a:stretch>
                  <a:fillRect l="-413" t="-64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50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Régression logistique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</p:spPr>
            <p:txBody>
              <a:bodyPr>
                <a:normAutofit/>
              </a:bodyPr>
              <a:lstStyle/>
              <a:p>
                <a:r>
                  <a:rPr lang="fr-FR" dirty="0" smtClean="0"/>
                  <a:t>Régression logistique lorsque y est discret.</a:t>
                </a:r>
              </a:p>
              <a:p>
                <a:pPr lvl="1"/>
                <a:r>
                  <a:rPr lang="fr-FR" dirty="0" smtClean="0"/>
                  <a:t>C’est une classification, le terme régression est seulement emprunté pour quelques raisons historiques.</a:t>
                </a:r>
              </a:p>
              <a:p>
                <a:pPr lvl="1"/>
                <a:r>
                  <a:rPr lang="fr-FR" dirty="0" smtClean="0"/>
                  <a:t>Par exemple, prédire si une tumeur est bégnine ou </a:t>
                </a:r>
                <a:r>
                  <a:rPr lang="fr-FR" dirty="0" smtClean="0"/>
                  <a:t>maligne. </a:t>
                </a:r>
                <a:endParaRPr lang="fr-F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{"/>
                        <m:endChr m:val="}"/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"/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𝐶𝑙𝑎𝑠𝑠𝑒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𝑔𝑎𝑡𝑖𝑣𝑒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𝑒𝑥𝑒𝑚𝑝𝑙𝑒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𝑡𝑢𝑚𝑒𝑢𝑟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fr-F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  <m:r>
                                <m:rPr>
                                  <m:nor/>
                                </m:rPr>
                                <a:rPr lang="fr-F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é</m:t>
                              </m:r>
                              <m:r>
                                <m:rPr>
                                  <m:nor/>
                                </m:rPr>
                                <a:rPr lang="fr-F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nigne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𝐶𝑙𝑎𝑠𝑠𝑒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𝑝𝑜𝑠𝑖𝑡𝑖𝑣𝑒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𝑒𝑥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𝑒𝑚𝑝𝑙𝑒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𝑡𝑢𝑚𝑒𝑢𝑟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𝑚𝑎𝑙𝑖𝑔𝑛𝑒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fr-F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fr-FR" dirty="0" smtClean="0"/>
              </a:p>
              <a:p>
                <a:endParaRPr lang="fr-FR" dirty="0"/>
              </a:p>
              <a:p>
                <a:endParaRPr lang="fr-FR" dirty="0" smtClean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  <a:blipFill rotWithShape="0">
                <a:blip r:embed="rId2"/>
                <a:stretch>
                  <a:fillRect l="-413" t="-64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2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10190306" y="691242"/>
            <a:ext cx="143500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Cours du </a:t>
            </a:r>
          </a:p>
          <a:p>
            <a:r>
              <a:rPr lang="fr-FR" b="1" dirty="0" smtClean="0"/>
              <a:t>13/03/2022</a:t>
            </a:r>
          </a:p>
          <a:p>
            <a:r>
              <a:rPr lang="fr-FR" b="1" dirty="0" smtClean="0"/>
              <a:t>En ligne</a:t>
            </a:r>
            <a:endParaRPr lang="fr-FR" b="1" dirty="0"/>
          </a:p>
        </p:txBody>
      </p:sp>
      <p:cxnSp>
        <p:nvCxnSpPr>
          <p:cNvPr id="7" name="Connecteur droit avec flèche 6"/>
          <p:cNvCxnSpPr/>
          <p:nvPr/>
        </p:nvCxnSpPr>
        <p:spPr>
          <a:xfrm flipV="1">
            <a:off x="3261360" y="5623560"/>
            <a:ext cx="3657600" cy="3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V="1">
            <a:off x="3581400" y="4130040"/>
            <a:ext cx="0" cy="1767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4721974" y="5806169"/>
            <a:ext cx="271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Taille de la tumeur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2006829" y="4605840"/>
            <a:ext cx="2715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Maligne 1</a:t>
            </a:r>
          </a:p>
          <a:p>
            <a:r>
              <a:rPr lang="fr-FR" dirty="0" smtClean="0"/>
              <a:t> </a:t>
            </a:r>
          </a:p>
          <a:p>
            <a:endParaRPr lang="fr-FR" dirty="0"/>
          </a:p>
          <a:p>
            <a:r>
              <a:rPr lang="fr-FR" dirty="0" smtClean="0"/>
              <a:t>Bénigne 0</a:t>
            </a:r>
            <a:endParaRPr lang="fr-FR" dirty="0"/>
          </a:p>
        </p:txBody>
      </p:sp>
      <p:sp>
        <p:nvSpPr>
          <p:cNvPr id="13" name="Rectangle à quatre flèches 12"/>
          <p:cNvSpPr/>
          <p:nvPr/>
        </p:nvSpPr>
        <p:spPr>
          <a:xfrm>
            <a:off x="3984117" y="5501640"/>
            <a:ext cx="276606" cy="274320"/>
          </a:xfrm>
          <a:prstGeom prst="quad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à quatre flèches 13"/>
          <p:cNvSpPr/>
          <p:nvPr/>
        </p:nvSpPr>
        <p:spPr>
          <a:xfrm>
            <a:off x="4380357" y="5501640"/>
            <a:ext cx="276606" cy="274320"/>
          </a:xfrm>
          <a:prstGeom prst="quad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à quatre flèches 14"/>
          <p:cNvSpPr/>
          <p:nvPr/>
        </p:nvSpPr>
        <p:spPr>
          <a:xfrm>
            <a:off x="4776597" y="5486400"/>
            <a:ext cx="276606" cy="274320"/>
          </a:xfrm>
          <a:prstGeom prst="quad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quatre flèches 15"/>
          <p:cNvSpPr/>
          <p:nvPr/>
        </p:nvSpPr>
        <p:spPr>
          <a:xfrm>
            <a:off x="5309997" y="4556760"/>
            <a:ext cx="276606" cy="274320"/>
          </a:xfrm>
          <a:prstGeom prst="quad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quatre flèches 16"/>
          <p:cNvSpPr/>
          <p:nvPr/>
        </p:nvSpPr>
        <p:spPr>
          <a:xfrm>
            <a:off x="6193917" y="4572000"/>
            <a:ext cx="276606" cy="274320"/>
          </a:xfrm>
          <a:prstGeom prst="quad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à quatre flèches 17"/>
          <p:cNvSpPr/>
          <p:nvPr/>
        </p:nvSpPr>
        <p:spPr>
          <a:xfrm>
            <a:off x="5736717" y="4556760"/>
            <a:ext cx="276606" cy="274320"/>
          </a:xfrm>
          <a:prstGeom prst="quad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090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Régression logistique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{"/>
                        <m:endChr m:val="}"/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"/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𝐶𝑙𝑎𝑠𝑠𝑒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𝑔𝑎𝑡𝑖𝑣𝑒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𝑒𝑥𝑒𝑚𝑝𝑙𝑒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𝑡𝑢𝑚𝑒𝑢𝑟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fr-F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  <m:r>
                                <m:rPr>
                                  <m:nor/>
                                </m:rPr>
                                <a:rPr lang="fr-F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é</m:t>
                              </m:r>
                              <m:r>
                                <m:rPr>
                                  <m:nor/>
                                </m:rPr>
                                <a:rPr lang="fr-F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nigne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𝐶𝑙𝑎𝑠𝑠𝑒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𝑝𝑜𝑠𝑖𝑡𝑖𝑣𝑒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𝑒𝑥𝑒𝑚𝑝𝑙𝑒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𝑡𝑢𝑚𝑒𝑢𝑟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𝑚𝑎𝑙𝑖𝑔𝑛𝑒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fr-FR" dirty="0" smtClean="0"/>
              </a:p>
              <a:p>
                <a:r>
                  <a:rPr lang="fr-FR" dirty="0" smtClean="0"/>
                  <a:t>On dessine notre hypothèse de régression linéaire et on fait un seuillage :</a:t>
                </a:r>
              </a:p>
              <a:p>
                <a:endParaRPr lang="fr-FR" dirty="0"/>
              </a:p>
              <a:p>
                <a:endParaRPr lang="fr-FR" dirty="0" smtClean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  <a:blipFill rotWithShape="0">
                <a:blip r:embed="rId2"/>
                <a:stretch>
                  <a:fillRect l="-4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3</a:t>
            </a:fld>
            <a:endParaRPr lang="fr-FR"/>
          </a:p>
        </p:txBody>
      </p:sp>
      <p:cxnSp>
        <p:nvCxnSpPr>
          <p:cNvPr id="7" name="Connecteur droit avec flèche 6"/>
          <p:cNvCxnSpPr/>
          <p:nvPr/>
        </p:nvCxnSpPr>
        <p:spPr>
          <a:xfrm flipV="1">
            <a:off x="3261360" y="5623560"/>
            <a:ext cx="3657600" cy="3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V="1">
            <a:off x="3581400" y="4130040"/>
            <a:ext cx="0" cy="1767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4721974" y="5806169"/>
            <a:ext cx="271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Taille de la tumeur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2006829" y="4605840"/>
            <a:ext cx="2715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Maligne 1</a:t>
            </a:r>
          </a:p>
          <a:p>
            <a:r>
              <a:rPr lang="fr-FR" dirty="0" smtClean="0"/>
              <a:t> </a:t>
            </a:r>
          </a:p>
          <a:p>
            <a:endParaRPr lang="fr-FR" dirty="0"/>
          </a:p>
          <a:p>
            <a:r>
              <a:rPr lang="fr-FR" dirty="0" smtClean="0"/>
              <a:t>Bénigne 0</a:t>
            </a:r>
            <a:endParaRPr lang="fr-FR" dirty="0"/>
          </a:p>
        </p:txBody>
      </p:sp>
      <p:sp>
        <p:nvSpPr>
          <p:cNvPr id="13" name="Rectangle à quatre flèches 12"/>
          <p:cNvSpPr/>
          <p:nvPr/>
        </p:nvSpPr>
        <p:spPr>
          <a:xfrm>
            <a:off x="3984117" y="5501640"/>
            <a:ext cx="276606" cy="274320"/>
          </a:xfrm>
          <a:prstGeom prst="quad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à quatre flèches 13"/>
          <p:cNvSpPr/>
          <p:nvPr/>
        </p:nvSpPr>
        <p:spPr>
          <a:xfrm>
            <a:off x="4380357" y="5501640"/>
            <a:ext cx="276606" cy="274320"/>
          </a:xfrm>
          <a:prstGeom prst="quad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à quatre flèches 14"/>
          <p:cNvSpPr/>
          <p:nvPr/>
        </p:nvSpPr>
        <p:spPr>
          <a:xfrm>
            <a:off x="4776597" y="5486400"/>
            <a:ext cx="276606" cy="274320"/>
          </a:xfrm>
          <a:prstGeom prst="quad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quatre flèches 15"/>
          <p:cNvSpPr/>
          <p:nvPr/>
        </p:nvSpPr>
        <p:spPr>
          <a:xfrm>
            <a:off x="5309997" y="4556760"/>
            <a:ext cx="276606" cy="274320"/>
          </a:xfrm>
          <a:prstGeom prst="quad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quatre flèches 16"/>
          <p:cNvSpPr/>
          <p:nvPr/>
        </p:nvSpPr>
        <p:spPr>
          <a:xfrm>
            <a:off x="6193917" y="4572000"/>
            <a:ext cx="276606" cy="274320"/>
          </a:xfrm>
          <a:prstGeom prst="quad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à quatre flèches 17"/>
          <p:cNvSpPr/>
          <p:nvPr/>
        </p:nvSpPr>
        <p:spPr>
          <a:xfrm>
            <a:off x="5736717" y="4556760"/>
            <a:ext cx="276606" cy="274320"/>
          </a:xfrm>
          <a:prstGeom prst="quad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/>
          <p:nvPr/>
        </p:nvCxnSpPr>
        <p:spPr>
          <a:xfrm flipV="1">
            <a:off x="3984117" y="4023360"/>
            <a:ext cx="3239643" cy="187452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6918960" y="3593068"/>
            <a:ext cx="271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</a:t>
            </a:r>
            <a:r>
              <a:rPr lang="el-GR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dirty="0"/>
              <a:t>(x)</a:t>
            </a:r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3581400" y="5082540"/>
            <a:ext cx="1836000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3617075" y="4571729"/>
            <a:ext cx="271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0,5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/>
              <p:cNvSpPr txBox="1"/>
              <p:nvPr/>
            </p:nvSpPr>
            <p:spPr>
              <a:xfrm>
                <a:off x="8200296" y="4267050"/>
                <a:ext cx="357977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Si </a:t>
                </a:r>
                <a:r>
                  <a:rPr lang="fr-FR" dirty="0"/>
                  <a:t>h</a:t>
                </a:r>
                <a:r>
                  <a:rPr lang="el-GR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θ</a:t>
                </a:r>
                <a:r>
                  <a:rPr lang="fr-FR" dirty="0" smtClean="0"/>
                  <a:t>(x)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0,5 </m:t>
                    </m:r>
                  </m:oMath>
                </a14:m>
                <a:r>
                  <a:rPr lang="fr-FR" dirty="0" smtClean="0"/>
                  <a:t>alors y=1</a:t>
                </a:r>
                <a:endParaRPr lang="fr-FR" dirty="0"/>
              </a:p>
              <a:p>
                <a:r>
                  <a:rPr lang="fr-FR" dirty="0" smtClean="0"/>
                  <a:t> </a:t>
                </a:r>
              </a:p>
              <a:p>
                <a:r>
                  <a:rPr lang="fr-FR" dirty="0"/>
                  <a:t>Si h</a:t>
                </a:r>
                <a:r>
                  <a:rPr lang="el-GR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θ</a:t>
                </a:r>
                <a:r>
                  <a:rPr lang="fr-FR" dirty="0"/>
                  <a:t>(x</a:t>
                </a:r>
                <a:r>
                  <a:rPr lang="fr-FR" dirty="0" smtClean="0"/>
                  <a:t>)</a:t>
                </a:r>
                <a14:m>
                  <m:oMath xmlns:m="http://schemas.openxmlformats.org/officeDocument/2006/math">
                    <m:r>
                      <a:rPr lang="fr-F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0,5 </m:t>
                    </m:r>
                  </m:oMath>
                </a14:m>
                <a:r>
                  <a:rPr lang="fr-FR" dirty="0"/>
                  <a:t>alors </a:t>
                </a:r>
                <a:r>
                  <a:rPr lang="fr-FR" dirty="0" smtClean="0"/>
                  <a:t>y=0</a:t>
                </a:r>
                <a:endParaRPr lang="fr-FR" dirty="0"/>
              </a:p>
            </p:txBody>
          </p:sp>
        </mc:Choice>
        <mc:Fallback xmlns=""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0296" y="4267050"/>
                <a:ext cx="3579774" cy="923330"/>
              </a:xfrm>
              <a:prstGeom prst="rect">
                <a:avLst/>
              </a:prstGeom>
              <a:blipFill rotWithShape="0">
                <a:blip r:embed="rId3"/>
                <a:stretch>
                  <a:fillRect l="-1363" t="-3974" b="-993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963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Régression logistique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{"/>
                        <m:endChr m:val="}"/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"/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𝐶𝑙𝑎𝑠𝑠𝑒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𝑔𝑎𝑡𝑖𝑣𝑒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𝑒𝑥𝑒𝑚𝑝𝑙𝑒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𝑡𝑢𝑚𝑒𝑢𝑟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fr-F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  <m:r>
                                <m:rPr>
                                  <m:nor/>
                                </m:rPr>
                                <a:rPr lang="fr-F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é</m:t>
                              </m:r>
                              <m:r>
                                <m:rPr>
                                  <m:nor/>
                                </m:rPr>
                                <a:rPr lang="fr-F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nigne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𝐶𝑙𝑎𝑠𝑠𝑒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𝑝𝑜𝑠𝑖𝑡𝑖𝑣𝑒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𝑒𝑥𝑒𝑚𝑝𝑙𝑒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𝑡𝑢𝑚𝑒𝑢𝑟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𝑚𝑎𝑙𝑖𝑔𝑛𝑒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fr-FR" dirty="0" smtClean="0"/>
              </a:p>
              <a:p>
                <a:r>
                  <a:rPr lang="fr-FR" dirty="0" smtClean="0"/>
                  <a:t>On dessine notre hypothèse de régression linéaire et on fait un seuillage :</a:t>
                </a:r>
              </a:p>
              <a:p>
                <a:endParaRPr lang="fr-FR" dirty="0"/>
              </a:p>
              <a:p>
                <a:endParaRPr lang="fr-FR" dirty="0" smtClean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  <a:blipFill rotWithShape="0">
                <a:blip r:embed="rId2"/>
                <a:stretch>
                  <a:fillRect l="-4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4</a:t>
            </a:fld>
            <a:endParaRPr lang="fr-FR"/>
          </a:p>
        </p:txBody>
      </p:sp>
      <p:cxnSp>
        <p:nvCxnSpPr>
          <p:cNvPr id="7" name="Connecteur droit avec flèche 6"/>
          <p:cNvCxnSpPr/>
          <p:nvPr/>
        </p:nvCxnSpPr>
        <p:spPr>
          <a:xfrm flipV="1">
            <a:off x="3261360" y="5623560"/>
            <a:ext cx="3657600" cy="3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V="1">
            <a:off x="3581400" y="4130040"/>
            <a:ext cx="0" cy="1767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4721974" y="5806169"/>
            <a:ext cx="271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Taille de la tumeur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2006829" y="4605840"/>
            <a:ext cx="2715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Maligne 1</a:t>
            </a:r>
          </a:p>
          <a:p>
            <a:r>
              <a:rPr lang="fr-FR" dirty="0" smtClean="0"/>
              <a:t> </a:t>
            </a:r>
          </a:p>
          <a:p>
            <a:endParaRPr lang="fr-FR" dirty="0"/>
          </a:p>
          <a:p>
            <a:r>
              <a:rPr lang="fr-FR" dirty="0" smtClean="0"/>
              <a:t>Bénigne 0</a:t>
            </a:r>
            <a:endParaRPr lang="fr-FR" dirty="0"/>
          </a:p>
        </p:txBody>
      </p:sp>
      <p:sp>
        <p:nvSpPr>
          <p:cNvPr id="13" name="Rectangle à quatre flèches 12"/>
          <p:cNvSpPr/>
          <p:nvPr/>
        </p:nvSpPr>
        <p:spPr>
          <a:xfrm>
            <a:off x="3984117" y="5501640"/>
            <a:ext cx="276606" cy="274320"/>
          </a:xfrm>
          <a:prstGeom prst="quad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à quatre flèches 13"/>
          <p:cNvSpPr/>
          <p:nvPr/>
        </p:nvSpPr>
        <p:spPr>
          <a:xfrm>
            <a:off x="4380357" y="5501640"/>
            <a:ext cx="276606" cy="274320"/>
          </a:xfrm>
          <a:prstGeom prst="quad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à quatre flèches 14"/>
          <p:cNvSpPr/>
          <p:nvPr/>
        </p:nvSpPr>
        <p:spPr>
          <a:xfrm>
            <a:off x="4776597" y="5486400"/>
            <a:ext cx="276606" cy="274320"/>
          </a:xfrm>
          <a:prstGeom prst="quad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quatre flèches 15"/>
          <p:cNvSpPr/>
          <p:nvPr/>
        </p:nvSpPr>
        <p:spPr>
          <a:xfrm>
            <a:off x="5309997" y="4556760"/>
            <a:ext cx="276606" cy="274320"/>
          </a:xfrm>
          <a:prstGeom prst="quad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quatre flèches 16"/>
          <p:cNvSpPr/>
          <p:nvPr/>
        </p:nvSpPr>
        <p:spPr>
          <a:xfrm>
            <a:off x="6193917" y="4572000"/>
            <a:ext cx="276606" cy="274320"/>
          </a:xfrm>
          <a:prstGeom prst="quad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à quatre flèches 17"/>
          <p:cNvSpPr/>
          <p:nvPr/>
        </p:nvSpPr>
        <p:spPr>
          <a:xfrm>
            <a:off x="5736717" y="4556760"/>
            <a:ext cx="276606" cy="274320"/>
          </a:xfrm>
          <a:prstGeom prst="quad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/>
          <p:nvPr/>
        </p:nvCxnSpPr>
        <p:spPr>
          <a:xfrm flipV="1">
            <a:off x="3984117" y="4023360"/>
            <a:ext cx="3239643" cy="187452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6918960" y="3593068"/>
            <a:ext cx="271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</a:t>
            </a:r>
            <a:r>
              <a:rPr lang="el-GR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dirty="0"/>
              <a:t>(x)</a:t>
            </a:r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3581400" y="5082540"/>
            <a:ext cx="1836000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3617075" y="4571729"/>
            <a:ext cx="271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0,5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5510435" y="6431280"/>
            <a:ext cx="2370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Classe positive</a:t>
            </a:r>
            <a:endParaRPr lang="fr-FR" b="1" dirty="0">
              <a:solidFill>
                <a:srgbClr val="FF0000"/>
              </a:solidFill>
            </a:endParaRPr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5603938" y="6343996"/>
            <a:ext cx="108851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flipH="1" flipV="1">
            <a:off x="4036174" y="6503324"/>
            <a:ext cx="1017029" cy="346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8352696" y="4419450"/>
                <a:ext cx="357977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Si </a:t>
                </a:r>
                <a:r>
                  <a:rPr lang="fr-FR" dirty="0"/>
                  <a:t>h</a:t>
                </a:r>
                <a:r>
                  <a:rPr lang="el-GR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θ</a:t>
                </a:r>
                <a:r>
                  <a:rPr lang="fr-FR" dirty="0" smtClean="0"/>
                  <a:t>(x)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0,5 </m:t>
                    </m:r>
                  </m:oMath>
                </a14:m>
                <a:r>
                  <a:rPr lang="fr-FR" dirty="0" smtClean="0"/>
                  <a:t>alors y=1</a:t>
                </a:r>
                <a:endParaRPr lang="fr-FR" dirty="0"/>
              </a:p>
              <a:p>
                <a:r>
                  <a:rPr lang="fr-FR" dirty="0" smtClean="0"/>
                  <a:t> </a:t>
                </a:r>
              </a:p>
              <a:p>
                <a:r>
                  <a:rPr lang="fr-FR" dirty="0"/>
                  <a:t>Si h</a:t>
                </a:r>
                <a:r>
                  <a:rPr lang="el-GR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θ</a:t>
                </a:r>
                <a:r>
                  <a:rPr lang="fr-FR" dirty="0"/>
                  <a:t>(x</a:t>
                </a:r>
                <a:r>
                  <a:rPr lang="fr-FR" dirty="0" smtClean="0"/>
                  <a:t>)</a:t>
                </a:r>
                <a14:m>
                  <m:oMath xmlns:m="http://schemas.openxmlformats.org/officeDocument/2006/math">
                    <m:r>
                      <a:rPr lang="fr-F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0,5 </m:t>
                    </m:r>
                  </m:oMath>
                </a14:m>
                <a:r>
                  <a:rPr lang="fr-FR" dirty="0"/>
                  <a:t>alors </a:t>
                </a:r>
                <a:r>
                  <a:rPr lang="fr-FR" dirty="0" smtClean="0"/>
                  <a:t>y=0</a:t>
                </a:r>
                <a:endParaRPr lang="fr-FR" dirty="0"/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696" y="4419450"/>
                <a:ext cx="3579774" cy="923330"/>
              </a:xfrm>
              <a:prstGeom prst="rect">
                <a:avLst/>
              </a:prstGeom>
              <a:blipFill rotWithShape="0">
                <a:blip r:embed="rId3"/>
                <a:stretch>
                  <a:fillRect l="-1363" t="-3974" b="-993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ZoneTexte 25"/>
          <p:cNvSpPr txBox="1"/>
          <p:nvPr/>
        </p:nvSpPr>
        <p:spPr>
          <a:xfrm>
            <a:off x="3077337" y="6509900"/>
            <a:ext cx="207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Classe </a:t>
            </a:r>
            <a:r>
              <a:rPr lang="fr-FR" b="1" dirty="0">
                <a:solidFill>
                  <a:srgbClr val="FF0000"/>
                </a:solidFill>
              </a:rPr>
              <a:t>négative</a:t>
            </a:r>
          </a:p>
        </p:txBody>
      </p:sp>
    </p:spTree>
    <p:extLst>
      <p:ext uri="{BB962C8B-B14F-4D97-AF65-F5344CB8AC3E}">
        <p14:creationId xmlns:p14="http://schemas.microsoft.com/office/powerpoint/2010/main" val="7770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Régression logistique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{"/>
                        <m:endChr m:val="}"/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"/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𝐶𝑙𝑎𝑠𝑠𝑒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𝑔𝑎𝑡𝑖𝑣𝑒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𝑒𝑥𝑒𝑚𝑝𝑙𝑒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𝑡𝑢𝑚𝑒𝑢𝑟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fr-F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  <m:r>
                                <m:rPr>
                                  <m:nor/>
                                </m:rPr>
                                <a:rPr lang="fr-F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é</m:t>
                              </m:r>
                              <m:r>
                                <m:rPr>
                                  <m:nor/>
                                </m:rPr>
                                <a:rPr lang="fr-F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nigne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𝐶𝑙𝑎𝑠𝑠𝑒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𝑝𝑜𝑠𝑖𝑡𝑖𝑣𝑒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𝑒𝑥𝑒𝑚𝑝𝑙𝑒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𝑡𝑢𝑚𝑒𝑢𝑟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𝑚𝑎𝑙𝑖𝑔𝑛𝑒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fr-FR" dirty="0" smtClean="0"/>
              </a:p>
              <a:p>
                <a:r>
                  <a:rPr lang="fr-FR" dirty="0" smtClean="0"/>
                  <a:t>On dessine notre hypothèse de régression linéaire et on fait un seuillage :</a:t>
                </a:r>
              </a:p>
              <a:p>
                <a:endParaRPr lang="fr-FR" dirty="0"/>
              </a:p>
              <a:p>
                <a:endParaRPr lang="fr-FR" dirty="0" smtClean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  <a:blipFill rotWithShape="0">
                <a:blip r:embed="rId2"/>
                <a:stretch>
                  <a:fillRect l="-4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5</a:t>
            </a:fld>
            <a:endParaRPr lang="fr-FR"/>
          </a:p>
        </p:txBody>
      </p:sp>
      <p:cxnSp>
        <p:nvCxnSpPr>
          <p:cNvPr id="7" name="Connecteur droit avec flèche 6"/>
          <p:cNvCxnSpPr/>
          <p:nvPr/>
        </p:nvCxnSpPr>
        <p:spPr>
          <a:xfrm flipV="1">
            <a:off x="3261360" y="5623560"/>
            <a:ext cx="3657600" cy="3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V="1">
            <a:off x="3581400" y="4130040"/>
            <a:ext cx="0" cy="1767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4721974" y="5806169"/>
            <a:ext cx="271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Taille de la tumeur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2006829" y="4605840"/>
            <a:ext cx="2715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Maligne 1</a:t>
            </a:r>
          </a:p>
          <a:p>
            <a:r>
              <a:rPr lang="fr-FR" dirty="0" smtClean="0"/>
              <a:t> </a:t>
            </a:r>
          </a:p>
          <a:p>
            <a:endParaRPr lang="fr-FR" dirty="0"/>
          </a:p>
          <a:p>
            <a:r>
              <a:rPr lang="fr-FR" dirty="0" smtClean="0"/>
              <a:t>Bénigne 0</a:t>
            </a:r>
            <a:endParaRPr lang="fr-FR" dirty="0"/>
          </a:p>
        </p:txBody>
      </p:sp>
      <p:sp>
        <p:nvSpPr>
          <p:cNvPr id="13" name="Rectangle à quatre flèches 12"/>
          <p:cNvSpPr/>
          <p:nvPr/>
        </p:nvSpPr>
        <p:spPr>
          <a:xfrm>
            <a:off x="3984117" y="5501640"/>
            <a:ext cx="276606" cy="274320"/>
          </a:xfrm>
          <a:prstGeom prst="quad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à quatre flèches 13"/>
          <p:cNvSpPr/>
          <p:nvPr/>
        </p:nvSpPr>
        <p:spPr>
          <a:xfrm>
            <a:off x="4380357" y="5501640"/>
            <a:ext cx="276606" cy="274320"/>
          </a:xfrm>
          <a:prstGeom prst="quad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à quatre flèches 14"/>
          <p:cNvSpPr/>
          <p:nvPr/>
        </p:nvSpPr>
        <p:spPr>
          <a:xfrm>
            <a:off x="4776597" y="5486400"/>
            <a:ext cx="276606" cy="274320"/>
          </a:xfrm>
          <a:prstGeom prst="quad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quatre flèches 15"/>
          <p:cNvSpPr/>
          <p:nvPr/>
        </p:nvSpPr>
        <p:spPr>
          <a:xfrm>
            <a:off x="5309997" y="4556760"/>
            <a:ext cx="276606" cy="274320"/>
          </a:xfrm>
          <a:prstGeom prst="quad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quatre flèches 16"/>
          <p:cNvSpPr/>
          <p:nvPr/>
        </p:nvSpPr>
        <p:spPr>
          <a:xfrm>
            <a:off x="6193917" y="4572000"/>
            <a:ext cx="276606" cy="274320"/>
          </a:xfrm>
          <a:prstGeom prst="quad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à quatre flèches 17"/>
          <p:cNvSpPr/>
          <p:nvPr/>
        </p:nvSpPr>
        <p:spPr>
          <a:xfrm>
            <a:off x="5736717" y="4556760"/>
            <a:ext cx="276606" cy="274320"/>
          </a:xfrm>
          <a:prstGeom prst="quad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/>
          <p:nvPr/>
        </p:nvCxnSpPr>
        <p:spPr>
          <a:xfrm flipV="1">
            <a:off x="3984117" y="4023360"/>
            <a:ext cx="3239643" cy="187452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6918960" y="3593068"/>
            <a:ext cx="271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</a:t>
            </a:r>
            <a:r>
              <a:rPr lang="el-GR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dirty="0"/>
              <a:t>(x)</a:t>
            </a:r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3581400" y="5082540"/>
            <a:ext cx="1836000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3617075" y="4571729"/>
            <a:ext cx="271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0,5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5510435" y="6431280"/>
            <a:ext cx="222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Classe positive</a:t>
            </a:r>
            <a:endParaRPr lang="fr-FR" b="1" dirty="0">
              <a:solidFill>
                <a:srgbClr val="FF0000"/>
              </a:solidFill>
            </a:endParaRPr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5603938" y="6343996"/>
            <a:ext cx="108851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flipH="1" flipV="1">
            <a:off x="4036174" y="6503324"/>
            <a:ext cx="1017029" cy="346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8352696" y="4419450"/>
                <a:ext cx="357977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Si </a:t>
                </a:r>
                <a:r>
                  <a:rPr lang="fr-FR" dirty="0"/>
                  <a:t>h</a:t>
                </a:r>
                <a:r>
                  <a:rPr lang="el-GR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θ</a:t>
                </a:r>
                <a:r>
                  <a:rPr lang="fr-FR" dirty="0" smtClean="0"/>
                  <a:t>(x)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0,5 </m:t>
                    </m:r>
                  </m:oMath>
                </a14:m>
                <a:r>
                  <a:rPr lang="fr-FR" dirty="0" smtClean="0"/>
                  <a:t>alors y=1</a:t>
                </a:r>
                <a:endParaRPr lang="fr-FR" dirty="0"/>
              </a:p>
              <a:p>
                <a:r>
                  <a:rPr lang="fr-FR" dirty="0" smtClean="0"/>
                  <a:t> </a:t>
                </a:r>
              </a:p>
              <a:p>
                <a:r>
                  <a:rPr lang="fr-FR" dirty="0"/>
                  <a:t>Si h</a:t>
                </a:r>
                <a:r>
                  <a:rPr lang="el-GR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θ</a:t>
                </a:r>
                <a:r>
                  <a:rPr lang="fr-FR" dirty="0"/>
                  <a:t>(x</a:t>
                </a:r>
                <a:r>
                  <a:rPr lang="fr-FR" dirty="0" smtClean="0"/>
                  <a:t>)</a:t>
                </a:r>
                <a14:m>
                  <m:oMath xmlns:m="http://schemas.openxmlformats.org/officeDocument/2006/math">
                    <m:r>
                      <a:rPr lang="fr-F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0,5 </m:t>
                    </m:r>
                  </m:oMath>
                </a14:m>
                <a:r>
                  <a:rPr lang="fr-FR" dirty="0"/>
                  <a:t>alors </a:t>
                </a:r>
                <a:r>
                  <a:rPr lang="fr-FR" dirty="0" smtClean="0"/>
                  <a:t>y=0</a:t>
                </a:r>
                <a:endParaRPr lang="fr-FR" dirty="0"/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696" y="4419450"/>
                <a:ext cx="3579774" cy="923330"/>
              </a:xfrm>
              <a:prstGeom prst="rect">
                <a:avLst/>
              </a:prstGeom>
              <a:blipFill rotWithShape="0">
                <a:blip r:embed="rId3"/>
                <a:stretch>
                  <a:fillRect l="-1363" t="-3974" b="-993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ZoneTexte 25"/>
          <p:cNvSpPr txBox="1"/>
          <p:nvPr/>
        </p:nvSpPr>
        <p:spPr>
          <a:xfrm>
            <a:off x="3077336" y="6509900"/>
            <a:ext cx="252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Classe négative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27" name="Rectangle à quatre flèches 26"/>
          <p:cNvSpPr/>
          <p:nvPr/>
        </p:nvSpPr>
        <p:spPr>
          <a:xfrm>
            <a:off x="7744346" y="4605840"/>
            <a:ext cx="276606" cy="274320"/>
          </a:xfrm>
          <a:prstGeom prst="quadArrowCallout">
            <a:avLst>
              <a:gd name="adj1" fmla="val 0"/>
              <a:gd name="adj2" fmla="val 18515"/>
              <a:gd name="adj3" fmla="val 18515"/>
              <a:gd name="adj4" fmla="val 48123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7636110" y="3316069"/>
            <a:ext cx="4313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Si on a un nouvel exemple? Ancienne hypothèse? Sinon nouvelle hypothèse mauvaise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19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Régression logistique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{"/>
                        <m:endChr m:val="}"/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"/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𝐶𝑙𝑎𝑠𝑠𝑒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𝑔𝑎𝑡𝑖𝑣𝑒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𝑒𝑥𝑒𝑚𝑝𝑙𝑒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𝑡𝑢𝑚𝑒𝑢𝑟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fr-F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  <m:r>
                                <m:rPr>
                                  <m:nor/>
                                </m:rPr>
                                <a:rPr lang="fr-F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é</m:t>
                              </m:r>
                              <m:r>
                                <m:rPr>
                                  <m:nor/>
                                </m:rPr>
                                <a:rPr lang="fr-F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nigne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𝐶𝑙𝑎𝑠𝑠𝑒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𝑝𝑜𝑠𝑖𝑡𝑖𝑣𝑒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𝑒𝑥𝑒𝑚𝑝𝑙𝑒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𝑡𝑢𝑚𝑒𝑢𝑟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𝑚𝑎𝑙𝑖𝑔𝑛𝑒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fr-FR" dirty="0" smtClean="0"/>
              </a:p>
              <a:p>
                <a:r>
                  <a:rPr lang="fr-FR" dirty="0" smtClean="0"/>
                  <a:t>On dessine notre hypothèse de régression linéaire et on fait un seuillage :</a:t>
                </a:r>
              </a:p>
              <a:p>
                <a:endParaRPr lang="fr-FR" dirty="0"/>
              </a:p>
              <a:p>
                <a:endParaRPr lang="fr-FR" dirty="0" smtClean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  <a:blipFill rotWithShape="0">
                <a:blip r:embed="rId2"/>
                <a:stretch>
                  <a:fillRect l="-4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6</a:t>
            </a:fld>
            <a:endParaRPr lang="fr-FR"/>
          </a:p>
        </p:txBody>
      </p:sp>
      <p:cxnSp>
        <p:nvCxnSpPr>
          <p:cNvPr id="7" name="Connecteur droit avec flèche 6"/>
          <p:cNvCxnSpPr/>
          <p:nvPr/>
        </p:nvCxnSpPr>
        <p:spPr>
          <a:xfrm flipV="1">
            <a:off x="3261360" y="5623560"/>
            <a:ext cx="3657600" cy="3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V="1">
            <a:off x="3581400" y="4130040"/>
            <a:ext cx="0" cy="1767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4721974" y="5806169"/>
            <a:ext cx="271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Taille de la tumeur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2006829" y="4605840"/>
            <a:ext cx="2715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Maligne 1</a:t>
            </a:r>
          </a:p>
          <a:p>
            <a:r>
              <a:rPr lang="fr-FR" dirty="0" smtClean="0"/>
              <a:t> </a:t>
            </a:r>
          </a:p>
          <a:p>
            <a:endParaRPr lang="fr-FR" dirty="0"/>
          </a:p>
          <a:p>
            <a:r>
              <a:rPr lang="fr-FR" dirty="0" smtClean="0"/>
              <a:t>Bénigne 0</a:t>
            </a:r>
            <a:endParaRPr lang="fr-FR" dirty="0"/>
          </a:p>
        </p:txBody>
      </p:sp>
      <p:sp>
        <p:nvSpPr>
          <p:cNvPr id="13" name="Rectangle à quatre flèches 12"/>
          <p:cNvSpPr/>
          <p:nvPr/>
        </p:nvSpPr>
        <p:spPr>
          <a:xfrm>
            <a:off x="3984117" y="5501640"/>
            <a:ext cx="276606" cy="274320"/>
          </a:xfrm>
          <a:prstGeom prst="quad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à quatre flèches 13"/>
          <p:cNvSpPr/>
          <p:nvPr/>
        </p:nvSpPr>
        <p:spPr>
          <a:xfrm>
            <a:off x="4380357" y="5501640"/>
            <a:ext cx="276606" cy="274320"/>
          </a:xfrm>
          <a:prstGeom prst="quad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à quatre flèches 14"/>
          <p:cNvSpPr/>
          <p:nvPr/>
        </p:nvSpPr>
        <p:spPr>
          <a:xfrm>
            <a:off x="4776597" y="5486400"/>
            <a:ext cx="276606" cy="274320"/>
          </a:xfrm>
          <a:prstGeom prst="quad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quatre flèches 15"/>
          <p:cNvSpPr/>
          <p:nvPr/>
        </p:nvSpPr>
        <p:spPr>
          <a:xfrm>
            <a:off x="5309997" y="4556760"/>
            <a:ext cx="276606" cy="274320"/>
          </a:xfrm>
          <a:prstGeom prst="quad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quatre flèches 16"/>
          <p:cNvSpPr/>
          <p:nvPr/>
        </p:nvSpPr>
        <p:spPr>
          <a:xfrm>
            <a:off x="6193917" y="4572000"/>
            <a:ext cx="276606" cy="274320"/>
          </a:xfrm>
          <a:prstGeom prst="quad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à quatre flèches 17"/>
          <p:cNvSpPr/>
          <p:nvPr/>
        </p:nvSpPr>
        <p:spPr>
          <a:xfrm>
            <a:off x="5736717" y="4556760"/>
            <a:ext cx="276606" cy="274320"/>
          </a:xfrm>
          <a:prstGeom prst="quad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/>
          <p:nvPr/>
        </p:nvCxnSpPr>
        <p:spPr>
          <a:xfrm flipV="1">
            <a:off x="3984117" y="4023360"/>
            <a:ext cx="3239643" cy="187452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6918960" y="3593068"/>
            <a:ext cx="271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</a:t>
            </a:r>
            <a:r>
              <a:rPr lang="el-GR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dirty="0"/>
              <a:t>(x)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3617075" y="4571729"/>
            <a:ext cx="271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0,5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6833048" y="6431280"/>
            <a:ext cx="215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Classe positive</a:t>
            </a:r>
            <a:endParaRPr lang="fr-FR" b="1" dirty="0">
              <a:solidFill>
                <a:srgbClr val="FF0000"/>
              </a:solidFill>
            </a:endParaRPr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6926551" y="6343996"/>
            <a:ext cx="108851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flipH="1" flipV="1">
            <a:off x="4852607" y="6307377"/>
            <a:ext cx="1017029" cy="346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8352696" y="4419450"/>
                <a:ext cx="357977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Si </a:t>
                </a:r>
                <a:r>
                  <a:rPr lang="fr-FR" dirty="0"/>
                  <a:t>h</a:t>
                </a:r>
                <a:r>
                  <a:rPr lang="el-GR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θ</a:t>
                </a:r>
                <a:r>
                  <a:rPr lang="fr-FR" dirty="0" smtClean="0"/>
                  <a:t>(x)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0,5 </m:t>
                    </m:r>
                  </m:oMath>
                </a14:m>
                <a:r>
                  <a:rPr lang="fr-FR" dirty="0" smtClean="0"/>
                  <a:t>alors y=1</a:t>
                </a:r>
                <a:endParaRPr lang="fr-FR" dirty="0"/>
              </a:p>
              <a:p>
                <a:r>
                  <a:rPr lang="fr-FR" dirty="0" smtClean="0"/>
                  <a:t> </a:t>
                </a:r>
              </a:p>
              <a:p>
                <a:r>
                  <a:rPr lang="fr-FR" dirty="0"/>
                  <a:t>Si h</a:t>
                </a:r>
                <a:r>
                  <a:rPr lang="el-GR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θ</a:t>
                </a:r>
                <a:r>
                  <a:rPr lang="fr-FR" dirty="0"/>
                  <a:t>(x</a:t>
                </a:r>
                <a:r>
                  <a:rPr lang="fr-FR" dirty="0" smtClean="0"/>
                  <a:t>)</a:t>
                </a:r>
                <a14:m>
                  <m:oMath xmlns:m="http://schemas.openxmlformats.org/officeDocument/2006/math">
                    <m:r>
                      <a:rPr lang="fr-F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0,5 </m:t>
                    </m:r>
                  </m:oMath>
                </a14:m>
                <a:r>
                  <a:rPr lang="fr-FR" dirty="0"/>
                  <a:t>alors </a:t>
                </a:r>
                <a:r>
                  <a:rPr lang="fr-FR" dirty="0" smtClean="0"/>
                  <a:t>y=0</a:t>
                </a:r>
                <a:endParaRPr lang="fr-FR" dirty="0"/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696" y="4419450"/>
                <a:ext cx="3579774" cy="923330"/>
              </a:xfrm>
              <a:prstGeom prst="rect">
                <a:avLst/>
              </a:prstGeom>
              <a:blipFill rotWithShape="0">
                <a:blip r:embed="rId3"/>
                <a:stretch>
                  <a:fillRect l="-1363" t="-3974" b="-993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ZoneTexte 25"/>
          <p:cNvSpPr txBox="1"/>
          <p:nvPr/>
        </p:nvSpPr>
        <p:spPr>
          <a:xfrm>
            <a:off x="3893770" y="6313953"/>
            <a:ext cx="220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Classe négative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7636110" y="3316069"/>
            <a:ext cx="4313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Si on a un nouvel exemple? Ancienne hypothèse? Sinon nouvelle hypothèse mauvaise</a:t>
            </a:r>
          </a:p>
        </p:txBody>
      </p:sp>
      <p:cxnSp>
        <p:nvCxnSpPr>
          <p:cNvPr id="30" name="Connecteur droit 29"/>
          <p:cNvCxnSpPr/>
          <p:nvPr/>
        </p:nvCxnSpPr>
        <p:spPr>
          <a:xfrm flipV="1">
            <a:off x="3963381" y="4337858"/>
            <a:ext cx="4210110" cy="153226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Rectangle à quatre flèches 28"/>
          <p:cNvSpPr/>
          <p:nvPr/>
        </p:nvSpPr>
        <p:spPr>
          <a:xfrm>
            <a:off x="7744346" y="4605840"/>
            <a:ext cx="276606" cy="274320"/>
          </a:xfrm>
          <a:prstGeom prst="quadArrowCallout">
            <a:avLst>
              <a:gd name="adj1" fmla="val 0"/>
              <a:gd name="adj2" fmla="val 18515"/>
              <a:gd name="adj3" fmla="val 18515"/>
              <a:gd name="adj4" fmla="val 48123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30"/>
          <p:cNvCxnSpPr/>
          <p:nvPr/>
        </p:nvCxnSpPr>
        <p:spPr>
          <a:xfrm flipH="1">
            <a:off x="3581400" y="5082540"/>
            <a:ext cx="2448000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03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Régression logistique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{"/>
                        <m:endChr m:val="}"/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"/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𝐶𝑙𝑎𝑠𝑠𝑒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𝑔𝑎𝑡𝑖𝑣𝑒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𝑒𝑥𝑒𝑚𝑝𝑙𝑒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𝑡𝑢𝑚𝑒𝑢𝑟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fr-F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  <m:r>
                                <m:rPr>
                                  <m:nor/>
                                </m:rPr>
                                <a:rPr lang="fr-F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é</m:t>
                              </m:r>
                              <m:r>
                                <m:rPr>
                                  <m:nor/>
                                </m:rPr>
                                <a:rPr lang="fr-F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nigne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𝐶𝑙𝑎𝑠𝑠𝑒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𝑝𝑜𝑠𝑖𝑡𝑖𝑣𝑒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𝑒𝑥𝑒𝑚𝑝𝑙𝑒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𝑡𝑢𝑚𝑒𝑢𝑟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𝑚𝑎𝑙𝑖𝑔𝑛𝑒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fr-FR" dirty="0" smtClean="0"/>
              </a:p>
              <a:p>
                <a:r>
                  <a:rPr lang="fr-FR" dirty="0" smtClean="0"/>
                  <a:t>On dessine notre hypothèse de régression linéaire et on fait un seuillage :</a:t>
                </a:r>
              </a:p>
              <a:p>
                <a:endParaRPr lang="fr-FR" dirty="0"/>
              </a:p>
              <a:p>
                <a:endParaRPr lang="fr-FR" dirty="0" smtClean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  <a:blipFill rotWithShape="0">
                <a:blip r:embed="rId2"/>
                <a:stretch>
                  <a:fillRect l="-4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7</a:t>
            </a:fld>
            <a:endParaRPr lang="fr-FR"/>
          </a:p>
        </p:txBody>
      </p:sp>
      <p:cxnSp>
        <p:nvCxnSpPr>
          <p:cNvPr id="7" name="Connecteur droit avec flèche 6"/>
          <p:cNvCxnSpPr/>
          <p:nvPr/>
        </p:nvCxnSpPr>
        <p:spPr>
          <a:xfrm flipV="1">
            <a:off x="3261360" y="5623560"/>
            <a:ext cx="3657600" cy="3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V="1">
            <a:off x="3581400" y="4130040"/>
            <a:ext cx="0" cy="1767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4721974" y="5806169"/>
            <a:ext cx="271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Taille de la tumeur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2006829" y="4605840"/>
            <a:ext cx="2715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Maligne 1</a:t>
            </a:r>
          </a:p>
          <a:p>
            <a:r>
              <a:rPr lang="fr-FR" dirty="0" smtClean="0"/>
              <a:t> </a:t>
            </a:r>
          </a:p>
          <a:p>
            <a:endParaRPr lang="fr-FR" dirty="0"/>
          </a:p>
          <a:p>
            <a:r>
              <a:rPr lang="fr-FR" dirty="0" smtClean="0"/>
              <a:t>Bénigne 0</a:t>
            </a:r>
            <a:endParaRPr lang="fr-FR" dirty="0"/>
          </a:p>
        </p:txBody>
      </p:sp>
      <p:sp>
        <p:nvSpPr>
          <p:cNvPr id="13" name="Rectangle à quatre flèches 12"/>
          <p:cNvSpPr/>
          <p:nvPr/>
        </p:nvSpPr>
        <p:spPr>
          <a:xfrm>
            <a:off x="3984117" y="5501640"/>
            <a:ext cx="276606" cy="274320"/>
          </a:xfrm>
          <a:prstGeom prst="quad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à quatre flèches 13"/>
          <p:cNvSpPr/>
          <p:nvPr/>
        </p:nvSpPr>
        <p:spPr>
          <a:xfrm>
            <a:off x="4380357" y="5501640"/>
            <a:ext cx="276606" cy="274320"/>
          </a:xfrm>
          <a:prstGeom prst="quad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à quatre flèches 14"/>
          <p:cNvSpPr/>
          <p:nvPr/>
        </p:nvSpPr>
        <p:spPr>
          <a:xfrm>
            <a:off x="4776597" y="5486400"/>
            <a:ext cx="276606" cy="274320"/>
          </a:xfrm>
          <a:prstGeom prst="quad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quatre flèches 15"/>
          <p:cNvSpPr/>
          <p:nvPr/>
        </p:nvSpPr>
        <p:spPr>
          <a:xfrm>
            <a:off x="5309997" y="4556760"/>
            <a:ext cx="276606" cy="274320"/>
          </a:xfrm>
          <a:prstGeom prst="quad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quatre flèches 16"/>
          <p:cNvSpPr/>
          <p:nvPr/>
        </p:nvSpPr>
        <p:spPr>
          <a:xfrm>
            <a:off x="6193917" y="4572000"/>
            <a:ext cx="276606" cy="274320"/>
          </a:xfrm>
          <a:prstGeom prst="quad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à quatre flèches 17"/>
          <p:cNvSpPr/>
          <p:nvPr/>
        </p:nvSpPr>
        <p:spPr>
          <a:xfrm>
            <a:off x="5736717" y="4556760"/>
            <a:ext cx="276606" cy="274320"/>
          </a:xfrm>
          <a:prstGeom prst="quad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/>
          <p:nvPr/>
        </p:nvCxnSpPr>
        <p:spPr>
          <a:xfrm flipV="1">
            <a:off x="3984117" y="4023360"/>
            <a:ext cx="3239643" cy="187452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6918960" y="3593068"/>
            <a:ext cx="271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</a:t>
            </a:r>
            <a:r>
              <a:rPr lang="el-GR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dirty="0"/>
              <a:t>(x)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3617075" y="4571729"/>
            <a:ext cx="271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0,5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6833048" y="6431280"/>
            <a:ext cx="215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Classe positive</a:t>
            </a:r>
            <a:endParaRPr lang="fr-FR" b="1" dirty="0">
              <a:solidFill>
                <a:srgbClr val="FF0000"/>
              </a:solidFill>
            </a:endParaRPr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6926551" y="6343996"/>
            <a:ext cx="108851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flipH="1" flipV="1">
            <a:off x="4852607" y="6307377"/>
            <a:ext cx="1017029" cy="346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8352696" y="4419450"/>
                <a:ext cx="357977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Si </a:t>
                </a:r>
                <a:r>
                  <a:rPr lang="fr-FR" dirty="0"/>
                  <a:t>h</a:t>
                </a:r>
                <a:r>
                  <a:rPr lang="el-GR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θ</a:t>
                </a:r>
                <a:r>
                  <a:rPr lang="fr-FR" dirty="0" smtClean="0"/>
                  <a:t>(x)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0,5 </m:t>
                    </m:r>
                  </m:oMath>
                </a14:m>
                <a:r>
                  <a:rPr lang="fr-FR" dirty="0" smtClean="0"/>
                  <a:t>alors y=1</a:t>
                </a:r>
                <a:endParaRPr lang="fr-FR" dirty="0"/>
              </a:p>
              <a:p>
                <a:r>
                  <a:rPr lang="fr-FR" dirty="0" smtClean="0"/>
                  <a:t> </a:t>
                </a:r>
              </a:p>
              <a:p>
                <a:r>
                  <a:rPr lang="fr-FR" dirty="0"/>
                  <a:t>Si h</a:t>
                </a:r>
                <a:r>
                  <a:rPr lang="el-GR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θ</a:t>
                </a:r>
                <a:r>
                  <a:rPr lang="fr-FR" dirty="0"/>
                  <a:t>(x</a:t>
                </a:r>
                <a:r>
                  <a:rPr lang="fr-FR" dirty="0" smtClean="0"/>
                  <a:t>)</a:t>
                </a:r>
                <a14:m>
                  <m:oMath xmlns:m="http://schemas.openxmlformats.org/officeDocument/2006/math">
                    <m:r>
                      <a:rPr lang="fr-F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0,5 </m:t>
                    </m:r>
                  </m:oMath>
                </a14:m>
                <a:r>
                  <a:rPr lang="fr-FR" dirty="0"/>
                  <a:t>alors </a:t>
                </a:r>
                <a:r>
                  <a:rPr lang="fr-FR" dirty="0" smtClean="0"/>
                  <a:t>y=0</a:t>
                </a:r>
                <a:endParaRPr lang="fr-FR" dirty="0"/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696" y="4419450"/>
                <a:ext cx="3579774" cy="923330"/>
              </a:xfrm>
              <a:prstGeom prst="rect">
                <a:avLst/>
              </a:prstGeom>
              <a:blipFill rotWithShape="0">
                <a:blip r:embed="rId3"/>
                <a:stretch>
                  <a:fillRect l="-1363" t="-3974" b="-993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ZoneTexte 25"/>
          <p:cNvSpPr txBox="1"/>
          <p:nvPr/>
        </p:nvSpPr>
        <p:spPr>
          <a:xfrm>
            <a:off x="3893769" y="6313953"/>
            <a:ext cx="211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Classe négative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27" name="Rectangle à quatre flèches 26"/>
          <p:cNvSpPr/>
          <p:nvPr/>
        </p:nvSpPr>
        <p:spPr>
          <a:xfrm>
            <a:off x="7744346" y="4605840"/>
            <a:ext cx="276606" cy="274320"/>
          </a:xfrm>
          <a:prstGeom prst="quadArrowCallout">
            <a:avLst>
              <a:gd name="adj1" fmla="val 0"/>
              <a:gd name="adj2" fmla="val 18515"/>
              <a:gd name="adj3" fmla="val 18515"/>
              <a:gd name="adj4" fmla="val 48123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7636110" y="3316069"/>
            <a:ext cx="4313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Si on a un nouvel exemple? Ancienne hypothèse? Sinon nouvelle hypothèse mauvaise</a:t>
            </a:r>
          </a:p>
        </p:txBody>
      </p:sp>
      <p:cxnSp>
        <p:nvCxnSpPr>
          <p:cNvPr id="30" name="Connecteur droit 29"/>
          <p:cNvCxnSpPr/>
          <p:nvPr/>
        </p:nvCxnSpPr>
        <p:spPr>
          <a:xfrm flipV="1">
            <a:off x="3963381" y="4337858"/>
            <a:ext cx="4210110" cy="153226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7524196" y="5734953"/>
            <a:ext cx="431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00B050"/>
                </a:solidFill>
              </a:rPr>
              <a:t>Ne pas utiliser la régression linéaire</a:t>
            </a:r>
            <a:endParaRPr lang="fr-FR" b="1" dirty="0">
              <a:solidFill>
                <a:srgbClr val="00B050"/>
              </a:solidFill>
            </a:endParaRPr>
          </a:p>
        </p:txBody>
      </p:sp>
      <p:cxnSp>
        <p:nvCxnSpPr>
          <p:cNvPr id="33" name="Connecteur droit 32"/>
          <p:cNvCxnSpPr/>
          <p:nvPr/>
        </p:nvCxnSpPr>
        <p:spPr>
          <a:xfrm flipH="1">
            <a:off x="3581400" y="5082540"/>
            <a:ext cx="2448000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41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Régression logistique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{"/>
                        <m:endChr m:val="}"/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"/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𝐶𝑙𝑎𝑠𝑠𝑒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𝑔𝑎𝑡𝑖𝑣𝑒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𝑒𝑥𝑒𝑚𝑝𝑙𝑒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𝑡𝑢𝑚𝑒𝑢𝑟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fr-F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  <m:r>
                                <m:rPr>
                                  <m:nor/>
                                </m:rPr>
                                <a:rPr lang="fr-F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é</m:t>
                              </m:r>
                              <m:r>
                                <m:rPr>
                                  <m:nor/>
                                </m:rPr>
                                <a:rPr lang="fr-F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nigne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𝐶𝑙𝑎𝑠𝑠𝑒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𝑝𝑜𝑠𝑖𝑡𝑖𝑣𝑒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𝑒𝑥𝑒𝑚𝑝𝑙𝑒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𝑡𝑢𝑚𝑒𝑢𝑟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𝑚𝑎𝑙𝑖𝑔𝑛𝑒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fr-FR" b="0" dirty="0" smtClean="0">
                  <a:ea typeface="Cambria Math" panose="02040503050406030204" pitchFamily="18" charset="0"/>
                </a:endParaRPr>
              </a:p>
              <a:p>
                <a:r>
                  <a:rPr lang="fr-FR" dirty="0" smtClean="0"/>
                  <a:t>Un autre problème avec la régressons linéaire:</a:t>
                </a:r>
              </a:p>
              <a:p>
                <a:pPr lvl="1"/>
                <a:r>
                  <a:rPr lang="fr-FR" dirty="0" smtClean="0"/>
                  <a:t>La régression linéaire donne des valeurs </a:t>
                </a:r>
                <a:r>
                  <a:rPr lang="fr-FR" dirty="0" smtClean="0"/>
                  <a:t>inférieures </a:t>
                </a:r>
                <a:r>
                  <a:rPr lang="fr-FR" dirty="0" smtClean="0"/>
                  <a:t>à 0 ou </a:t>
                </a:r>
                <a:r>
                  <a:rPr lang="fr-FR" dirty="0" smtClean="0"/>
                  <a:t>supérieures </a:t>
                </a:r>
                <a:r>
                  <a:rPr lang="fr-FR" dirty="0" smtClean="0"/>
                  <a:t>à 1</a:t>
                </a:r>
              </a:p>
              <a:p>
                <a:pPr lvl="1"/>
                <a:endParaRPr lang="fr-FR" dirty="0"/>
              </a:p>
              <a:p>
                <a:r>
                  <a:rPr lang="fr-FR" b="1" dirty="0" smtClean="0"/>
                  <a:t>Solution </a:t>
                </a:r>
                <a:r>
                  <a:rPr lang="fr-FR" b="1" dirty="0" smtClean="0">
                    <a:solidFill>
                      <a:srgbClr val="00B050"/>
                    </a:solidFill>
                  </a:rPr>
                  <a:t>Régression logistique</a:t>
                </a:r>
                <a:r>
                  <a:rPr lang="fr-FR" dirty="0" smtClean="0">
                    <a:solidFill>
                      <a:srgbClr val="00B050"/>
                    </a:solidFill>
                  </a:rPr>
                  <a:t>	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fr-FR" dirty="0" smtClean="0"/>
                  <a:t>h</a:t>
                </a:r>
                <a:r>
                  <a:rPr lang="el-GR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θ</a:t>
                </a:r>
                <a:r>
                  <a:rPr lang="fr-FR" dirty="0"/>
                  <a:t>(x)</a:t>
                </a:r>
                <a:r>
                  <a:rPr lang="fr-F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fr-FR" dirty="0" smtClean="0"/>
                  <a:t> 1</a:t>
                </a:r>
                <a:endParaRPr lang="fr-FR" dirty="0"/>
              </a:p>
              <a:p>
                <a:pPr lvl="1"/>
                <a:endParaRPr lang="fr-FR" dirty="0" smtClean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  <a:blipFill rotWithShape="0">
                <a:blip r:embed="rId2"/>
                <a:stretch>
                  <a:fillRect l="-4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080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Régression logistique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</p:spPr>
            <p:txBody>
              <a:bodyPr>
                <a:normAutofit/>
              </a:bodyPr>
              <a:lstStyle/>
              <a:p>
                <a:r>
                  <a:rPr lang="fr-FR" dirty="0" smtClean="0"/>
                  <a:t>Solution Régression linéaire	</a:t>
                </a:r>
              </a:p>
              <a:p>
                <a:pPr lvl="1"/>
                <a:r>
                  <a:rPr lang="fr-FR" b="0" dirty="0" smtClean="0">
                    <a:ea typeface="Cambria Math" panose="02040503050406030204" pitchFamily="18" charset="0"/>
                  </a:rPr>
                  <a:t>On veut que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fr-FR" dirty="0" smtClean="0"/>
                  <a:t>h</a:t>
                </a:r>
                <a:r>
                  <a:rPr lang="el-GR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θ</a:t>
                </a:r>
                <a:r>
                  <a:rPr lang="fr-FR" dirty="0"/>
                  <a:t>(x)</a:t>
                </a:r>
                <a:r>
                  <a:rPr lang="fr-F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fr-FR" dirty="0" smtClean="0"/>
                  <a:t> 1</a:t>
                </a:r>
              </a:p>
              <a:p>
                <a:pPr lvl="1"/>
                <a:r>
                  <a:rPr lang="fr-FR" dirty="0" smtClean="0"/>
                  <a:t>Nous appliquons une fonction logistique (</a:t>
                </a:r>
                <a:r>
                  <a:rPr lang="fr-FR" dirty="0" err="1" smtClean="0"/>
                  <a:t>sigmoid</a:t>
                </a:r>
                <a:r>
                  <a:rPr lang="fr-FR" dirty="0" smtClean="0"/>
                  <a:t>):</a:t>
                </a:r>
              </a:p>
              <a:p>
                <a:pPr lvl="1"/>
                <a:r>
                  <a:rPr lang="fr-FR" dirty="0"/>
                  <a:t>h</a:t>
                </a:r>
                <a:r>
                  <a:rPr lang="el-GR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θ</a:t>
                </a:r>
                <a:r>
                  <a:rPr lang="fr-FR" dirty="0"/>
                  <a:t>(x</a:t>
                </a:r>
                <a:r>
                  <a:rPr lang="fr-FR" dirty="0" smtClean="0"/>
                  <a:t>) = g(</a:t>
                </a:r>
                <a:r>
                  <a:rPr lang="el-GR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θ</a:t>
                </a:r>
                <a:r>
                  <a:rPr lang="fr-FR" baseline="30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 </a:t>
                </a:r>
                <a:r>
                  <a:rPr lang="fr-FR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1+ </m:t>
                        </m:r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l-GR" dirty="0">
                                <a:latin typeface="Courier New" panose="02070309020205020404" pitchFamily="49" charset="0"/>
                                <a:cs typeface="Courier New" panose="02070309020205020404" pitchFamily="49" charset="0"/>
                              </a:rPr>
                              <m:t>θ</m:t>
                            </m:r>
                            <m:r>
                              <m:rPr>
                                <m:nor/>
                              </m:rPr>
                              <a:rPr lang="fr-FR" baseline="30000" dirty="0">
                                <a:latin typeface="Courier New" panose="02070309020205020404" pitchFamily="49" charset="0"/>
                                <a:cs typeface="Courier New" panose="02070309020205020404" pitchFamily="49" charset="0"/>
                              </a:rPr>
                              <m:t>T</m:t>
                            </m:r>
                            <m:r>
                              <m:rPr>
                                <m:nor/>
                              </m:rPr>
                              <a:rPr lang="fr-FR" baseline="30000" dirty="0">
                                <a:latin typeface="Courier New" panose="02070309020205020404" pitchFamily="49" charset="0"/>
                                <a:cs typeface="Courier New" panose="02070309020205020404" pitchFamily="49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fr-FR" dirty="0">
                                <a:latin typeface="Courier New" panose="02070309020205020404" pitchFamily="49" charset="0"/>
                                <a:cs typeface="Courier New" panose="02070309020205020404" pitchFamily="49" charset="0"/>
                              </a:rPr>
                              <m:t>x</m:t>
                            </m:r>
                          </m:sup>
                        </m:sSup>
                      </m:den>
                    </m:f>
                  </m:oMath>
                </a14:m>
                <a:endParaRPr lang="fr-FR" dirty="0"/>
              </a:p>
              <a:p>
                <a:pPr lvl="1"/>
                <a:endParaRPr lang="fr-FR" dirty="0" smtClean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  <a:blipFill rotWithShape="0">
                <a:blip r:embed="rId2"/>
                <a:stretch>
                  <a:fillRect l="-413" t="-64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9</a:t>
            </a:fld>
            <a:endParaRPr lang="fr-FR"/>
          </a:p>
        </p:txBody>
      </p:sp>
      <p:cxnSp>
        <p:nvCxnSpPr>
          <p:cNvPr id="5" name="Connecteur droit avec flèche 4"/>
          <p:cNvCxnSpPr/>
          <p:nvPr/>
        </p:nvCxnSpPr>
        <p:spPr>
          <a:xfrm flipV="1">
            <a:off x="3261360" y="5623560"/>
            <a:ext cx="3657600" cy="3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/>
          <p:nvPr/>
        </p:nvCxnSpPr>
        <p:spPr>
          <a:xfrm flipV="1">
            <a:off x="4953000" y="4130040"/>
            <a:ext cx="0" cy="1767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rme libre 9"/>
          <p:cNvSpPr/>
          <p:nvPr/>
        </p:nvSpPr>
        <p:spPr>
          <a:xfrm>
            <a:off x="3169920" y="4541520"/>
            <a:ext cx="3642360" cy="1021321"/>
          </a:xfrm>
          <a:custGeom>
            <a:avLst/>
            <a:gdLst>
              <a:gd name="connsiteX0" fmla="*/ 0 w 3642360"/>
              <a:gd name="connsiteY0" fmla="*/ 1021080 h 1021321"/>
              <a:gd name="connsiteX1" fmla="*/ 1539240 w 3642360"/>
              <a:gd name="connsiteY1" fmla="*/ 883920 h 1021321"/>
              <a:gd name="connsiteX2" fmla="*/ 1996440 w 3642360"/>
              <a:gd name="connsiteY2" fmla="*/ 182880 h 1021321"/>
              <a:gd name="connsiteX3" fmla="*/ 3642360 w 3642360"/>
              <a:gd name="connsiteY3" fmla="*/ 0 h 1021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2360" h="1021321">
                <a:moveTo>
                  <a:pt x="0" y="1021080"/>
                </a:moveTo>
                <a:cubicBezTo>
                  <a:pt x="603250" y="1022350"/>
                  <a:pt x="1206500" y="1023620"/>
                  <a:pt x="1539240" y="883920"/>
                </a:cubicBezTo>
                <a:cubicBezTo>
                  <a:pt x="1871980" y="744220"/>
                  <a:pt x="1645920" y="330200"/>
                  <a:pt x="1996440" y="182880"/>
                </a:cubicBezTo>
                <a:cubicBezTo>
                  <a:pt x="2346960" y="35560"/>
                  <a:pt x="3642360" y="0"/>
                  <a:pt x="364236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4363835" y="4830944"/>
            <a:ext cx="589165" cy="36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0,5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4412152" y="4328025"/>
            <a:ext cx="589165" cy="36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4371455" y="5593320"/>
            <a:ext cx="589165" cy="36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/>
              <p:cNvSpPr txBox="1"/>
              <p:nvPr/>
            </p:nvSpPr>
            <p:spPr>
              <a:xfrm>
                <a:off x="7213715" y="3581263"/>
                <a:ext cx="429089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Lorsque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 smtClean="0"/>
                  <a:t>~ </a:t>
                </a:r>
                <a:r>
                  <a:rPr lang="fr-FR" dirty="0" smtClean="0"/>
                  <a:t>-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Lorsque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~ </a:t>
                </a:r>
                <a:r>
                  <a:rPr lang="fr-FR" dirty="0" smtClean="0"/>
                  <a:t>+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 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fr-FR" b="0" dirty="0" smtClean="0">
                  <a:ea typeface="Cambria Math" panose="02040503050406030204" pitchFamily="18" charset="0"/>
                </a:endParaRPr>
              </a:p>
              <a:p>
                <a:endParaRPr lang="fr-FR" dirty="0" smtClean="0"/>
              </a:p>
              <a:p>
                <a:endParaRPr lang="fr-FR" dirty="0"/>
              </a:p>
            </p:txBody>
          </p:sp>
        </mc:Choice>
        <mc:Fallback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3715" y="3581263"/>
                <a:ext cx="4290897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1136" t="-25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ZoneTexte 14"/>
          <p:cNvSpPr txBox="1"/>
          <p:nvPr/>
        </p:nvSpPr>
        <p:spPr>
          <a:xfrm>
            <a:off x="6684054" y="5623560"/>
            <a:ext cx="529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z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6519106" y="4065441"/>
            <a:ext cx="834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g(z)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917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9831</TotalTime>
  <Words>717</Words>
  <Application>Microsoft Office PowerPoint</Application>
  <PresentationFormat>Grand écran</PresentationFormat>
  <Paragraphs>229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Cambria Math</vt:lpstr>
      <vt:lpstr>Century Gothic</vt:lpstr>
      <vt:lpstr>Courier New</vt:lpstr>
      <vt:lpstr>Wingdings</vt:lpstr>
      <vt:lpstr>Wingdings 3</vt:lpstr>
      <vt:lpstr>Brin</vt:lpstr>
      <vt:lpstr>Apprentissage Automatique et Réseaux de Neurones</vt:lpstr>
      <vt:lpstr>Régression logistique</vt:lpstr>
      <vt:lpstr>Régression logistique</vt:lpstr>
      <vt:lpstr>Régression logistique</vt:lpstr>
      <vt:lpstr>Régression logistique</vt:lpstr>
      <vt:lpstr>Régression logistique</vt:lpstr>
      <vt:lpstr>Régression logistique</vt:lpstr>
      <vt:lpstr>Régression logistique</vt:lpstr>
      <vt:lpstr>Régression logistique</vt:lpstr>
      <vt:lpstr>Régression logistique</vt:lpstr>
      <vt:lpstr>Régression logistique</vt:lpstr>
      <vt:lpstr>Régression logistique</vt:lpstr>
      <vt:lpstr>Régression logistique</vt:lpstr>
      <vt:lpstr>Régression logistique</vt:lpstr>
      <vt:lpstr>Régression logistique</vt:lpstr>
      <vt:lpstr>Régression logistique</vt:lpstr>
      <vt:lpstr>Régression logistique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Apprentissage Automatique et Réseaux de Neurones</dc:title>
  <dc:creator>Utilisateur Windows</dc:creator>
  <cp:lastModifiedBy>Utilisateur Windows</cp:lastModifiedBy>
  <cp:revision>135</cp:revision>
  <dcterms:created xsi:type="dcterms:W3CDTF">2022-02-16T05:11:15Z</dcterms:created>
  <dcterms:modified xsi:type="dcterms:W3CDTF">2022-03-20T13:02:16Z</dcterms:modified>
</cp:coreProperties>
</file>