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777" r:id="rId1"/>
  </p:sldMasterIdLst>
  <p:notesMasterIdLst>
    <p:notesMasterId r:id="rId24"/>
  </p:notesMasterIdLst>
  <p:sldIdLst>
    <p:sldId id="256" r:id="rId2"/>
    <p:sldId id="260" r:id="rId3"/>
    <p:sldId id="261" r:id="rId4"/>
    <p:sldId id="262" r:id="rId5"/>
    <p:sldId id="263" r:id="rId6"/>
    <p:sldId id="264" r:id="rId7"/>
    <p:sldId id="274" r:id="rId8"/>
    <p:sldId id="275" r:id="rId9"/>
    <p:sldId id="266" r:id="rId10"/>
    <p:sldId id="278" r:id="rId11"/>
    <p:sldId id="279" r:id="rId12"/>
    <p:sldId id="276" r:id="rId13"/>
    <p:sldId id="268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8" r:id="rId22"/>
    <p:sldId id="28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A1247-9C99-4BCA-975F-50D74FB4A41D}" type="datetimeFigureOut">
              <a:rPr lang="fr-FR" smtClean="0"/>
              <a:t>20/03/2022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279DC-B73D-49E7-84C9-FF00CAF6D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654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7AF5-0C32-4440-8FF8-BEC36D8EC6D3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5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3818-F8E5-46B1-B18F-9A9504590843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34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65AD4-A141-4D5B-AFC8-4F4803B57F84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85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9A83-05FF-495C-9BBA-27A283549BA9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17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1BE-9C9C-4986-AE96-359AB471CEE6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512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4F41-DC69-4E5B-9562-7843A77E2287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C655-7A75-480E-AE86-DEAE6FEAB466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8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F60E-27CC-4B84-B099-C34A035652E2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71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35AF8-7BE3-434C-8A3C-C83692B677EB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4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9178-FCC3-412D-94AF-2CAFDE2AC66E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79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87DC3-E56C-42EC-B695-ECA7B653A87B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27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8962-7635-49CF-964B-DD942FF02140}" type="datetime1">
              <a:rPr lang="fr-FR" smtClean="0"/>
              <a:t>20/03/2022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31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C7C2-0C22-4B94-B695-9A60ADCD8F99}" type="datetime1">
              <a:rPr lang="fr-FR" smtClean="0"/>
              <a:t>20/03/2022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40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02DE-3BAD-43BC-B110-689CC1D36F19}" type="datetime1">
              <a:rPr lang="fr-FR" smtClean="0"/>
              <a:t>20/03/2022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88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F8B-727E-4E2D-B7A7-9306EB312FBC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3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1F6B-E93C-4D73-A3CD-3EB7529024B6}" type="datetime1">
              <a:rPr lang="fr-FR" smtClean="0"/>
              <a:t>20/03/2022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4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9FF0-F765-42B9-B0A4-B7B1356FDB32}" type="datetime1">
              <a:rPr lang="fr-FR" smtClean="0"/>
              <a:t>20/03/2022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912C97-8202-4148-8871-A7852DED80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88700" y="477982"/>
            <a:ext cx="10295827" cy="2169263"/>
          </a:xfrm>
        </p:spPr>
        <p:txBody>
          <a:bodyPr/>
          <a:lstStyle/>
          <a:p>
            <a:r>
              <a:rPr lang="fr-FR" dirty="0" smtClean="0"/>
              <a:t>Apprentissage Automatique et Réseaux de Neurones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85304" y="4829333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Chargé de cours: Dr. I. </a:t>
            </a:r>
            <a:r>
              <a:rPr lang="fr-FR" dirty="0" err="1" smtClean="0"/>
              <a:t>Setitra</a:t>
            </a:r>
            <a:r>
              <a:rPr lang="fr-FR" dirty="0" smtClean="0"/>
              <a:t> </a:t>
            </a:r>
          </a:p>
          <a:p>
            <a:r>
              <a:rPr lang="fr-FR" dirty="0" smtClean="0"/>
              <a:t>Chargés de TD/TP : </a:t>
            </a:r>
            <a:r>
              <a:rPr lang="fr-FR" dirty="0"/>
              <a:t> </a:t>
            </a:r>
            <a:r>
              <a:rPr lang="fr-FR" dirty="0" smtClean="0"/>
              <a:t>Dr. I</a:t>
            </a:r>
            <a:r>
              <a:rPr lang="fr-FR" dirty="0"/>
              <a:t>. </a:t>
            </a:r>
            <a:r>
              <a:rPr lang="fr-FR" dirty="0" err="1" smtClean="0"/>
              <a:t>Setitra</a:t>
            </a:r>
            <a:r>
              <a:rPr lang="fr-FR" dirty="0" smtClean="0"/>
              <a:t>, Dr. H. </a:t>
            </a:r>
            <a:r>
              <a:rPr lang="fr-FR" dirty="0" err="1" smtClean="0"/>
              <a:t>Belhadi</a:t>
            </a:r>
            <a:endParaRPr lang="fr-FR" dirty="0" smtClean="0"/>
          </a:p>
          <a:p>
            <a:r>
              <a:rPr lang="fr-FR" dirty="0" smtClean="0"/>
              <a:t>Année 2021/2022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5304" y="3176337"/>
            <a:ext cx="833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Cours 5 : </a:t>
            </a:r>
            <a:r>
              <a:rPr lang="fr-FR" b="1" dirty="0" smtClean="0"/>
              <a:t>Sur-apprentissage et régularisation</a:t>
            </a:r>
          </a:p>
          <a:p>
            <a:pPr algn="r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0605942" y="694919"/>
            <a:ext cx="14350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Cours du </a:t>
            </a:r>
          </a:p>
          <a:p>
            <a:r>
              <a:rPr lang="fr-FR" b="1" dirty="0" smtClean="0"/>
              <a:t>20/03/2022</a:t>
            </a:r>
          </a:p>
          <a:p>
            <a:r>
              <a:rPr lang="fr-FR" b="1" dirty="0" smtClean="0"/>
              <a:t>En ligne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052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Régularisation</a:t>
                </a:r>
              </a:p>
              <a:p>
                <a:pPr lvl="1"/>
                <a:r>
                  <a:rPr lang="fr-FR" dirty="0" smtClean="0"/>
                  <a:t>Réécrire la fonction du coût en pénalisant tous les paramètres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a:rPr lang="el-GR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fr-FR" dirty="0" smtClean="0"/>
                  <a:t> sans pénaliser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1800" b="0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endParaRPr lang="fr-FR" sz="1800" dirty="0"/>
              </a:p>
              <a:p>
                <a:r>
                  <a:rPr lang="fr-FR" b="1" dirty="0" smtClean="0"/>
                  <a:t>Objectif</a:t>
                </a:r>
              </a:p>
              <a:p>
                <a:pPr lvl="1"/>
                <a:r>
                  <a:rPr lang="fr-FR" dirty="0" smtClean="0"/>
                  <a:t>Réduire </a:t>
                </a:r>
                <a:r>
                  <a:rPr lang="fr-FR" dirty="0"/>
                  <a:t>la différence entre valeur prédite et réelle, en gardant des petites valeurs </a:t>
                </a:r>
                <a:r>
                  <a:rPr lang="fr-FR" dirty="0" smtClean="0"/>
                  <a:t>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</m:oMath>
                </a14:m>
                <a:endParaRPr lang="fr-FR" dirty="0" smtClean="0"/>
              </a:p>
              <a:p>
                <a:r>
                  <a:rPr lang="fr-FR" b="1" dirty="0" smtClean="0"/>
                  <a:t>Fonction du coût avec régularisation</a:t>
                </a:r>
              </a:p>
              <a:p>
                <a:pPr lvl="1"/>
                <a:r>
                  <a:rPr lang="fr-FR" dirty="0" smtClean="0"/>
                  <a:t>Rajouter un terme de régularisation au coût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1" dirty="0"/>
                      <m:t>J</m:t>
                    </m:r>
                    <m:r>
                      <m:rPr>
                        <m:nor/>
                      </m:rPr>
                      <a:rPr lang="fr-FR" dirty="0"/>
                      <m:t>(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dirty="0"/>
                      <m:t>) =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nor/>
                      </m:rPr>
                      <a:rPr lang="fr-FR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fr-FR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=1 </m:t>
                            </m:r>
                          </m:sub>
                          <m: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</m:e>
                        </m:nary>
                        <m:d>
                          <m:d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)²+ </m:t>
                        </m:r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=1 </m:t>
                            </m:r>
                          </m:sub>
                          <m: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fr-FR" dirty="0" smtClean="0"/>
                  <a:t>     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fr-FR" dirty="0" smtClean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6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Régularisation</a:t>
                </a:r>
              </a:p>
              <a:p>
                <a:pPr lvl="1"/>
                <a:r>
                  <a:rPr lang="fr-FR" dirty="0" smtClean="0"/>
                  <a:t>Réécrire la fonction du coût en pénalisant tous les paramètres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a:rPr lang="el-GR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fr-FR" dirty="0" smtClean="0"/>
                  <a:t> sans pénaliser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1800" b="0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endParaRPr lang="fr-FR" sz="1800" dirty="0"/>
              </a:p>
              <a:p>
                <a:r>
                  <a:rPr lang="fr-FR" b="1" dirty="0" smtClean="0"/>
                  <a:t>Objectif</a:t>
                </a:r>
              </a:p>
              <a:p>
                <a:pPr lvl="1"/>
                <a:r>
                  <a:rPr lang="fr-FR" dirty="0" smtClean="0"/>
                  <a:t>Réduire </a:t>
                </a:r>
                <a:r>
                  <a:rPr lang="fr-FR" dirty="0"/>
                  <a:t>la différence entre valeur prédite et réelle, en gardant des petites valeurs à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</m:oMath>
                </a14:m>
                <a:endParaRPr lang="fr-FR" dirty="0" smtClean="0"/>
              </a:p>
              <a:p>
                <a:r>
                  <a:rPr lang="fr-FR" b="1" dirty="0" smtClean="0"/>
                  <a:t>Fonction du coût avec régularisation</a:t>
                </a:r>
              </a:p>
              <a:p>
                <a:pPr lvl="1"/>
                <a:r>
                  <a:rPr lang="fr-FR" dirty="0" smtClean="0"/>
                  <a:t>Rajouter un terme de régularisation au coût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1" dirty="0"/>
                      <m:t>J</m:t>
                    </m:r>
                    <m:r>
                      <m:rPr>
                        <m:nor/>
                      </m:rPr>
                      <a:rPr lang="fr-FR" dirty="0"/>
                      <m:t>(</m:t>
                    </m:r>
                    <m:r>
                      <m:rPr>
                        <m:nor/>
                      </m:rPr>
                      <a:rPr lang="el-GR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dirty="0"/>
                      <m:t>) = 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nor/>
                      </m:rPr>
                      <a:rPr lang="fr-FR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fr-FR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=1 </m:t>
                            </m:r>
                          </m:sub>
                          <m: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</m:e>
                        </m:nary>
                        <m:d>
                          <m:d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)²+ </m:t>
                        </m:r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fr-FR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fr-FR" dirty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fr-FR" dirty="0"/>
                              <m:t>=1 </m:t>
                            </m:r>
                          </m:sub>
                          <m:sup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FR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nor/>
                                  </m:rPr>
                                  <a:rPr lang="el-GR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fr-F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</m:oMath>
                </a14:m>
                <a:r>
                  <a:rPr lang="fr-FR" dirty="0" smtClean="0"/>
                  <a:t>     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11</a:t>
            </a:fld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524901" y="4129238"/>
            <a:ext cx="356135" cy="69301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45255" y="5842536"/>
            <a:ext cx="2512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</a:rPr>
              <a:t>Terme de régularisation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043638" y="4724277"/>
            <a:ext cx="251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accent6">
                    <a:lumMod val="75000"/>
                  </a:schemeClr>
                </a:solidFill>
              </a:rPr>
              <a:t>Paramètre de régularisation</a:t>
            </a:r>
            <a:endParaRPr lang="fr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Accolade ouvrante 7"/>
          <p:cNvSpPr/>
          <p:nvPr/>
        </p:nvSpPr>
        <p:spPr>
          <a:xfrm rot="16200000">
            <a:off x="5491213" y="4478910"/>
            <a:ext cx="779646" cy="184881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Stockage à accès séquentiel 8"/>
          <p:cNvSpPr/>
          <p:nvPr/>
        </p:nvSpPr>
        <p:spPr>
          <a:xfrm flipH="1">
            <a:off x="7555832" y="3383938"/>
            <a:ext cx="2743200" cy="1280160"/>
          </a:xfrm>
          <a:prstGeom prst="flowChartMagneticTap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Par convention, légère différence en pratique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1221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Lorsque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est trop grand (exemple 1000000000)</a:t>
                </a:r>
              </a:p>
              <a:p>
                <a:pPr lvl="1"/>
                <a:r>
                  <a:rPr lang="fr-FR" dirty="0" smtClean="0"/>
                  <a:t>Sous apprentissage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sub>
                    </m:sSub>
                    <m:d>
                      <m:dPr>
                        <m:ctrlPr>
                          <a:rPr lang="fr-FR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x</m:t>
                        </m:r>
                      </m:e>
                    </m:d>
                    <m:r>
                      <a:rPr lang="fr-FR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m:rPr>
                            <m:nor/>
                          </m:rPr>
                          <a:rPr lang="fr-FR" b="0" i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fr-FR" dirty="0" smtClean="0"/>
                  <a:t>car tous les autres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a:rPr lang="el-GR" sz="18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fr-FR" dirty="0" smtClean="0"/>
                  <a:t> se rapprocheront de 0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12</a:t>
            </a:fld>
            <a:endParaRPr lang="fr-FR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2083831" y="4775134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2403871" y="3281614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à quatre flèches 6"/>
          <p:cNvSpPr/>
          <p:nvPr/>
        </p:nvSpPr>
        <p:spPr>
          <a:xfrm>
            <a:off x="2585609" y="4668454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quatre flèches 7"/>
          <p:cNvSpPr/>
          <p:nvPr/>
        </p:nvSpPr>
        <p:spPr>
          <a:xfrm>
            <a:off x="2697552" y="4246742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quatre flèches 8"/>
          <p:cNvSpPr/>
          <p:nvPr/>
        </p:nvSpPr>
        <p:spPr>
          <a:xfrm>
            <a:off x="2921580" y="389847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quatre flèches 9"/>
          <p:cNvSpPr/>
          <p:nvPr/>
        </p:nvSpPr>
        <p:spPr>
          <a:xfrm>
            <a:off x="3276376" y="362415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quatre flèches 10"/>
          <p:cNvSpPr/>
          <p:nvPr/>
        </p:nvSpPr>
        <p:spPr>
          <a:xfrm>
            <a:off x="4006856" y="3483094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quatre flèches 11"/>
          <p:cNvSpPr/>
          <p:nvPr/>
        </p:nvSpPr>
        <p:spPr>
          <a:xfrm>
            <a:off x="3664996" y="348699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416162" y="4831498"/>
            <a:ext cx="128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Salaire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427891" y="3292005"/>
            <a:ext cx="139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</a:t>
            </a:r>
          </a:p>
          <a:p>
            <a:r>
              <a:rPr lang="fr-FR" dirty="0" smtClean="0"/>
              <a:t> voiture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2403871" y="4172790"/>
            <a:ext cx="208150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6359921" y="3501327"/>
                <a:ext cx="12848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3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0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~0</m:t>
                    </m:r>
                    <m:r>
                      <m:rPr>
                        <m:nor/>
                      </m:rPr>
                      <a:rPr lang="fr-FR" dirty="0"/>
                      <m:t> 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0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2</m:t>
                    </m:r>
                    <m:r>
                      <m:rPr>
                        <m:nor/>
                      </m:rPr>
                      <a: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~0</m:t>
                    </m:r>
                  </m:oMath>
                </a14:m>
                <a:r>
                  <a:rPr lang="fr-FR" dirty="0"/>
                  <a:t> </a:t>
                </a:r>
              </a:p>
              <a:p>
                <a:pPr marL="0" lvl="3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~0</m:t>
                    </m:r>
                    <m:r>
                      <m:rPr>
                        <m:nor/>
                      </m:rPr>
                      <a:rPr lang="fr-FR" dirty="0"/>
                      <m:t> 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4</m:t>
                    </m:r>
                    <m:r>
                      <m:rPr>
                        <m:nor/>
                      </m:rPr>
                      <a: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~0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921" y="3501327"/>
                <a:ext cx="1284836" cy="14773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Descente du gradient </a:t>
                </a:r>
                <a:r>
                  <a:rPr lang="fr-FR" b="1" dirty="0">
                    <a:solidFill>
                      <a:srgbClr val="00B050"/>
                    </a:solidFill>
                  </a:rPr>
                  <a:t>SANS</a:t>
                </a:r>
                <a:r>
                  <a:rPr lang="fr-FR" b="1" dirty="0"/>
                  <a:t> </a:t>
                </a:r>
                <a:r>
                  <a:rPr lang="fr-FR" b="1" dirty="0" smtClean="0"/>
                  <a:t>régularisation </a:t>
                </a:r>
                <a:r>
                  <a:rPr lang="fr-FR" b="1" dirty="0">
                    <a:solidFill>
                      <a:schemeClr val="accent6">
                        <a:lumMod val="75000"/>
                      </a:schemeClr>
                    </a:solidFill>
                  </a:rPr>
                  <a:t> la régression </a:t>
                </a:r>
                <a:r>
                  <a:rPr lang="fr-FR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linéaire</a:t>
                </a:r>
                <a:endParaRPr lang="fr-FR" b="1" dirty="0" smtClean="0"/>
              </a:p>
              <a:p>
                <a:pPr marL="0" indent="0">
                  <a:buNone/>
                </a:pPr>
                <a:r>
                  <a:rPr lang="fr-FR" sz="2200" dirty="0"/>
                  <a:t>Répéter {</a:t>
                </a:r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/>
                  <a:t>  (pour tous les j </a:t>
                </a:r>
                <a:r>
                  <a:rPr lang="fr-FR" sz="2200" b="1" dirty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4795838" lvl="1" indent="-4281488">
                  <a:buNone/>
                </a:pPr>
                <a:r>
                  <a:rPr lang="fr-FR" sz="2200" dirty="0" smtClean="0"/>
                  <a:t>} Jusqu’à convergence</a:t>
                </a:r>
              </a:p>
              <a:p>
                <a:pPr marL="114300" indent="0">
                  <a:buNone/>
                </a:pPr>
                <a:r>
                  <a:rPr lang="fr-FR" sz="2200" dirty="0" smtClean="0"/>
                  <a:t>La </a:t>
                </a:r>
                <a:r>
                  <a:rPr lang="fr-FR" sz="2200" dirty="0"/>
                  <a:t>dérivée de J par rapport 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/>
                  <a:t> est:</a:t>
                </a:r>
              </a:p>
              <a:p>
                <a:pPr marL="857250" lvl="1"/>
                <a:r>
                  <a:rPr lang="fr-F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den>
                    </m:f>
                  </m:oMath>
                </a14:m>
                <a:r>
                  <a:rPr lang="fr-FR" sz="2200" dirty="0"/>
                  <a:t>  </a:t>
                </a:r>
                <a14:m>
                  <m:oMath xmlns:m="http://schemas.openxmlformats.org/officeDocument/2006/math">
                    <m:r>
                      <a:rPr lang="fr-FR" sz="2200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200" dirty="0"/>
                          <m:t>i</m:t>
                        </m:r>
                        <m:r>
                          <m:rPr>
                            <m:nor/>
                          </m:rPr>
                          <a:rPr lang="fr-FR" sz="2200" dirty="0"/>
                          <m:t>=1 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2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200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sz="2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dirty="0" smtClean="0"/>
              </a:p>
              <a:p>
                <a:endParaRPr lang="fr-FR" dirty="0" smtClean="0"/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767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7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Descente du gradient </a:t>
                </a:r>
                <a:r>
                  <a:rPr lang="fr-FR" b="1" dirty="0" smtClean="0">
                    <a:solidFill>
                      <a:srgbClr val="00B050"/>
                    </a:solidFill>
                  </a:rPr>
                  <a:t>SANS</a:t>
                </a:r>
                <a:r>
                  <a:rPr lang="fr-FR" b="1" dirty="0" smtClean="0"/>
                  <a:t> régularisation </a:t>
                </a:r>
                <a:r>
                  <a:rPr lang="fr-FR" b="1" dirty="0">
                    <a:solidFill>
                      <a:schemeClr val="accent6">
                        <a:lumMod val="75000"/>
                      </a:schemeClr>
                    </a:solidFill>
                  </a:rPr>
                  <a:t>la régression linéaire</a:t>
                </a:r>
                <a:endParaRPr lang="fr-FR" b="1" dirty="0" smtClean="0"/>
              </a:p>
              <a:p>
                <a:endParaRPr lang="fr-FR" b="1" dirty="0" smtClean="0"/>
              </a:p>
              <a:p>
                <a:pPr marL="0" indent="0">
                  <a:buNone/>
                </a:pPr>
                <a:r>
                  <a:rPr lang="fr-FR" sz="2200" dirty="0"/>
                  <a:t>Répéter </a:t>
                </a:r>
                <a:r>
                  <a:rPr lang="fr-FR" sz="2200" dirty="0" smtClean="0"/>
                  <a:t>{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200" dirty="0"/>
                          <m:t>i</m:t>
                        </m:r>
                        <m:r>
                          <m:rPr>
                            <m:nor/>
                          </m:rPr>
                          <a:rPr lang="fr-FR" sz="2200" dirty="0"/>
                          <m:t>=1 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2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200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sz="2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sz="2200" dirty="0"/>
                  <a:t> </a:t>
                </a:r>
                <a:r>
                  <a:rPr lang="fr-FR" sz="2200" dirty="0" smtClean="0"/>
                  <a:t>(</a:t>
                </a:r>
                <a:r>
                  <a:rPr lang="fr-FR" sz="2200" dirty="0"/>
                  <a:t>pour tous </a:t>
                </a:r>
                <a:r>
                  <a:rPr lang="fr-FR" sz="2200" dirty="0" smtClean="0"/>
                  <a:t>j</a:t>
                </a:r>
                <a:r>
                  <a:rPr lang="fr-FR" sz="2400" dirty="0" smtClean="0">
                    <a:ea typeface="Cambria Math" panose="02040503050406030204" pitchFamily="18" charset="0"/>
                  </a:rPr>
                  <a:t> </a:t>
                </a:r>
                <a:r>
                  <a:rPr lang="fr-FR" sz="2200" b="1" dirty="0" smtClean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4795838" lvl="1" indent="-4281488">
                  <a:buNone/>
                </a:pPr>
                <a:endParaRPr lang="fr-FR" sz="2200" dirty="0" smtClean="0"/>
              </a:p>
              <a:p>
                <a:pPr marL="4795838" lvl="1" indent="-4281488">
                  <a:buNone/>
                </a:pPr>
                <a:r>
                  <a:rPr lang="fr-FR" sz="2200" dirty="0" smtClean="0"/>
                  <a:t>} Jusqu’à convergence</a:t>
                </a:r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767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28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Descente du gradient </a:t>
                </a:r>
                <a:r>
                  <a:rPr lang="fr-FR" b="1" dirty="0" smtClean="0">
                    <a:solidFill>
                      <a:srgbClr val="00B050"/>
                    </a:solidFill>
                  </a:rPr>
                  <a:t>SANS </a:t>
                </a:r>
                <a:r>
                  <a:rPr lang="fr-FR" b="1" dirty="0" smtClean="0"/>
                  <a:t>régularisation </a:t>
                </a:r>
                <a:r>
                  <a:rPr lang="fr-FR" b="1" dirty="0">
                    <a:solidFill>
                      <a:schemeClr val="accent6">
                        <a:lumMod val="75000"/>
                      </a:schemeClr>
                    </a:solidFill>
                  </a:rPr>
                  <a:t>la régression linéaire</a:t>
                </a:r>
                <a:endParaRPr lang="fr-FR" b="1" dirty="0" smtClean="0"/>
              </a:p>
              <a:p>
                <a:r>
                  <a:rPr lang="fr-FR" dirty="0" smtClean="0"/>
                  <a:t>Séparons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dirty="0" smtClean="0"/>
                  <a:t> du reste des paramètres </a:t>
                </a:r>
              </a:p>
              <a:p>
                <a:pPr marL="0" indent="0">
                  <a:buNone/>
                </a:pPr>
                <a:r>
                  <a:rPr lang="fr-FR" sz="2200" dirty="0"/>
                  <a:t>Répéter </a:t>
                </a:r>
                <a:r>
                  <a:rPr lang="fr-FR" sz="2200" dirty="0" smtClean="0"/>
                  <a:t>{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 smtClean="0"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200" dirty="0"/>
                          <m:t>i</m:t>
                        </m:r>
                        <m:r>
                          <m:rPr>
                            <m:nor/>
                          </m:rPr>
                          <a:rPr lang="fr-FR" sz="2200" dirty="0"/>
                          <m:t>=1 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2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200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sz="2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200" dirty="0"/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200" dirty="0"/>
                          <m:t>i</m:t>
                        </m:r>
                        <m:r>
                          <m:rPr>
                            <m:nor/>
                          </m:rPr>
                          <a:rPr lang="fr-FR" sz="2200" dirty="0"/>
                          <m:t>=1 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2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200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sz="2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sz="2200" dirty="0"/>
                  <a:t>  (pour tous </a:t>
                </a:r>
                <a:r>
                  <a:rPr lang="fr-FR" sz="2200" dirty="0" smtClean="0"/>
                  <a:t>j</a:t>
                </a:r>
                <a:r>
                  <a:rPr lang="fr-F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fr-FR" sz="2000" dirty="0"/>
                  <a:t>0</a:t>
                </a:r>
                <a:r>
                  <a:rPr lang="fr-FR" sz="2200" dirty="0" smtClean="0"/>
                  <a:t> </a:t>
                </a:r>
                <a:r>
                  <a:rPr lang="fr-FR" sz="2200" b="1" dirty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4795838" lvl="1" indent="-4281488">
                  <a:buNone/>
                </a:pPr>
                <a:endParaRPr lang="fr-FR" sz="2200" dirty="0"/>
              </a:p>
              <a:p>
                <a:pPr marL="4795838" lvl="1" indent="-4281488">
                  <a:buNone/>
                </a:pPr>
                <a:r>
                  <a:rPr lang="fr-FR" sz="2200" dirty="0" smtClean="0"/>
                  <a:t>} Jusqu’à convergence</a:t>
                </a:r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767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9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Descente du gradient </a:t>
                </a:r>
                <a:r>
                  <a:rPr lang="fr-FR" b="1" dirty="0" smtClean="0">
                    <a:solidFill>
                      <a:srgbClr val="00B050"/>
                    </a:solidFill>
                  </a:rPr>
                  <a:t>AVEC</a:t>
                </a:r>
                <a:r>
                  <a:rPr lang="fr-FR" b="1" dirty="0" smtClean="0"/>
                  <a:t> régularisation </a:t>
                </a:r>
                <a:r>
                  <a:rPr lang="fr-FR" b="1" dirty="0">
                    <a:solidFill>
                      <a:schemeClr val="accent6">
                        <a:lumMod val="75000"/>
                      </a:schemeClr>
                    </a:solidFill>
                  </a:rPr>
                  <a:t>la régression linéaire</a:t>
                </a:r>
                <a:endParaRPr lang="fr-FR" b="1" dirty="0" smtClean="0"/>
              </a:p>
              <a:p>
                <a:r>
                  <a:rPr lang="fr-FR" dirty="0" smtClean="0"/>
                  <a:t>Séparons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dirty="0" smtClean="0"/>
                  <a:t> du reste des paramètres </a:t>
                </a:r>
              </a:p>
              <a:p>
                <a:pPr marL="0" indent="0">
                  <a:buNone/>
                </a:pPr>
                <a:r>
                  <a:rPr lang="fr-FR" sz="2200" dirty="0"/>
                  <a:t>Répéter </a:t>
                </a:r>
                <a:r>
                  <a:rPr lang="fr-FR" sz="2200" dirty="0" smtClean="0"/>
                  <a:t>{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 smtClean="0"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200" dirty="0"/>
                          <m:t>i</m:t>
                        </m:r>
                        <m:r>
                          <m:rPr>
                            <m:nor/>
                          </m:rPr>
                          <a:rPr lang="fr-FR" sz="2200" dirty="0"/>
                          <m:t>=1 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2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200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sz="2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200" dirty="0"/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2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fr-FR" sz="2200" dirty="0"/>
                          <m:t> </m:t>
                        </m:r>
                        <m:nary>
                          <m:naryPr>
                            <m:chr m:val="∑"/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fr-FR" sz="22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fr-FR" sz="2200" dirty="0"/>
                              <m:t>=1 </m:t>
                            </m:r>
                          </m:sub>
                          <m:sup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l-GR" sz="2200" baseline="-25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2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fr-FR" sz="2200" dirty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fr-FR" sz="2200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Sup>
                          <m:sSubSup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fr-F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fr-FR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solidFill>
                              <a:srgbClr val="00B05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4795838" lvl="1" indent="-4281488">
                  <a:buNone/>
                </a:pP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fr-FR" sz="2200" dirty="0" smtClean="0"/>
                  <a:t>(</a:t>
                </a:r>
                <a:r>
                  <a:rPr lang="fr-FR" sz="2200" dirty="0"/>
                  <a:t>pour tous </a:t>
                </a:r>
                <a:r>
                  <a:rPr lang="fr-FR" sz="2200" dirty="0" smtClean="0"/>
                  <a:t>j</a:t>
                </a:r>
                <a:r>
                  <a:rPr lang="fr-F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fr-FR" sz="2000" dirty="0"/>
                  <a:t>0</a:t>
                </a:r>
                <a:r>
                  <a:rPr lang="fr-FR" sz="2200" dirty="0" smtClean="0"/>
                  <a:t> </a:t>
                </a:r>
                <a:r>
                  <a:rPr lang="fr-FR" sz="2200" b="1" dirty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4795838" lvl="1" indent="-4281488">
                  <a:buNone/>
                </a:pPr>
                <a:r>
                  <a:rPr lang="fr-FR" sz="2200" dirty="0" smtClean="0"/>
                  <a:t>} Jusqu’à convergence</a:t>
                </a:r>
              </a:p>
              <a:p>
                <a:endParaRPr lang="fr-FR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767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86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b="1" dirty="0" smtClean="0"/>
                  <a:t>Descente du gradient </a:t>
                </a:r>
                <a:r>
                  <a:rPr lang="fr-FR" b="1" dirty="0" smtClean="0">
                    <a:solidFill>
                      <a:srgbClr val="00B050"/>
                    </a:solidFill>
                  </a:rPr>
                  <a:t>AVEC</a:t>
                </a:r>
                <a:r>
                  <a:rPr lang="fr-FR" b="1" dirty="0" smtClean="0"/>
                  <a:t> régularisation </a:t>
                </a:r>
                <a:r>
                  <a:rPr lang="fr-FR" b="1" dirty="0">
                    <a:solidFill>
                      <a:schemeClr val="accent6">
                        <a:lumMod val="75000"/>
                      </a:schemeClr>
                    </a:solidFill>
                  </a:rPr>
                  <a:t>la régression linéaire</a:t>
                </a:r>
                <a:endParaRPr lang="fr-FR" b="1" dirty="0" smtClean="0"/>
              </a:p>
              <a:p>
                <a:r>
                  <a:rPr lang="fr-FR" dirty="0" smtClean="0"/>
                  <a:t>Séparons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dirty="0" smtClean="0"/>
                  <a:t> du reste des paramètres </a:t>
                </a:r>
              </a:p>
              <a:p>
                <a:pPr marL="0" indent="0">
                  <a:buNone/>
                </a:pPr>
                <a:r>
                  <a:rPr lang="fr-FR" sz="2200" dirty="0"/>
                  <a:t>Répéter </a:t>
                </a:r>
                <a:r>
                  <a:rPr lang="fr-FR" sz="2200" dirty="0" smtClean="0"/>
                  <a:t>{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 smtClean="0"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200" dirty="0"/>
                          <m:t>i</m:t>
                        </m:r>
                        <m:r>
                          <m:rPr>
                            <m:nor/>
                          </m:rPr>
                          <a:rPr lang="fr-FR" sz="2200" dirty="0"/>
                          <m:t>=1 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2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200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sz="2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200" dirty="0"/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2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fr-FR" sz="2200" dirty="0"/>
                          <m:t> </m:t>
                        </m:r>
                        <m:nary>
                          <m:naryPr>
                            <m:chr m:val="∑"/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fr-FR" sz="22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fr-FR" sz="2200" dirty="0"/>
                              <m:t>=1 </m:t>
                            </m:r>
                          </m:sub>
                          <m:sup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l-GR" sz="2200" baseline="-25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2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fr-FR" sz="2200" dirty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fr-FR" sz="2200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Sup>
                          <m:sSubSup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fr-F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fr-FR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solidFill>
                              <a:srgbClr val="00B05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4795838" lvl="1" indent="-4281488">
                  <a:buNone/>
                </a:pP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fr-FR" sz="2200" dirty="0" smtClean="0"/>
                  <a:t>(</a:t>
                </a:r>
                <a:r>
                  <a:rPr lang="fr-FR" sz="2200" dirty="0"/>
                  <a:t>pour tous </a:t>
                </a:r>
                <a:r>
                  <a:rPr lang="fr-FR" sz="2200" dirty="0" smtClean="0"/>
                  <a:t>j</a:t>
                </a:r>
                <a:r>
                  <a:rPr lang="fr-F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fr-FR" sz="2000" dirty="0"/>
                  <a:t>0</a:t>
                </a:r>
                <a:r>
                  <a:rPr lang="fr-FR" sz="2200" dirty="0" smtClean="0"/>
                  <a:t> </a:t>
                </a:r>
                <a:r>
                  <a:rPr lang="fr-FR" sz="2200" b="1" dirty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4795838" lvl="1" indent="-4281488">
                  <a:buNone/>
                </a:pPr>
                <a:r>
                  <a:rPr lang="fr-FR" sz="2200" dirty="0" smtClean="0"/>
                  <a:t>} Jusqu’à convergence</a:t>
                </a:r>
              </a:p>
              <a:p>
                <a:endParaRPr lang="fr-FR" dirty="0" smtClean="0"/>
              </a:p>
              <a:p>
                <a:pPr marL="0" indent="0">
                  <a:buNone/>
                </a:pPr>
                <a:r>
                  <a:rPr lang="fr-FR" b="1" dirty="0" smtClean="0"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fr-F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α</m:t>
                        </m:r>
                        <m:f>
                          <m:fPr>
                            <m:ctrlPr>
                              <a:rPr lang="fr-FR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fr-FR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fr-FR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- </a:t>
                </a:r>
                <a:r>
                  <a:rPr lang="fr-FR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l-G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=1 </m:t>
                        </m:r>
                      </m:sub>
                      <m:sup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400" baseline="-250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4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767" t="-1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976447" y="5417383"/>
            <a:ext cx="586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B050"/>
                </a:solidFill>
              </a:rPr>
              <a:t>Dérivée du coût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7" name="Accolade ouvrante 6"/>
          <p:cNvSpPr/>
          <p:nvPr/>
        </p:nvSpPr>
        <p:spPr>
          <a:xfrm rot="16200000">
            <a:off x="5588019" y="2776068"/>
            <a:ext cx="758060" cy="4548556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483969" y="5429376"/>
                <a:ext cx="2180493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fr-FR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1−</m:t>
                      </m:r>
                      <m:r>
                        <m:rPr>
                          <m:nor/>
                        </m:rPr>
                        <a:rPr lang="el-G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α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fr-F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F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969" y="5429376"/>
                <a:ext cx="2180493" cy="6183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5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b="1" dirty="0" smtClean="0"/>
                  <a:t>Descente du gradient </a:t>
                </a:r>
                <a:r>
                  <a:rPr lang="fr-FR" b="1" dirty="0" smtClean="0">
                    <a:solidFill>
                      <a:srgbClr val="00B050"/>
                    </a:solidFill>
                  </a:rPr>
                  <a:t>AVEC</a:t>
                </a:r>
                <a:r>
                  <a:rPr lang="fr-FR" b="1" dirty="0" smtClean="0"/>
                  <a:t> régularisation </a:t>
                </a:r>
                <a:r>
                  <a:rPr lang="fr-FR" b="1" dirty="0">
                    <a:solidFill>
                      <a:schemeClr val="accent6">
                        <a:lumMod val="75000"/>
                      </a:schemeClr>
                    </a:solidFill>
                  </a:rPr>
                  <a:t>la régression linéaire</a:t>
                </a:r>
                <a:endParaRPr lang="fr-FR" b="1" dirty="0" smtClean="0"/>
              </a:p>
              <a:p>
                <a:r>
                  <a:rPr lang="fr-FR" dirty="0" smtClean="0"/>
                  <a:t>Séparons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dirty="0" smtClean="0"/>
                  <a:t> du reste des paramètres </a:t>
                </a:r>
              </a:p>
              <a:p>
                <a:pPr marL="0" indent="0">
                  <a:buNone/>
                </a:pPr>
                <a:r>
                  <a:rPr lang="fr-FR" sz="2200" dirty="0"/>
                  <a:t>Répéter </a:t>
                </a:r>
                <a:r>
                  <a:rPr lang="fr-FR" sz="2200" dirty="0" smtClean="0"/>
                  <a:t>{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 smtClean="0"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200" dirty="0"/>
                          <m:t>i</m:t>
                        </m:r>
                        <m:r>
                          <m:rPr>
                            <m:nor/>
                          </m:rPr>
                          <a:rPr lang="fr-FR" sz="2200" dirty="0"/>
                          <m:t>=1 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2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200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sz="2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200" dirty="0"/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2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fr-FR" sz="2200" dirty="0"/>
                          <m:t> </m:t>
                        </m:r>
                        <m:nary>
                          <m:naryPr>
                            <m:chr m:val="∑"/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fr-FR" sz="22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fr-FR" sz="2200" dirty="0"/>
                              <m:t>=1 </m:t>
                            </m:r>
                          </m:sub>
                          <m:sup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l-GR" sz="2200" baseline="-25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2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fr-FR" sz="2200" dirty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fr-FR" sz="2200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Sup>
                          <m:sSubSup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fr-F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fr-FR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solidFill>
                              <a:srgbClr val="00B05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4795838" lvl="1" indent="-4281488">
                  <a:buNone/>
                </a:pP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fr-FR" sz="2200" dirty="0" smtClean="0"/>
                  <a:t>(</a:t>
                </a:r>
                <a:r>
                  <a:rPr lang="fr-FR" sz="2200" dirty="0"/>
                  <a:t>pour tous </a:t>
                </a:r>
                <a:r>
                  <a:rPr lang="fr-FR" sz="2200" dirty="0" smtClean="0"/>
                  <a:t>j</a:t>
                </a:r>
                <a:r>
                  <a:rPr lang="fr-F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fr-FR" sz="2000" dirty="0"/>
                  <a:t>0</a:t>
                </a:r>
                <a:r>
                  <a:rPr lang="fr-FR" sz="2200" dirty="0" smtClean="0"/>
                  <a:t> </a:t>
                </a:r>
                <a:r>
                  <a:rPr lang="fr-FR" sz="2200" b="1" dirty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4795838" lvl="1" indent="-4281488">
                  <a:buNone/>
                </a:pPr>
                <a:r>
                  <a:rPr lang="fr-FR" sz="2200" dirty="0" smtClean="0"/>
                  <a:t>} Jusqu’à convergence</a:t>
                </a:r>
              </a:p>
              <a:p>
                <a:endParaRPr lang="fr-FR" dirty="0" smtClean="0"/>
              </a:p>
              <a:p>
                <a:pPr marL="0" indent="0">
                  <a:buNone/>
                </a:pPr>
                <a:r>
                  <a:rPr lang="fr-FR" b="1" dirty="0" smtClean="0"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fr-F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α</m:t>
                        </m:r>
                        <m:f>
                          <m:fPr>
                            <m:ctrlPr>
                              <a:rPr lang="fr-FR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fr-FR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fr-FR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- </a:t>
                </a:r>
                <a:r>
                  <a:rPr lang="fr-FR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l-G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=1 </m:t>
                        </m:r>
                      </m:sub>
                      <m:sup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400" baseline="-250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4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767" t="-1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18</a:t>
            </a:fld>
            <a:endParaRPr lang="fr-FR"/>
          </a:p>
        </p:txBody>
      </p:sp>
      <p:sp>
        <p:nvSpPr>
          <p:cNvPr id="5" name="Explosion 2 4"/>
          <p:cNvSpPr/>
          <p:nvPr/>
        </p:nvSpPr>
        <p:spPr>
          <a:xfrm>
            <a:off x="4863672" y="103906"/>
            <a:ext cx="10633066" cy="4142367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Encore une fois, pour les plus brillants qui acceptent le challenge 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r>
              <a:rPr lang="fr-FR" dirty="0" smtClean="0">
                <a:solidFill>
                  <a:srgbClr val="FF0000"/>
                </a:solidFill>
              </a:rPr>
              <a:t>: Démontrer comment la dérivée a été trouvée</a:t>
            </a:r>
          </a:p>
          <a:p>
            <a:pPr algn="ctr">
              <a:tabLst>
                <a:tab pos="3317875" algn="l"/>
              </a:tabLst>
            </a:pP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Bonus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pour les étudiants qui l’envoient avant le prochain cours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976447" y="5417383"/>
            <a:ext cx="586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B050"/>
                </a:solidFill>
              </a:rPr>
              <a:t>Dérivée du coût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7" name="Accolade ouvrante 6"/>
          <p:cNvSpPr/>
          <p:nvPr/>
        </p:nvSpPr>
        <p:spPr>
          <a:xfrm rot="16200000">
            <a:off x="5588019" y="2776068"/>
            <a:ext cx="758060" cy="4548556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483969" y="5429376"/>
                <a:ext cx="2180493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fr-FR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1−</m:t>
                      </m:r>
                      <m:r>
                        <m:rPr>
                          <m:nor/>
                        </m:rPr>
                        <a:rPr lang="el-G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α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fr-F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F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969" y="5429376"/>
                <a:ext cx="2180493" cy="6183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9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Equation normale </a:t>
                </a:r>
                <a:r>
                  <a:rPr lang="fr-FR" b="1" dirty="0" smtClean="0">
                    <a:solidFill>
                      <a:srgbClr val="00B050"/>
                    </a:solidFill>
                  </a:rPr>
                  <a:t>SANS </a:t>
                </a:r>
                <a:r>
                  <a:rPr lang="fr-FR" b="1" dirty="0" smtClean="0"/>
                  <a:t>régularisation</a:t>
                </a:r>
              </a:p>
              <a:p>
                <a:r>
                  <a:rPr lang="fr-FR" sz="2400" dirty="0"/>
                  <a:t> 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sz="2400" dirty="0"/>
                  <a:t>                 </a:t>
                </a:r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fr-FR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sz="2400" b="1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4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fr-F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fr-FR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825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4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Comment choisir la bonne fonction, et les bonnes caractéristiques pour la régression linéaire?</a:t>
            </a:r>
          </a:p>
          <a:p>
            <a:pPr lvl="1"/>
            <a:r>
              <a:rPr lang="fr-FR" dirty="0" smtClean="0"/>
              <a:t>Utilisation d’une ligne pour la régression linéaire,</a:t>
            </a:r>
          </a:p>
          <a:p>
            <a:pPr lvl="1"/>
            <a:r>
              <a:rPr lang="fr-FR" dirty="0" smtClean="0"/>
              <a:t>Utilisation d’une fonction quadratique pour les caractéristiques,</a:t>
            </a:r>
          </a:p>
          <a:p>
            <a:pPr lvl="1"/>
            <a:r>
              <a:rPr lang="fr-FR" dirty="0" smtClean="0"/>
              <a:t>Utilisation </a:t>
            </a:r>
            <a:r>
              <a:rPr lang="fr-FR" dirty="0"/>
              <a:t>d’une fonction polynomiale pour les caractéristiques,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</a:t>
            </a:fld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671553" y="5623560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1991593" y="41300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21056" y="5777344"/>
            <a:ext cx="128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Salaire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25044" y="4073716"/>
            <a:ext cx="139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</a:t>
            </a:r>
          </a:p>
          <a:p>
            <a:r>
              <a:rPr lang="fr-FR" dirty="0" smtClean="0"/>
              <a:t> voiture</a:t>
            </a:r>
          </a:p>
        </p:txBody>
      </p:sp>
      <p:sp>
        <p:nvSpPr>
          <p:cNvPr id="13" name="Rectangle à quatre flèches 12"/>
          <p:cNvSpPr/>
          <p:nvPr/>
        </p:nvSpPr>
        <p:spPr>
          <a:xfrm>
            <a:off x="2173331" y="551688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quatre flèches 13"/>
          <p:cNvSpPr/>
          <p:nvPr/>
        </p:nvSpPr>
        <p:spPr>
          <a:xfrm>
            <a:off x="2285274" y="5095168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quatre flèches 14"/>
          <p:cNvSpPr/>
          <p:nvPr/>
        </p:nvSpPr>
        <p:spPr>
          <a:xfrm>
            <a:off x="2509302" y="4746896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quatre flèches 15"/>
          <p:cNvSpPr/>
          <p:nvPr/>
        </p:nvSpPr>
        <p:spPr>
          <a:xfrm>
            <a:off x="2864098" y="4472576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quatre flèches 16"/>
          <p:cNvSpPr/>
          <p:nvPr/>
        </p:nvSpPr>
        <p:spPr>
          <a:xfrm>
            <a:off x="3594578" y="433152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quatre flèches 17"/>
          <p:cNvSpPr/>
          <p:nvPr/>
        </p:nvSpPr>
        <p:spPr>
          <a:xfrm>
            <a:off x="3252718" y="4335416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4785363" y="5620095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105403" y="4126575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quatre flèches 21"/>
          <p:cNvSpPr/>
          <p:nvPr/>
        </p:nvSpPr>
        <p:spPr>
          <a:xfrm>
            <a:off x="5287141" y="5513415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quatre flèches 22"/>
          <p:cNvSpPr/>
          <p:nvPr/>
        </p:nvSpPr>
        <p:spPr>
          <a:xfrm>
            <a:off x="5399084" y="5091703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quatre flèches 23"/>
          <p:cNvSpPr/>
          <p:nvPr/>
        </p:nvSpPr>
        <p:spPr>
          <a:xfrm>
            <a:off x="5623112" y="4743431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quatre flèches 24"/>
          <p:cNvSpPr/>
          <p:nvPr/>
        </p:nvSpPr>
        <p:spPr>
          <a:xfrm>
            <a:off x="5977908" y="4469111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quatre flèches 25"/>
          <p:cNvSpPr/>
          <p:nvPr/>
        </p:nvSpPr>
        <p:spPr>
          <a:xfrm>
            <a:off x="6708388" y="4328055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quatre flèches 26"/>
          <p:cNvSpPr/>
          <p:nvPr/>
        </p:nvSpPr>
        <p:spPr>
          <a:xfrm>
            <a:off x="6366528" y="4331951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8224748" y="5609704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544788" y="4116184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quatre flèches 30"/>
          <p:cNvSpPr/>
          <p:nvPr/>
        </p:nvSpPr>
        <p:spPr>
          <a:xfrm>
            <a:off x="8726526" y="5503024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quatre flèches 31"/>
          <p:cNvSpPr/>
          <p:nvPr/>
        </p:nvSpPr>
        <p:spPr>
          <a:xfrm>
            <a:off x="8838469" y="5081312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quatre flèches 32"/>
          <p:cNvSpPr/>
          <p:nvPr/>
        </p:nvSpPr>
        <p:spPr>
          <a:xfrm>
            <a:off x="9062497" y="47330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quatre flèches 33"/>
          <p:cNvSpPr/>
          <p:nvPr/>
        </p:nvSpPr>
        <p:spPr>
          <a:xfrm>
            <a:off x="9417293" y="445872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quatre flèches 34"/>
          <p:cNvSpPr/>
          <p:nvPr/>
        </p:nvSpPr>
        <p:spPr>
          <a:xfrm>
            <a:off x="10147773" y="4317664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quatre flèches 35"/>
          <p:cNvSpPr/>
          <p:nvPr/>
        </p:nvSpPr>
        <p:spPr>
          <a:xfrm>
            <a:off x="9805913" y="43215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299386" y="5719981"/>
            <a:ext cx="128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Salaire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9557079" y="5666068"/>
            <a:ext cx="128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Salaire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169274" y="4016932"/>
            <a:ext cx="139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</a:t>
            </a:r>
          </a:p>
          <a:p>
            <a:r>
              <a:rPr lang="fr-FR" dirty="0" smtClean="0"/>
              <a:t> voiture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7568808" y="4126575"/>
            <a:ext cx="139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</a:t>
            </a:r>
          </a:p>
          <a:p>
            <a:r>
              <a:rPr lang="fr-FR" dirty="0" smtClean="0"/>
              <a:t> voiture</a:t>
            </a: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2083034" y="4279471"/>
            <a:ext cx="1944680" cy="14006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5419117" y="4508097"/>
            <a:ext cx="3074642" cy="2358452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864618" y="6190942"/>
                <a:ext cx="277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618" y="6190942"/>
                <a:ext cx="277620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4764525" y="6169257"/>
                <a:ext cx="277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525" y="6169257"/>
                <a:ext cx="2776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8224748" y="6138130"/>
                <a:ext cx="3245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748" y="6138130"/>
                <a:ext cx="3245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orme libre 47"/>
          <p:cNvSpPr/>
          <p:nvPr/>
        </p:nvSpPr>
        <p:spPr>
          <a:xfrm>
            <a:off x="8545286" y="3988770"/>
            <a:ext cx="2275114" cy="1694712"/>
          </a:xfrm>
          <a:custGeom>
            <a:avLst/>
            <a:gdLst>
              <a:gd name="connsiteX0" fmla="*/ 0 w 2275114"/>
              <a:gd name="connsiteY0" fmla="*/ 1029544 h 1694712"/>
              <a:gd name="connsiteX1" fmla="*/ 195943 w 2275114"/>
              <a:gd name="connsiteY1" fmla="*/ 1639144 h 1694712"/>
              <a:gd name="connsiteX2" fmla="*/ 391885 w 2275114"/>
              <a:gd name="connsiteY2" fmla="*/ 1617373 h 1694712"/>
              <a:gd name="connsiteX3" fmla="*/ 446314 w 2275114"/>
              <a:gd name="connsiteY3" fmla="*/ 1203716 h 1694712"/>
              <a:gd name="connsiteX4" fmla="*/ 609600 w 2275114"/>
              <a:gd name="connsiteY4" fmla="*/ 855373 h 1694712"/>
              <a:gd name="connsiteX5" fmla="*/ 751114 w 2275114"/>
              <a:gd name="connsiteY5" fmla="*/ 376401 h 1694712"/>
              <a:gd name="connsiteX6" fmla="*/ 1034143 w 2275114"/>
              <a:gd name="connsiteY6" fmla="*/ 626773 h 1694712"/>
              <a:gd name="connsiteX7" fmla="*/ 1197428 w 2275114"/>
              <a:gd name="connsiteY7" fmla="*/ 953344 h 1694712"/>
              <a:gd name="connsiteX8" fmla="*/ 1436914 w 2275114"/>
              <a:gd name="connsiteY8" fmla="*/ 942459 h 1694712"/>
              <a:gd name="connsiteX9" fmla="*/ 1415143 w 2275114"/>
              <a:gd name="connsiteY9" fmla="*/ 496144 h 1694712"/>
              <a:gd name="connsiteX10" fmla="*/ 1545771 w 2275114"/>
              <a:gd name="connsiteY10" fmla="*/ 6287 h 1694712"/>
              <a:gd name="connsiteX11" fmla="*/ 1730828 w 2275114"/>
              <a:gd name="connsiteY11" fmla="*/ 234887 h 1694712"/>
              <a:gd name="connsiteX12" fmla="*/ 1752600 w 2275114"/>
              <a:gd name="connsiteY12" fmla="*/ 474373 h 1694712"/>
              <a:gd name="connsiteX13" fmla="*/ 1872343 w 2275114"/>
              <a:gd name="connsiteY13" fmla="*/ 877144 h 1694712"/>
              <a:gd name="connsiteX14" fmla="*/ 2111828 w 2275114"/>
              <a:gd name="connsiteY14" fmla="*/ 975116 h 1694712"/>
              <a:gd name="connsiteX15" fmla="*/ 2275114 w 2275114"/>
              <a:gd name="connsiteY15" fmla="*/ 528801 h 169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5114" h="1694712">
                <a:moveTo>
                  <a:pt x="0" y="1029544"/>
                </a:moveTo>
                <a:cubicBezTo>
                  <a:pt x="65314" y="1285358"/>
                  <a:pt x="130629" y="1541173"/>
                  <a:pt x="195943" y="1639144"/>
                </a:cubicBezTo>
                <a:cubicBezTo>
                  <a:pt x="261257" y="1737115"/>
                  <a:pt x="350157" y="1689944"/>
                  <a:pt x="391885" y="1617373"/>
                </a:cubicBezTo>
                <a:cubicBezTo>
                  <a:pt x="433613" y="1544802"/>
                  <a:pt x="410028" y="1330716"/>
                  <a:pt x="446314" y="1203716"/>
                </a:cubicBezTo>
                <a:cubicBezTo>
                  <a:pt x="482600" y="1076716"/>
                  <a:pt x="558800" y="993259"/>
                  <a:pt x="609600" y="855373"/>
                </a:cubicBezTo>
                <a:cubicBezTo>
                  <a:pt x="660400" y="717487"/>
                  <a:pt x="680357" y="414501"/>
                  <a:pt x="751114" y="376401"/>
                </a:cubicBezTo>
                <a:cubicBezTo>
                  <a:pt x="821871" y="338301"/>
                  <a:pt x="959757" y="530616"/>
                  <a:pt x="1034143" y="626773"/>
                </a:cubicBezTo>
                <a:cubicBezTo>
                  <a:pt x="1108529" y="722930"/>
                  <a:pt x="1130300" y="900730"/>
                  <a:pt x="1197428" y="953344"/>
                </a:cubicBezTo>
                <a:cubicBezTo>
                  <a:pt x="1264556" y="1005958"/>
                  <a:pt x="1400628" y="1018659"/>
                  <a:pt x="1436914" y="942459"/>
                </a:cubicBezTo>
                <a:cubicBezTo>
                  <a:pt x="1473200" y="866259"/>
                  <a:pt x="1397000" y="652172"/>
                  <a:pt x="1415143" y="496144"/>
                </a:cubicBezTo>
                <a:cubicBezTo>
                  <a:pt x="1433286" y="340116"/>
                  <a:pt x="1493157" y="49830"/>
                  <a:pt x="1545771" y="6287"/>
                </a:cubicBezTo>
                <a:cubicBezTo>
                  <a:pt x="1598385" y="-37256"/>
                  <a:pt x="1696357" y="156873"/>
                  <a:pt x="1730828" y="234887"/>
                </a:cubicBezTo>
                <a:cubicBezTo>
                  <a:pt x="1765300" y="312901"/>
                  <a:pt x="1729014" y="367330"/>
                  <a:pt x="1752600" y="474373"/>
                </a:cubicBezTo>
                <a:cubicBezTo>
                  <a:pt x="1776186" y="581416"/>
                  <a:pt x="1812472" y="793687"/>
                  <a:pt x="1872343" y="877144"/>
                </a:cubicBezTo>
                <a:cubicBezTo>
                  <a:pt x="1932214" y="960601"/>
                  <a:pt x="2044700" y="1033173"/>
                  <a:pt x="2111828" y="975116"/>
                </a:cubicBezTo>
                <a:cubicBezTo>
                  <a:pt x="2178956" y="917059"/>
                  <a:pt x="2275114" y="528801"/>
                  <a:pt x="2275114" y="528801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0605942" y="694919"/>
            <a:ext cx="14350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Cours du </a:t>
            </a:r>
          </a:p>
          <a:p>
            <a:r>
              <a:rPr lang="fr-FR" b="1" dirty="0" smtClean="0"/>
              <a:t>20/03/2022</a:t>
            </a:r>
          </a:p>
          <a:p>
            <a:r>
              <a:rPr lang="fr-FR" b="1" dirty="0" smtClean="0"/>
              <a:t>En ligne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7309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xplosion 2 4"/>
          <p:cNvSpPr/>
          <p:nvPr/>
        </p:nvSpPr>
        <p:spPr>
          <a:xfrm>
            <a:off x="7268308" y="1535722"/>
            <a:ext cx="5702812" cy="3845169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Longue dérivation, </a:t>
            </a:r>
            <a:r>
              <a:rPr lang="fr-FR" dirty="0" smtClean="0">
                <a:solidFill>
                  <a:srgbClr val="FF0000"/>
                </a:solidFill>
              </a:rPr>
              <a:t>pour les plus brillants qui acceptent le challenge 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r>
              <a:rPr lang="fr-FR" dirty="0" smtClean="0">
                <a:solidFill>
                  <a:srgbClr val="FF0000"/>
                </a:solidFill>
              </a:rPr>
              <a:t>: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Bonus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pour les étudiants qui l’envoient avant le prochain cours</a:t>
            </a:r>
            <a:r>
              <a:rPr lang="fr-FR" dirty="0" smtClean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b="1" dirty="0" smtClean="0"/>
                  <a:t>Equation normale </a:t>
                </a:r>
                <a:r>
                  <a:rPr lang="fr-FR" b="1" dirty="0" smtClean="0">
                    <a:solidFill>
                      <a:srgbClr val="00B050"/>
                    </a:solidFill>
                  </a:rPr>
                  <a:t>AVEC </a:t>
                </a:r>
                <a:r>
                  <a:rPr lang="fr-FR" b="1" dirty="0" smtClean="0"/>
                  <a:t>régularisation</a:t>
                </a:r>
              </a:p>
              <a:p>
                <a:r>
                  <a:rPr lang="fr-FR" sz="2400" dirty="0"/>
                  <a:t> 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fr-F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fr-FR" sz="24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fr-FR" sz="2400" dirty="0"/>
                  <a:t>                 </a:t>
                </a:r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(1)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fr-FR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4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l-GR" sz="2400" b="1" i="1" dirty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2400" b="1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fr-FR" sz="2400" dirty="0" smtClean="0"/>
                  <a:t> 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</m:t>
                    </m:r>
                    <m:r>
                      <a:rPr lang="fr-F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fr-F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fr-FR" sz="24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fr-FR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fr-F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d>
                      </m:e>
                      <m:sup>
                        <m:r>
                          <a:rPr lang="fr-F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FR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fr-FR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825" t="-1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 smtClean="0"/>
                  <a:t>Descente du gradient </a:t>
                </a:r>
                <a:r>
                  <a:rPr lang="fr-FR" b="1" dirty="0" smtClean="0">
                    <a:solidFill>
                      <a:srgbClr val="00B050"/>
                    </a:solidFill>
                  </a:rPr>
                  <a:t>AVEC</a:t>
                </a:r>
                <a:r>
                  <a:rPr lang="fr-FR" b="1" dirty="0" smtClean="0"/>
                  <a:t> régularisation pour</a:t>
                </a:r>
                <a:r>
                  <a:rPr lang="fr-FR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la régression logistique</a:t>
                </a:r>
              </a:p>
              <a:p>
                <a:r>
                  <a:rPr lang="fr-FR" sz="2000" dirty="0" smtClean="0"/>
                  <a:t>Rappelons le coût de la régression logistique </a:t>
                </a:r>
                <a:r>
                  <a:rPr lang="fr-FR" sz="2000" dirty="0" smtClean="0">
                    <a:solidFill>
                      <a:srgbClr val="00B050"/>
                    </a:solidFill>
                  </a:rPr>
                  <a:t>SANS</a:t>
                </a:r>
                <a:r>
                  <a:rPr lang="fr-FR" sz="2000" dirty="0" smtClean="0"/>
                  <a:t> régularisation</a:t>
                </a:r>
                <a:endParaRPr lang="fr-FR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= 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000" dirty="0"/>
                          <m:t>i</m:t>
                        </m:r>
                        <m:r>
                          <m:rPr>
                            <m:nor/>
                          </m:rPr>
                          <a:rPr lang="fr-FR" sz="2000" dirty="0"/>
                          <m:t>=1 </m:t>
                        </m:r>
                      </m:sub>
                      <m:sup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0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+(1</m:t>
                        </m:r>
                        <m:r>
                          <a:rPr lang="fr-FR" sz="2000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sz="20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fr-FR" sz="2000" i="1" dirty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fr-F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sz="2000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</m:sSub>
                        <m:r>
                          <a:rPr lang="fr-FR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fr-FR" sz="2000" dirty="0" smtClean="0"/>
              </a:p>
              <a:p>
                <a:r>
                  <a:rPr lang="fr-FR" sz="2000" dirty="0" smtClean="0"/>
                  <a:t>Le </a:t>
                </a:r>
                <a:r>
                  <a:rPr lang="fr-FR" sz="2000" dirty="0"/>
                  <a:t>coût de la régression logistique </a:t>
                </a:r>
                <a:r>
                  <a:rPr lang="fr-FR" sz="2000" dirty="0" smtClean="0">
                    <a:solidFill>
                      <a:srgbClr val="00B050"/>
                    </a:solidFill>
                  </a:rPr>
                  <a:t>AVEC</a:t>
                </a:r>
                <a:r>
                  <a:rPr lang="fr-FR" sz="2000" dirty="0" smtClean="0"/>
                  <a:t> régularisation</a:t>
                </a:r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fr-F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fr-FR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fr-F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=1 </m:t>
                        </m:r>
                      </m:sub>
                      <m:sup>
                        <m:r>
                          <a:rPr lang="fr-F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2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fr-FR" sz="2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0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fr-FR" sz="2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l-GR" sz="2000" baseline="-25000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fr-FR" sz="2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sz="20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2000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fr-FR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fr-FR" sz="2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fr-FR" sz="20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p>
                                  <m:sSupPr>
                                    <m:ctrlPr>
                                      <a:rPr lang="fr-FR" sz="20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2000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fr-FR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fr-FR" sz="2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sz="20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l-GR" sz="2000" baseline="-25000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fr-FR" sz="2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sz="20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0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2000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i="1" dirty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fr-FR" sz="20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fr-FR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=1 </m:t>
                        </m:r>
                      </m:sub>
                      <m:sup>
                        <m:r>
                          <a:rPr lang="fr-FR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fr-FR" sz="20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fr-FR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fr-FR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590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5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b="1" dirty="0" smtClean="0"/>
                  <a:t>Descente du gradient </a:t>
                </a:r>
                <a:r>
                  <a:rPr lang="fr-FR" b="1" dirty="0" smtClean="0">
                    <a:solidFill>
                      <a:srgbClr val="00B050"/>
                    </a:solidFill>
                  </a:rPr>
                  <a:t>AVEC</a:t>
                </a:r>
                <a:r>
                  <a:rPr lang="fr-FR" b="1" dirty="0" smtClean="0"/>
                  <a:t> régularisation pour</a:t>
                </a:r>
                <a:r>
                  <a:rPr lang="fr-FR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la régression logistique</a:t>
                </a:r>
              </a:p>
              <a:p>
                <a:r>
                  <a:rPr lang="fr-FR" dirty="0" smtClean="0"/>
                  <a:t>Séparons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dirty="0" smtClean="0"/>
                  <a:t> du reste des paramètres </a:t>
                </a:r>
              </a:p>
              <a:p>
                <a:pPr marL="0" indent="0">
                  <a:buNone/>
                </a:pPr>
                <a:r>
                  <a:rPr lang="fr-FR" sz="2200" dirty="0"/>
                  <a:t>Répéter </a:t>
                </a:r>
                <a:r>
                  <a:rPr lang="fr-FR" sz="2200" dirty="0" smtClean="0"/>
                  <a:t>{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 smtClean="0"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200" dirty="0"/>
                          <m:t>i</m:t>
                        </m:r>
                        <m:r>
                          <m:rPr>
                            <m:nor/>
                          </m:rPr>
                          <a:rPr lang="fr-FR" sz="2200" dirty="0"/>
                          <m:t>=1 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200" baseline="-25000" dirty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200" dirty="0"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sz="2200" b="1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200" dirty="0"/>
              </a:p>
              <a:p>
                <a:pPr marL="4795838" lvl="1" indent="-4281488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/>
                  <a:t> </a:t>
                </a:r>
                <a:r>
                  <a:rPr lang="fr-FR" sz="22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1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200" b="1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200" dirty="0">
                    <a:sym typeface="Wingdings" panose="05000000000000000000" pitchFamily="2" charset="2"/>
                  </a:rPr>
                  <a:t> - </a:t>
                </a:r>
                <a:r>
                  <a:rPr lang="fr-FR" sz="2200" dirty="0"/>
                  <a:t> </a:t>
                </a:r>
                <a:r>
                  <a:rPr lang="el-G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2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fr-FR" sz="2200" dirty="0"/>
                          <m:t> </m:t>
                        </m:r>
                        <m:nary>
                          <m:naryPr>
                            <m:chr m:val="∑"/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fr-FR" sz="2200" dirty="0"/>
                              <m:t>i</m:t>
                            </m:r>
                            <m:r>
                              <m:rPr>
                                <m:nor/>
                              </m:rPr>
                              <a:rPr lang="fr-FR" sz="2200" dirty="0"/>
                              <m:t>=1 </m:t>
                            </m:r>
                          </m:sub>
                          <m:sup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d>
                              <m:d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l-GR" sz="2200" baseline="-25000" dirty="0">
                                        <a:latin typeface="Courier New" panose="02070309020205020404" pitchFamily="49" charset="0"/>
                                        <a:cs typeface="Courier New" panose="02070309020205020404" pitchFamily="49" charset="0"/>
                                      </a:rPr>
                                      <m:t>θ</m:t>
                                    </m:r>
                                  </m:sub>
                                </m:sSub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fr-F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2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fr-FR" sz="2200" dirty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fr-FR" sz="2200" b="1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Sup>
                          <m:sSubSupPr>
                            <m:ctrlPr>
                              <a:rPr lang="fr-FR" sz="2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fr-FR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22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fr-FR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fr-FR" sz="2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fr-FR" sz="2200" b="1" baseline="-25000" dirty="0">
                            <a:solidFill>
                              <a:srgbClr val="00B05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fr-FR" sz="2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4795838" lvl="1" indent="-4281488">
                  <a:buNone/>
                </a:pPr>
                <a:r>
                  <a:rPr lang="fr-FR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fr-FR" sz="2200" dirty="0" smtClean="0"/>
                  <a:t>(</a:t>
                </a:r>
                <a:r>
                  <a:rPr lang="fr-FR" sz="2200" dirty="0"/>
                  <a:t>pour tous </a:t>
                </a:r>
                <a:r>
                  <a:rPr lang="fr-FR" sz="2200" dirty="0" smtClean="0"/>
                  <a:t>j</a:t>
                </a:r>
                <a:r>
                  <a:rPr lang="fr-F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fr-FR" sz="2000" dirty="0"/>
                  <a:t>0</a:t>
                </a:r>
                <a:r>
                  <a:rPr lang="fr-FR" sz="2200" dirty="0" smtClean="0"/>
                  <a:t> </a:t>
                </a:r>
                <a:r>
                  <a:rPr lang="fr-FR" sz="2200" b="1" dirty="0"/>
                  <a:t>simultanément</a:t>
                </a:r>
                <a:r>
                  <a:rPr lang="fr-FR" sz="2200" dirty="0" smtClean="0"/>
                  <a:t>)</a:t>
                </a:r>
              </a:p>
              <a:p>
                <a:pPr marL="4795838" lvl="1" indent="-4281488">
                  <a:buNone/>
                </a:pPr>
                <a:r>
                  <a:rPr lang="fr-FR" sz="2200" dirty="0" smtClean="0"/>
                  <a:t>} Jusqu’à convergence</a:t>
                </a:r>
              </a:p>
              <a:p>
                <a:endParaRPr lang="fr-FR" dirty="0" smtClean="0"/>
              </a:p>
              <a:p>
                <a:pPr marL="0" indent="0">
                  <a:buNone/>
                </a:pPr>
                <a:r>
                  <a:rPr lang="fr-FR" b="1" dirty="0" smtClean="0"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fr-F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2400" b="1" baseline="-25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j</m:t>
                    </m:r>
                  </m:oMath>
                </a14:m>
                <a:r>
                  <a:rPr lang="fr-F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α</m:t>
                        </m:r>
                        <m:f>
                          <m:fPr>
                            <m:ctrlPr>
                              <a:rPr lang="fr-FR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fr-FR" sz="24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fr-FR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Wingdings" panose="05000000000000000000" pitchFamily="2" charset="2"/>
                  </a:rPr>
                  <a:t>- </a:t>
                </a:r>
                <a:r>
                  <a:rPr lang="fr-FR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l-G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α</a:t>
                </a:r>
                <a:r>
                  <a:rPr lang="fr-F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4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fr-FR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=1 </m:t>
                        </m:r>
                      </m:sub>
                      <m:sup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fr-F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sz="2400" baseline="-25000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θ</m:t>
                                </m:r>
                              </m:sub>
                            </m:sSub>
                            <m:r>
                              <a:rPr lang="fr-F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fr-FR" sz="24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fr-FR" sz="24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fr-F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400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fr-FR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Sup>
                      <m:sSubSupPr>
                        <m:ctrlP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4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767" t="-1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22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976447" y="5417383"/>
            <a:ext cx="586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B050"/>
                </a:solidFill>
              </a:rPr>
              <a:t>Dérivée du coût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7" name="Accolade ouvrante 6"/>
          <p:cNvSpPr/>
          <p:nvPr/>
        </p:nvSpPr>
        <p:spPr>
          <a:xfrm rot="16200000">
            <a:off x="5588019" y="2776068"/>
            <a:ext cx="758060" cy="4548556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483969" y="5429376"/>
                <a:ext cx="2180493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fr-FR" i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1−</m:t>
                      </m:r>
                      <m:r>
                        <m:rPr>
                          <m:nor/>
                        </m:rPr>
                        <a:rPr lang="el-GR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α</m:t>
                      </m:r>
                      <m:f>
                        <m:fPr>
                          <m:ctrlPr>
                            <a:rPr lang="fr-F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fr-FR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fr-FR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FR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969" y="5429376"/>
                <a:ext cx="2180493" cy="6183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7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Comment choisir la bonne fonction, et les bonnes caractéristiques pour la régression linéaire?</a:t>
            </a:r>
          </a:p>
          <a:p>
            <a:pPr lvl="1"/>
            <a:r>
              <a:rPr lang="fr-FR" dirty="0" smtClean="0"/>
              <a:t>Utilisation d’une ligne pour la régression linéaire,</a:t>
            </a:r>
          </a:p>
          <a:p>
            <a:pPr lvl="1"/>
            <a:r>
              <a:rPr lang="fr-FR" dirty="0" smtClean="0"/>
              <a:t>Utilisation d’une fonction quadratique pour les caractéristiques,</a:t>
            </a:r>
          </a:p>
          <a:p>
            <a:pPr lvl="1"/>
            <a:r>
              <a:rPr lang="fr-FR" dirty="0" smtClean="0"/>
              <a:t>Utilisation </a:t>
            </a:r>
            <a:r>
              <a:rPr lang="fr-FR" dirty="0"/>
              <a:t>d’une fonction polynomiale pour les caractéristiques,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3</a:t>
            </a:fld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671553" y="5623560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1991593" y="41300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821056" y="5777344"/>
            <a:ext cx="128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Salaire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25044" y="4073716"/>
            <a:ext cx="139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</a:t>
            </a:r>
          </a:p>
          <a:p>
            <a:r>
              <a:rPr lang="fr-FR" dirty="0" smtClean="0"/>
              <a:t> voiture</a:t>
            </a:r>
          </a:p>
        </p:txBody>
      </p:sp>
      <p:sp>
        <p:nvSpPr>
          <p:cNvPr id="13" name="Rectangle à quatre flèches 12"/>
          <p:cNvSpPr/>
          <p:nvPr/>
        </p:nvSpPr>
        <p:spPr>
          <a:xfrm>
            <a:off x="2173331" y="551688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quatre flèches 13"/>
          <p:cNvSpPr/>
          <p:nvPr/>
        </p:nvSpPr>
        <p:spPr>
          <a:xfrm>
            <a:off x="2285274" y="5095168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quatre flèches 14"/>
          <p:cNvSpPr/>
          <p:nvPr/>
        </p:nvSpPr>
        <p:spPr>
          <a:xfrm>
            <a:off x="2509302" y="4746896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quatre flèches 15"/>
          <p:cNvSpPr/>
          <p:nvPr/>
        </p:nvSpPr>
        <p:spPr>
          <a:xfrm>
            <a:off x="2864098" y="4472576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quatre flèches 16"/>
          <p:cNvSpPr/>
          <p:nvPr/>
        </p:nvSpPr>
        <p:spPr>
          <a:xfrm>
            <a:off x="3594578" y="433152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quatre flèches 17"/>
          <p:cNvSpPr/>
          <p:nvPr/>
        </p:nvSpPr>
        <p:spPr>
          <a:xfrm>
            <a:off x="3252718" y="4335416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4785363" y="5620095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5105403" y="4126575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à quatre flèches 21"/>
          <p:cNvSpPr/>
          <p:nvPr/>
        </p:nvSpPr>
        <p:spPr>
          <a:xfrm>
            <a:off x="5287141" y="5513415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quatre flèches 22"/>
          <p:cNvSpPr/>
          <p:nvPr/>
        </p:nvSpPr>
        <p:spPr>
          <a:xfrm>
            <a:off x="5399084" y="5091703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quatre flèches 23"/>
          <p:cNvSpPr/>
          <p:nvPr/>
        </p:nvSpPr>
        <p:spPr>
          <a:xfrm>
            <a:off x="5623112" y="4743431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quatre flèches 24"/>
          <p:cNvSpPr/>
          <p:nvPr/>
        </p:nvSpPr>
        <p:spPr>
          <a:xfrm>
            <a:off x="5977908" y="4469111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quatre flèches 25"/>
          <p:cNvSpPr/>
          <p:nvPr/>
        </p:nvSpPr>
        <p:spPr>
          <a:xfrm>
            <a:off x="6708388" y="4328055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quatre flèches 26"/>
          <p:cNvSpPr/>
          <p:nvPr/>
        </p:nvSpPr>
        <p:spPr>
          <a:xfrm>
            <a:off x="6366528" y="4331951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/>
          <p:cNvCxnSpPr/>
          <p:nvPr/>
        </p:nvCxnSpPr>
        <p:spPr>
          <a:xfrm flipV="1">
            <a:off x="8224748" y="5609704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8544788" y="4116184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quatre flèches 30"/>
          <p:cNvSpPr/>
          <p:nvPr/>
        </p:nvSpPr>
        <p:spPr>
          <a:xfrm>
            <a:off x="8726526" y="5503024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quatre flèches 31"/>
          <p:cNvSpPr/>
          <p:nvPr/>
        </p:nvSpPr>
        <p:spPr>
          <a:xfrm>
            <a:off x="8838469" y="5081312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quatre flèches 32"/>
          <p:cNvSpPr/>
          <p:nvPr/>
        </p:nvSpPr>
        <p:spPr>
          <a:xfrm>
            <a:off x="9062497" y="473304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quatre flèches 33"/>
          <p:cNvSpPr/>
          <p:nvPr/>
        </p:nvSpPr>
        <p:spPr>
          <a:xfrm>
            <a:off x="9417293" y="445872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quatre flèches 34"/>
          <p:cNvSpPr/>
          <p:nvPr/>
        </p:nvSpPr>
        <p:spPr>
          <a:xfrm>
            <a:off x="10147773" y="4317664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quatre flèches 35"/>
          <p:cNvSpPr/>
          <p:nvPr/>
        </p:nvSpPr>
        <p:spPr>
          <a:xfrm>
            <a:off x="9805913" y="432156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6299386" y="5719981"/>
            <a:ext cx="128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Salaire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9557079" y="5666068"/>
            <a:ext cx="128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Salaire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4169274" y="4016932"/>
            <a:ext cx="139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</a:t>
            </a:r>
          </a:p>
          <a:p>
            <a:r>
              <a:rPr lang="fr-FR" dirty="0" smtClean="0"/>
              <a:t> voiture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7568808" y="4126575"/>
            <a:ext cx="139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</a:t>
            </a:r>
          </a:p>
          <a:p>
            <a:r>
              <a:rPr lang="fr-FR" dirty="0" smtClean="0"/>
              <a:t> voiture</a:t>
            </a: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2083034" y="4279471"/>
            <a:ext cx="1944680" cy="14006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flipH="1">
            <a:off x="5419117" y="4508097"/>
            <a:ext cx="3074642" cy="2358452"/>
          </a:xfrm>
          <a:prstGeom prst="arc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864618" y="6190942"/>
                <a:ext cx="277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618" y="6190942"/>
                <a:ext cx="277620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4764525" y="6169257"/>
                <a:ext cx="277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525" y="6169257"/>
                <a:ext cx="27762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8224748" y="6138130"/>
                <a:ext cx="3245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748" y="6138130"/>
                <a:ext cx="3245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orme libre 47"/>
          <p:cNvSpPr/>
          <p:nvPr/>
        </p:nvSpPr>
        <p:spPr>
          <a:xfrm>
            <a:off x="8545286" y="3988770"/>
            <a:ext cx="2275114" cy="1694712"/>
          </a:xfrm>
          <a:custGeom>
            <a:avLst/>
            <a:gdLst>
              <a:gd name="connsiteX0" fmla="*/ 0 w 2275114"/>
              <a:gd name="connsiteY0" fmla="*/ 1029544 h 1694712"/>
              <a:gd name="connsiteX1" fmla="*/ 195943 w 2275114"/>
              <a:gd name="connsiteY1" fmla="*/ 1639144 h 1694712"/>
              <a:gd name="connsiteX2" fmla="*/ 391885 w 2275114"/>
              <a:gd name="connsiteY2" fmla="*/ 1617373 h 1694712"/>
              <a:gd name="connsiteX3" fmla="*/ 446314 w 2275114"/>
              <a:gd name="connsiteY3" fmla="*/ 1203716 h 1694712"/>
              <a:gd name="connsiteX4" fmla="*/ 609600 w 2275114"/>
              <a:gd name="connsiteY4" fmla="*/ 855373 h 1694712"/>
              <a:gd name="connsiteX5" fmla="*/ 751114 w 2275114"/>
              <a:gd name="connsiteY5" fmla="*/ 376401 h 1694712"/>
              <a:gd name="connsiteX6" fmla="*/ 1034143 w 2275114"/>
              <a:gd name="connsiteY6" fmla="*/ 626773 h 1694712"/>
              <a:gd name="connsiteX7" fmla="*/ 1197428 w 2275114"/>
              <a:gd name="connsiteY7" fmla="*/ 953344 h 1694712"/>
              <a:gd name="connsiteX8" fmla="*/ 1436914 w 2275114"/>
              <a:gd name="connsiteY8" fmla="*/ 942459 h 1694712"/>
              <a:gd name="connsiteX9" fmla="*/ 1415143 w 2275114"/>
              <a:gd name="connsiteY9" fmla="*/ 496144 h 1694712"/>
              <a:gd name="connsiteX10" fmla="*/ 1545771 w 2275114"/>
              <a:gd name="connsiteY10" fmla="*/ 6287 h 1694712"/>
              <a:gd name="connsiteX11" fmla="*/ 1730828 w 2275114"/>
              <a:gd name="connsiteY11" fmla="*/ 234887 h 1694712"/>
              <a:gd name="connsiteX12" fmla="*/ 1752600 w 2275114"/>
              <a:gd name="connsiteY12" fmla="*/ 474373 h 1694712"/>
              <a:gd name="connsiteX13" fmla="*/ 1872343 w 2275114"/>
              <a:gd name="connsiteY13" fmla="*/ 877144 h 1694712"/>
              <a:gd name="connsiteX14" fmla="*/ 2111828 w 2275114"/>
              <a:gd name="connsiteY14" fmla="*/ 975116 h 1694712"/>
              <a:gd name="connsiteX15" fmla="*/ 2275114 w 2275114"/>
              <a:gd name="connsiteY15" fmla="*/ 528801 h 169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5114" h="1694712">
                <a:moveTo>
                  <a:pt x="0" y="1029544"/>
                </a:moveTo>
                <a:cubicBezTo>
                  <a:pt x="65314" y="1285358"/>
                  <a:pt x="130629" y="1541173"/>
                  <a:pt x="195943" y="1639144"/>
                </a:cubicBezTo>
                <a:cubicBezTo>
                  <a:pt x="261257" y="1737115"/>
                  <a:pt x="350157" y="1689944"/>
                  <a:pt x="391885" y="1617373"/>
                </a:cubicBezTo>
                <a:cubicBezTo>
                  <a:pt x="433613" y="1544802"/>
                  <a:pt x="410028" y="1330716"/>
                  <a:pt x="446314" y="1203716"/>
                </a:cubicBezTo>
                <a:cubicBezTo>
                  <a:pt x="482600" y="1076716"/>
                  <a:pt x="558800" y="993259"/>
                  <a:pt x="609600" y="855373"/>
                </a:cubicBezTo>
                <a:cubicBezTo>
                  <a:pt x="660400" y="717487"/>
                  <a:pt x="680357" y="414501"/>
                  <a:pt x="751114" y="376401"/>
                </a:cubicBezTo>
                <a:cubicBezTo>
                  <a:pt x="821871" y="338301"/>
                  <a:pt x="959757" y="530616"/>
                  <a:pt x="1034143" y="626773"/>
                </a:cubicBezTo>
                <a:cubicBezTo>
                  <a:pt x="1108529" y="722930"/>
                  <a:pt x="1130300" y="900730"/>
                  <a:pt x="1197428" y="953344"/>
                </a:cubicBezTo>
                <a:cubicBezTo>
                  <a:pt x="1264556" y="1005958"/>
                  <a:pt x="1400628" y="1018659"/>
                  <a:pt x="1436914" y="942459"/>
                </a:cubicBezTo>
                <a:cubicBezTo>
                  <a:pt x="1473200" y="866259"/>
                  <a:pt x="1397000" y="652172"/>
                  <a:pt x="1415143" y="496144"/>
                </a:cubicBezTo>
                <a:cubicBezTo>
                  <a:pt x="1433286" y="340116"/>
                  <a:pt x="1493157" y="49830"/>
                  <a:pt x="1545771" y="6287"/>
                </a:cubicBezTo>
                <a:cubicBezTo>
                  <a:pt x="1598385" y="-37256"/>
                  <a:pt x="1696357" y="156873"/>
                  <a:pt x="1730828" y="234887"/>
                </a:cubicBezTo>
                <a:cubicBezTo>
                  <a:pt x="1765300" y="312901"/>
                  <a:pt x="1729014" y="367330"/>
                  <a:pt x="1752600" y="474373"/>
                </a:cubicBezTo>
                <a:cubicBezTo>
                  <a:pt x="1776186" y="581416"/>
                  <a:pt x="1812472" y="793687"/>
                  <a:pt x="1872343" y="877144"/>
                </a:cubicBezTo>
                <a:cubicBezTo>
                  <a:pt x="1932214" y="960601"/>
                  <a:pt x="2044700" y="1033173"/>
                  <a:pt x="2111828" y="975116"/>
                </a:cubicBezTo>
                <a:cubicBezTo>
                  <a:pt x="2178956" y="917059"/>
                  <a:pt x="2275114" y="528801"/>
                  <a:pt x="2275114" y="528801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xplosion 2 45"/>
          <p:cNvSpPr/>
          <p:nvPr/>
        </p:nvSpPr>
        <p:spPr>
          <a:xfrm>
            <a:off x="5431179" y="1993232"/>
            <a:ext cx="6121720" cy="2136808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Problème de </a:t>
            </a:r>
            <a:r>
              <a:rPr lang="fr-FR" dirty="0" smtClean="0"/>
              <a:t>généralisation </a:t>
            </a:r>
          </a:p>
          <a:p>
            <a:pPr algn="ctr"/>
            <a:r>
              <a:rPr lang="fr-FR" dirty="0" smtClean="0"/>
              <a:t>Trop de caractéristiques !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160085" y="4832184"/>
            <a:ext cx="2742933" cy="8119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Sous apprentissage</a:t>
            </a:r>
            <a:endParaRPr lang="fr-FR" dirty="0"/>
          </a:p>
        </p:txBody>
      </p:sp>
      <p:sp>
        <p:nvSpPr>
          <p:cNvPr id="50" name="Ellipse 49"/>
          <p:cNvSpPr/>
          <p:nvPr/>
        </p:nvSpPr>
        <p:spPr>
          <a:xfrm>
            <a:off x="9305084" y="4880591"/>
            <a:ext cx="2742933" cy="8119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Sur 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3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Comment choisir la bonne fonction, et les bonnes caractéristiques pour la régression linéaire?</a:t>
            </a:r>
          </a:p>
          <a:p>
            <a:pPr lvl="1"/>
            <a:r>
              <a:rPr lang="fr-FR" dirty="0" smtClean="0"/>
              <a:t>Utilisation d’une ligne pour la régression logistique,</a:t>
            </a:r>
          </a:p>
          <a:p>
            <a:pPr lvl="1"/>
            <a:r>
              <a:rPr lang="fr-FR" dirty="0" smtClean="0"/>
              <a:t>Utilisation d’une fonction quadratique pour les caractéristiques,</a:t>
            </a:r>
          </a:p>
          <a:p>
            <a:pPr lvl="1"/>
            <a:r>
              <a:rPr lang="fr-FR" dirty="0" smtClean="0"/>
              <a:t>Utilisation </a:t>
            </a:r>
            <a:r>
              <a:rPr lang="fr-FR" dirty="0"/>
              <a:t>d’une fonction polynomiale pour les caractéristiques,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4</a:t>
            </a:fld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671553" y="5623560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1991593" y="41300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785363" y="5620095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8224748" y="5609704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 flipV="1">
            <a:off x="1979710" y="4337887"/>
            <a:ext cx="1403151" cy="12974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5980265" flipH="1">
            <a:off x="5292155" y="2845816"/>
            <a:ext cx="3006878" cy="2250797"/>
          </a:xfrm>
          <a:prstGeom prst="arc">
            <a:avLst>
              <a:gd name="adj1" fmla="val 16200000"/>
              <a:gd name="adj2" fmla="val 67558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lus 48"/>
          <p:cNvSpPr/>
          <p:nvPr/>
        </p:nvSpPr>
        <p:spPr>
          <a:xfrm>
            <a:off x="2765660" y="43408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lus 50"/>
          <p:cNvSpPr/>
          <p:nvPr/>
        </p:nvSpPr>
        <p:spPr>
          <a:xfrm>
            <a:off x="2918060" y="44932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lus 51"/>
          <p:cNvSpPr/>
          <p:nvPr/>
        </p:nvSpPr>
        <p:spPr>
          <a:xfrm>
            <a:off x="3070460" y="46456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lus 52"/>
          <p:cNvSpPr/>
          <p:nvPr/>
        </p:nvSpPr>
        <p:spPr>
          <a:xfrm>
            <a:off x="3222860" y="47980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Plus 53"/>
          <p:cNvSpPr/>
          <p:nvPr/>
        </p:nvSpPr>
        <p:spPr>
          <a:xfrm>
            <a:off x="3375260" y="49504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Plus 54"/>
          <p:cNvSpPr/>
          <p:nvPr/>
        </p:nvSpPr>
        <p:spPr>
          <a:xfrm>
            <a:off x="2963780" y="49504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Plus 55"/>
          <p:cNvSpPr/>
          <p:nvPr/>
        </p:nvSpPr>
        <p:spPr>
          <a:xfrm>
            <a:off x="2817550" y="4765803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/>
          <p:cNvSpPr/>
          <p:nvPr/>
        </p:nvSpPr>
        <p:spPr>
          <a:xfrm>
            <a:off x="2323700" y="524828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/>
          <p:cNvSpPr/>
          <p:nvPr/>
        </p:nvSpPr>
        <p:spPr>
          <a:xfrm>
            <a:off x="2476100" y="540068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/>
          <p:cNvSpPr/>
          <p:nvPr/>
        </p:nvSpPr>
        <p:spPr>
          <a:xfrm>
            <a:off x="2110340" y="530924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/>
          <p:cNvSpPr/>
          <p:nvPr/>
        </p:nvSpPr>
        <p:spPr>
          <a:xfrm>
            <a:off x="2110340" y="491300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rganigramme : Connecteur 60"/>
          <p:cNvSpPr/>
          <p:nvPr/>
        </p:nvSpPr>
        <p:spPr>
          <a:xfrm>
            <a:off x="2262740" y="4673523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Connecteur 61"/>
          <p:cNvSpPr/>
          <p:nvPr/>
        </p:nvSpPr>
        <p:spPr>
          <a:xfrm>
            <a:off x="2262740" y="437960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Connecteur 62"/>
          <p:cNvSpPr/>
          <p:nvPr/>
        </p:nvSpPr>
        <p:spPr>
          <a:xfrm>
            <a:off x="2273626" y="4902123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rganigramme : Connecteur 63"/>
          <p:cNvSpPr/>
          <p:nvPr/>
        </p:nvSpPr>
        <p:spPr>
          <a:xfrm>
            <a:off x="2099453" y="4586436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rganigramme : Connecteur 64"/>
          <p:cNvSpPr/>
          <p:nvPr/>
        </p:nvSpPr>
        <p:spPr>
          <a:xfrm>
            <a:off x="2611083" y="5206923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rganigramme : Connecteur 65"/>
          <p:cNvSpPr/>
          <p:nvPr/>
        </p:nvSpPr>
        <p:spPr>
          <a:xfrm>
            <a:off x="2959426" y="5217810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Connecteur 66"/>
          <p:cNvSpPr/>
          <p:nvPr/>
        </p:nvSpPr>
        <p:spPr>
          <a:xfrm>
            <a:off x="2763483" y="5402865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rganigramme : Connecteur 67"/>
          <p:cNvSpPr/>
          <p:nvPr/>
        </p:nvSpPr>
        <p:spPr>
          <a:xfrm>
            <a:off x="2436911" y="506540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Plus 68"/>
          <p:cNvSpPr/>
          <p:nvPr/>
        </p:nvSpPr>
        <p:spPr>
          <a:xfrm>
            <a:off x="2624147" y="49504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Plus 69"/>
          <p:cNvSpPr/>
          <p:nvPr/>
        </p:nvSpPr>
        <p:spPr>
          <a:xfrm>
            <a:off x="2613261" y="4689213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Plus 70"/>
          <p:cNvSpPr/>
          <p:nvPr/>
        </p:nvSpPr>
        <p:spPr>
          <a:xfrm>
            <a:off x="2384662" y="4525925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Plus 71"/>
          <p:cNvSpPr/>
          <p:nvPr/>
        </p:nvSpPr>
        <p:spPr>
          <a:xfrm>
            <a:off x="2613261" y="4449725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Plus 72"/>
          <p:cNvSpPr/>
          <p:nvPr/>
        </p:nvSpPr>
        <p:spPr>
          <a:xfrm>
            <a:off x="3190203" y="5287924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Plus 73"/>
          <p:cNvSpPr/>
          <p:nvPr/>
        </p:nvSpPr>
        <p:spPr>
          <a:xfrm>
            <a:off x="3114004" y="5048436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Plus 74"/>
          <p:cNvSpPr/>
          <p:nvPr/>
        </p:nvSpPr>
        <p:spPr>
          <a:xfrm>
            <a:off x="2526174" y="4232010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avec flèche 75"/>
          <p:cNvCxnSpPr/>
          <p:nvPr/>
        </p:nvCxnSpPr>
        <p:spPr>
          <a:xfrm flipV="1">
            <a:off x="5376682" y="4106519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lus 77"/>
          <p:cNvSpPr/>
          <p:nvPr/>
        </p:nvSpPr>
        <p:spPr>
          <a:xfrm>
            <a:off x="6150749" y="43173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Plus 78"/>
          <p:cNvSpPr/>
          <p:nvPr/>
        </p:nvSpPr>
        <p:spPr>
          <a:xfrm>
            <a:off x="6303149" y="44697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Plus 79"/>
          <p:cNvSpPr/>
          <p:nvPr/>
        </p:nvSpPr>
        <p:spPr>
          <a:xfrm>
            <a:off x="6455549" y="46221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Plus 80"/>
          <p:cNvSpPr/>
          <p:nvPr/>
        </p:nvSpPr>
        <p:spPr>
          <a:xfrm>
            <a:off x="6607949" y="47745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Plus 81"/>
          <p:cNvSpPr/>
          <p:nvPr/>
        </p:nvSpPr>
        <p:spPr>
          <a:xfrm>
            <a:off x="6760349" y="49269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Plus 82"/>
          <p:cNvSpPr/>
          <p:nvPr/>
        </p:nvSpPr>
        <p:spPr>
          <a:xfrm>
            <a:off x="6348869" y="49269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Plus 83"/>
          <p:cNvSpPr/>
          <p:nvPr/>
        </p:nvSpPr>
        <p:spPr>
          <a:xfrm>
            <a:off x="6202639" y="4742282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rganigramme : Connecteur 84"/>
          <p:cNvSpPr/>
          <p:nvPr/>
        </p:nvSpPr>
        <p:spPr>
          <a:xfrm>
            <a:off x="5708789" y="5224768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rganigramme : Connecteur 85"/>
          <p:cNvSpPr/>
          <p:nvPr/>
        </p:nvSpPr>
        <p:spPr>
          <a:xfrm>
            <a:off x="5861189" y="5377168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Connecteur 86"/>
          <p:cNvSpPr/>
          <p:nvPr/>
        </p:nvSpPr>
        <p:spPr>
          <a:xfrm>
            <a:off x="5495429" y="5285728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Connecteur 87"/>
          <p:cNvSpPr/>
          <p:nvPr/>
        </p:nvSpPr>
        <p:spPr>
          <a:xfrm>
            <a:off x="5495429" y="4889488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Connecteur 88"/>
          <p:cNvSpPr/>
          <p:nvPr/>
        </p:nvSpPr>
        <p:spPr>
          <a:xfrm>
            <a:off x="5647829" y="4650002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rganigramme : Connecteur 89"/>
          <p:cNvSpPr/>
          <p:nvPr/>
        </p:nvSpPr>
        <p:spPr>
          <a:xfrm>
            <a:off x="5647829" y="4356088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rganigramme : Connecteur 90"/>
          <p:cNvSpPr/>
          <p:nvPr/>
        </p:nvSpPr>
        <p:spPr>
          <a:xfrm>
            <a:off x="5658715" y="4878602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rganigramme : Connecteur 91"/>
          <p:cNvSpPr/>
          <p:nvPr/>
        </p:nvSpPr>
        <p:spPr>
          <a:xfrm>
            <a:off x="5484542" y="4562915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rganigramme : Connecteur 92"/>
          <p:cNvSpPr/>
          <p:nvPr/>
        </p:nvSpPr>
        <p:spPr>
          <a:xfrm>
            <a:off x="5996172" y="5183402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rganigramme : Connecteur 93"/>
          <p:cNvSpPr/>
          <p:nvPr/>
        </p:nvSpPr>
        <p:spPr>
          <a:xfrm>
            <a:off x="6344515" y="519428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rganigramme : Connecteur 94"/>
          <p:cNvSpPr/>
          <p:nvPr/>
        </p:nvSpPr>
        <p:spPr>
          <a:xfrm>
            <a:off x="6148572" y="5379344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rganigramme : Connecteur 95"/>
          <p:cNvSpPr/>
          <p:nvPr/>
        </p:nvSpPr>
        <p:spPr>
          <a:xfrm>
            <a:off x="5822000" y="5041888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Plus 96"/>
          <p:cNvSpPr/>
          <p:nvPr/>
        </p:nvSpPr>
        <p:spPr>
          <a:xfrm>
            <a:off x="6009236" y="49269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Plus 97"/>
          <p:cNvSpPr/>
          <p:nvPr/>
        </p:nvSpPr>
        <p:spPr>
          <a:xfrm>
            <a:off x="5998350" y="4665692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Plus 98"/>
          <p:cNvSpPr/>
          <p:nvPr/>
        </p:nvSpPr>
        <p:spPr>
          <a:xfrm>
            <a:off x="5769751" y="4502404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Plus 99"/>
          <p:cNvSpPr/>
          <p:nvPr/>
        </p:nvSpPr>
        <p:spPr>
          <a:xfrm>
            <a:off x="5998350" y="4426204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Plus 100"/>
          <p:cNvSpPr/>
          <p:nvPr/>
        </p:nvSpPr>
        <p:spPr>
          <a:xfrm>
            <a:off x="6575292" y="5264403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Plus 101"/>
          <p:cNvSpPr/>
          <p:nvPr/>
        </p:nvSpPr>
        <p:spPr>
          <a:xfrm>
            <a:off x="6499093" y="5024915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Plus 102"/>
          <p:cNvSpPr/>
          <p:nvPr/>
        </p:nvSpPr>
        <p:spPr>
          <a:xfrm>
            <a:off x="5911263" y="420848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avec flèche 103"/>
          <p:cNvCxnSpPr/>
          <p:nvPr/>
        </p:nvCxnSpPr>
        <p:spPr>
          <a:xfrm flipV="1">
            <a:off x="8875190" y="41300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8191671" y="4052654"/>
                <a:ext cx="563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671" y="4052654"/>
                <a:ext cx="56377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Plus 105"/>
          <p:cNvSpPr/>
          <p:nvPr/>
        </p:nvSpPr>
        <p:spPr>
          <a:xfrm>
            <a:off x="9649257" y="43408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Plus 106"/>
          <p:cNvSpPr/>
          <p:nvPr/>
        </p:nvSpPr>
        <p:spPr>
          <a:xfrm>
            <a:off x="9801657" y="44932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Plus 107"/>
          <p:cNvSpPr/>
          <p:nvPr/>
        </p:nvSpPr>
        <p:spPr>
          <a:xfrm>
            <a:off x="9954057" y="46456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Plus 108"/>
          <p:cNvSpPr/>
          <p:nvPr/>
        </p:nvSpPr>
        <p:spPr>
          <a:xfrm>
            <a:off x="10106457" y="47980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Plus 109"/>
          <p:cNvSpPr/>
          <p:nvPr/>
        </p:nvSpPr>
        <p:spPr>
          <a:xfrm>
            <a:off x="10258857" y="49504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lus 110"/>
          <p:cNvSpPr/>
          <p:nvPr/>
        </p:nvSpPr>
        <p:spPr>
          <a:xfrm>
            <a:off x="9847377" y="49504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Plus 111"/>
          <p:cNvSpPr/>
          <p:nvPr/>
        </p:nvSpPr>
        <p:spPr>
          <a:xfrm>
            <a:off x="9701147" y="4765803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rganigramme : Connecteur 112"/>
          <p:cNvSpPr/>
          <p:nvPr/>
        </p:nvSpPr>
        <p:spPr>
          <a:xfrm>
            <a:off x="9207297" y="524828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Organigramme : Connecteur 113"/>
          <p:cNvSpPr/>
          <p:nvPr/>
        </p:nvSpPr>
        <p:spPr>
          <a:xfrm>
            <a:off x="9359697" y="540068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Organigramme : Connecteur 114"/>
          <p:cNvSpPr/>
          <p:nvPr/>
        </p:nvSpPr>
        <p:spPr>
          <a:xfrm>
            <a:off x="8993937" y="530924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Organigramme : Connecteur 115"/>
          <p:cNvSpPr/>
          <p:nvPr/>
        </p:nvSpPr>
        <p:spPr>
          <a:xfrm>
            <a:off x="8993937" y="491300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rganigramme : Connecteur 116"/>
          <p:cNvSpPr/>
          <p:nvPr/>
        </p:nvSpPr>
        <p:spPr>
          <a:xfrm>
            <a:off x="9146337" y="4673523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rganigramme : Connecteur 117"/>
          <p:cNvSpPr/>
          <p:nvPr/>
        </p:nvSpPr>
        <p:spPr>
          <a:xfrm>
            <a:off x="9146337" y="437960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Organigramme : Connecteur 118"/>
          <p:cNvSpPr/>
          <p:nvPr/>
        </p:nvSpPr>
        <p:spPr>
          <a:xfrm>
            <a:off x="9157223" y="4902123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Organigramme : Connecteur 119"/>
          <p:cNvSpPr/>
          <p:nvPr/>
        </p:nvSpPr>
        <p:spPr>
          <a:xfrm>
            <a:off x="8983050" y="4586436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Organigramme : Connecteur 120"/>
          <p:cNvSpPr/>
          <p:nvPr/>
        </p:nvSpPr>
        <p:spPr>
          <a:xfrm>
            <a:off x="9494680" y="5206923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rganigramme : Connecteur 121"/>
          <p:cNvSpPr/>
          <p:nvPr/>
        </p:nvSpPr>
        <p:spPr>
          <a:xfrm>
            <a:off x="9843023" y="5217810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rganigramme : Connecteur 122"/>
          <p:cNvSpPr/>
          <p:nvPr/>
        </p:nvSpPr>
        <p:spPr>
          <a:xfrm>
            <a:off x="9647080" y="5402865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rganigramme : Connecteur 123"/>
          <p:cNvSpPr/>
          <p:nvPr/>
        </p:nvSpPr>
        <p:spPr>
          <a:xfrm>
            <a:off x="9320508" y="506540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lus 124"/>
          <p:cNvSpPr/>
          <p:nvPr/>
        </p:nvSpPr>
        <p:spPr>
          <a:xfrm>
            <a:off x="9507744" y="49504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Plus 125"/>
          <p:cNvSpPr/>
          <p:nvPr/>
        </p:nvSpPr>
        <p:spPr>
          <a:xfrm>
            <a:off x="9496858" y="4689213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Plus 126"/>
          <p:cNvSpPr/>
          <p:nvPr/>
        </p:nvSpPr>
        <p:spPr>
          <a:xfrm>
            <a:off x="9268259" y="4525925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Plus 127"/>
          <p:cNvSpPr/>
          <p:nvPr/>
        </p:nvSpPr>
        <p:spPr>
          <a:xfrm>
            <a:off x="9496858" y="4449725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Plus 128"/>
          <p:cNvSpPr/>
          <p:nvPr/>
        </p:nvSpPr>
        <p:spPr>
          <a:xfrm>
            <a:off x="10073800" y="5287924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Plus 129"/>
          <p:cNvSpPr/>
          <p:nvPr/>
        </p:nvSpPr>
        <p:spPr>
          <a:xfrm>
            <a:off x="9997601" y="5048436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Plus 130"/>
          <p:cNvSpPr/>
          <p:nvPr/>
        </p:nvSpPr>
        <p:spPr>
          <a:xfrm>
            <a:off x="9409771" y="4232010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ZoneTexte 131"/>
              <p:cNvSpPr txBox="1"/>
              <p:nvPr/>
            </p:nvSpPr>
            <p:spPr>
              <a:xfrm>
                <a:off x="10205517" y="5609704"/>
                <a:ext cx="563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517" y="5609704"/>
                <a:ext cx="56377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4773518" y="4100416"/>
                <a:ext cx="563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518" y="4100416"/>
                <a:ext cx="56377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6787364" y="5657466"/>
                <a:ext cx="563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64" y="5657466"/>
                <a:ext cx="56377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ZoneTexte 134"/>
              <p:cNvSpPr txBox="1"/>
              <p:nvPr/>
            </p:nvSpPr>
            <p:spPr>
              <a:xfrm>
                <a:off x="1528785" y="4050195"/>
                <a:ext cx="563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5" name="ZoneTexte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85" y="4050195"/>
                <a:ext cx="56377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ZoneTexte 135"/>
              <p:cNvSpPr txBox="1"/>
              <p:nvPr/>
            </p:nvSpPr>
            <p:spPr>
              <a:xfrm>
                <a:off x="3542631" y="5607245"/>
                <a:ext cx="563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6" name="ZoneTexte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5607245"/>
                <a:ext cx="563777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 40"/>
          <p:cNvSpPr/>
          <p:nvPr/>
        </p:nvSpPr>
        <p:spPr>
          <a:xfrm>
            <a:off x="9271313" y="4016829"/>
            <a:ext cx="1690601" cy="1627021"/>
          </a:xfrm>
          <a:custGeom>
            <a:avLst/>
            <a:gdLst>
              <a:gd name="connsiteX0" fmla="*/ 384316 w 1690601"/>
              <a:gd name="connsiteY0" fmla="*/ 0 h 1627021"/>
              <a:gd name="connsiteX1" fmla="*/ 14201 w 1690601"/>
              <a:gd name="connsiteY1" fmla="*/ 642257 h 1627021"/>
              <a:gd name="connsiteX2" fmla="*/ 90401 w 1690601"/>
              <a:gd name="connsiteY2" fmla="*/ 751114 h 1627021"/>
              <a:gd name="connsiteX3" fmla="*/ 221030 w 1690601"/>
              <a:gd name="connsiteY3" fmla="*/ 696685 h 1627021"/>
              <a:gd name="connsiteX4" fmla="*/ 253687 w 1690601"/>
              <a:gd name="connsiteY4" fmla="*/ 707571 h 1627021"/>
              <a:gd name="connsiteX5" fmla="*/ 210144 w 1690601"/>
              <a:gd name="connsiteY5" fmla="*/ 838200 h 1627021"/>
              <a:gd name="connsiteX6" fmla="*/ 221030 w 1690601"/>
              <a:gd name="connsiteY6" fmla="*/ 1045028 h 1627021"/>
              <a:gd name="connsiteX7" fmla="*/ 460516 w 1690601"/>
              <a:gd name="connsiteY7" fmla="*/ 1164771 h 1627021"/>
              <a:gd name="connsiteX8" fmla="*/ 536716 w 1690601"/>
              <a:gd name="connsiteY8" fmla="*/ 1066800 h 1627021"/>
              <a:gd name="connsiteX9" fmla="*/ 667344 w 1690601"/>
              <a:gd name="connsiteY9" fmla="*/ 1110342 h 1627021"/>
              <a:gd name="connsiteX10" fmla="*/ 808858 w 1690601"/>
              <a:gd name="connsiteY10" fmla="*/ 1328057 h 1627021"/>
              <a:gd name="connsiteX11" fmla="*/ 776201 w 1690601"/>
              <a:gd name="connsiteY11" fmla="*/ 1513114 h 1627021"/>
              <a:gd name="connsiteX12" fmla="*/ 961258 w 1690601"/>
              <a:gd name="connsiteY12" fmla="*/ 1611085 h 1627021"/>
              <a:gd name="connsiteX13" fmla="*/ 1690601 w 1690601"/>
              <a:gd name="connsiteY13" fmla="*/ 1175657 h 162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0601" h="1627021">
                <a:moveTo>
                  <a:pt x="384316" y="0"/>
                </a:moveTo>
                <a:cubicBezTo>
                  <a:pt x="223751" y="258535"/>
                  <a:pt x="63187" y="517071"/>
                  <a:pt x="14201" y="642257"/>
                </a:cubicBezTo>
                <a:cubicBezTo>
                  <a:pt x="-34785" y="767443"/>
                  <a:pt x="55929" y="742043"/>
                  <a:pt x="90401" y="751114"/>
                </a:cubicBezTo>
                <a:cubicBezTo>
                  <a:pt x="124872" y="760185"/>
                  <a:pt x="193816" y="703942"/>
                  <a:pt x="221030" y="696685"/>
                </a:cubicBezTo>
                <a:cubicBezTo>
                  <a:pt x="248244" y="689428"/>
                  <a:pt x="255501" y="683985"/>
                  <a:pt x="253687" y="707571"/>
                </a:cubicBezTo>
                <a:cubicBezTo>
                  <a:pt x="251873" y="731157"/>
                  <a:pt x="215587" y="781957"/>
                  <a:pt x="210144" y="838200"/>
                </a:cubicBezTo>
                <a:cubicBezTo>
                  <a:pt x="204701" y="894443"/>
                  <a:pt x="179301" y="990600"/>
                  <a:pt x="221030" y="1045028"/>
                </a:cubicBezTo>
                <a:cubicBezTo>
                  <a:pt x="262759" y="1099456"/>
                  <a:pt x="407902" y="1161142"/>
                  <a:pt x="460516" y="1164771"/>
                </a:cubicBezTo>
                <a:cubicBezTo>
                  <a:pt x="513130" y="1168400"/>
                  <a:pt x="502245" y="1075872"/>
                  <a:pt x="536716" y="1066800"/>
                </a:cubicBezTo>
                <a:cubicBezTo>
                  <a:pt x="571187" y="1057728"/>
                  <a:pt x="621987" y="1066799"/>
                  <a:pt x="667344" y="1110342"/>
                </a:cubicBezTo>
                <a:cubicBezTo>
                  <a:pt x="712701" y="1153885"/>
                  <a:pt x="790715" y="1260928"/>
                  <a:pt x="808858" y="1328057"/>
                </a:cubicBezTo>
                <a:cubicBezTo>
                  <a:pt x="827001" y="1395186"/>
                  <a:pt x="750801" y="1465943"/>
                  <a:pt x="776201" y="1513114"/>
                </a:cubicBezTo>
                <a:cubicBezTo>
                  <a:pt x="801601" y="1560285"/>
                  <a:pt x="808858" y="1667328"/>
                  <a:pt x="961258" y="1611085"/>
                </a:cubicBezTo>
                <a:cubicBezTo>
                  <a:pt x="1113658" y="1554842"/>
                  <a:pt x="1561787" y="1257300"/>
                  <a:pt x="1690601" y="1175657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ZoneTexte 136"/>
              <p:cNvSpPr txBox="1"/>
              <p:nvPr/>
            </p:nvSpPr>
            <p:spPr>
              <a:xfrm>
                <a:off x="1459203" y="5900081"/>
                <a:ext cx="2776200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203" y="5900081"/>
                <a:ext cx="2776200" cy="372538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137"/>
              <p:cNvSpPr/>
              <p:nvPr/>
            </p:nvSpPr>
            <p:spPr>
              <a:xfrm>
                <a:off x="4136230" y="5924896"/>
                <a:ext cx="3767185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8" name="Rectangle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230" y="5924896"/>
                <a:ext cx="3767185" cy="373051"/>
              </a:xfrm>
              <a:prstGeom prst="rect">
                <a:avLst/>
              </a:prstGeom>
              <a:blipFill rotWithShape="0"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Rectangle 138"/>
              <p:cNvSpPr/>
              <p:nvPr/>
            </p:nvSpPr>
            <p:spPr>
              <a:xfrm>
                <a:off x="5167594" y="6340376"/>
                <a:ext cx="1139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dirty="0" smtClean="0"/>
                  <a:t>)</a:t>
                </a:r>
                <a:endParaRPr lang="fr-FR" baseline="-25000" dirty="0"/>
              </a:p>
            </p:txBody>
          </p:sp>
        </mc:Choice>
        <mc:Fallback>
          <p:sp>
            <p:nvSpPr>
              <p:cNvPr id="139" name="Rectangle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594" y="6340376"/>
                <a:ext cx="1139864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8197" r="-3209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/>
              <p:cNvSpPr/>
              <p:nvPr/>
            </p:nvSpPr>
            <p:spPr>
              <a:xfrm>
                <a:off x="8107704" y="5922918"/>
                <a:ext cx="4169025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04" y="5922918"/>
                <a:ext cx="4169025" cy="373051"/>
              </a:xfrm>
              <a:prstGeom prst="rect">
                <a:avLst/>
              </a:prstGeom>
              <a:blipFill rotWithShape="0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/>
              <p:cNvSpPr/>
              <p:nvPr/>
            </p:nvSpPr>
            <p:spPr>
              <a:xfrm>
                <a:off x="8438636" y="6296742"/>
                <a:ext cx="2783583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endParaRPr lang="fr-FR" baseline="-25000" dirty="0"/>
              </a:p>
            </p:txBody>
          </p:sp>
        </mc:Choice>
        <mc:Fallback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636" y="6296742"/>
                <a:ext cx="2783583" cy="374461"/>
              </a:xfrm>
              <a:prstGeom prst="rect">
                <a:avLst/>
              </a:prstGeom>
              <a:blipFill rotWithShape="0"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8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Comment choisir la bonne fonction, et les bonnes caractéristiques pour la régression linéaire?</a:t>
            </a:r>
          </a:p>
          <a:p>
            <a:pPr lvl="1"/>
            <a:r>
              <a:rPr lang="fr-FR" dirty="0" smtClean="0"/>
              <a:t>Utilisation d’une ligne pour la régression logistique,</a:t>
            </a:r>
          </a:p>
          <a:p>
            <a:pPr lvl="1"/>
            <a:r>
              <a:rPr lang="fr-FR" dirty="0" smtClean="0"/>
              <a:t>Utilisation d’une fonction quadratique pour les caractéristiques,</a:t>
            </a:r>
          </a:p>
          <a:p>
            <a:pPr lvl="1"/>
            <a:r>
              <a:rPr lang="fr-FR" dirty="0" smtClean="0"/>
              <a:t>Utilisation </a:t>
            </a:r>
            <a:r>
              <a:rPr lang="fr-FR" dirty="0"/>
              <a:t>d’une fonction polynomiale pour les caractéristiques,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5</a:t>
            </a:fld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671553" y="5623560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1991593" y="41300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785363" y="5620095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8224748" y="5609704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 flipV="1">
            <a:off x="1979710" y="4337887"/>
            <a:ext cx="1403151" cy="129744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5980265" flipH="1">
            <a:off x="5292155" y="2845816"/>
            <a:ext cx="3006878" cy="2250797"/>
          </a:xfrm>
          <a:prstGeom prst="arc">
            <a:avLst>
              <a:gd name="adj1" fmla="val 16200000"/>
              <a:gd name="adj2" fmla="val 67558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1459203" y="5900081"/>
                <a:ext cx="2776200" cy="372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203" y="5900081"/>
                <a:ext cx="2776200" cy="372538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Plus 48"/>
          <p:cNvSpPr/>
          <p:nvPr/>
        </p:nvSpPr>
        <p:spPr>
          <a:xfrm>
            <a:off x="2765660" y="43408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lus 50"/>
          <p:cNvSpPr/>
          <p:nvPr/>
        </p:nvSpPr>
        <p:spPr>
          <a:xfrm>
            <a:off x="2918060" y="44932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lus 51"/>
          <p:cNvSpPr/>
          <p:nvPr/>
        </p:nvSpPr>
        <p:spPr>
          <a:xfrm>
            <a:off x="3070460" y="46456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lus 52"/>
          <p:cNvSpPr/>
          <p:nvPr/>
        </p:nvSpPr>
        <p:spPr>
          <a:xfrm>
            <a:off x="3222860" y="47980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Plus 53"/>
          <p:cNvSpPr/>
          <p:nvPr/>
        </p:nvSpPr>
        <p:spPr>
          <a:xfrm>
            <a:off x="3375260" y="49504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Plus 54"/>
          <p:cNvSpPr/>
          <p:nvPr/>
        </p:nvSpPr>
        <p:spPr>
          <a:xfrm>
            <a:off x="2963780" y="49504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Plus 55"/>
          <p:cNvSpPr/>
          <p:nvPr/>
        </p:nvSpPr>
        <p:spPr>
          <a:xfrm>
            <a:off x="2817550" y="4765803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/>
          <p:cNvSpPr/>
          <p:nvPr/>
        </p:nvSpPr>
        <p:spPr>
          <a:xfrm>
            <a:off x="2323700" y="524828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/>
          <p:cNvSpPr/>
          <p:nvPr/>
        </p:nvSpPr>
        <p:spPr>
          <a:xfrm>
            <a:off x="2476100" y="540068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/>
          <p:cNvSpPr/>
          <p:nvPr/>
        </p:nvSpPr>
        <p:spPr>
          <a:xfrm>
            <a:off x="2110340" y="530924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/>
          <p:cNvSpPr/>
          <p:nvPr/>
        </p:nvSpPr>
        <p:spPr>
          <a:xfrm>
            <a:off x="2110340" y="491300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rganigramme : Connecteur 60"/>
          <p:cNvSpPr/>
          <p:nvPr/>
        </p:nvSpPr>
        <p:spPr>
          <a:xfrm>
            <a:off x="2262740" y="4673523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rganigramme : Connecteur 61"/>
          <p:cNvSpPr/>
          <p:nvPr/>
        </p:nvSpPr>
        <p:spPr>
          <a:xfrm>
            <a:off x="2262740" y="437960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rganigramme : Connecteur 62"/>
          <p:cNvSpPr/>
          <p:nvPr/>
        </p:nvSpPr>
        <p:spPr>
          <a:xfrm>
            <a:off x="2273626" y="4902123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rganigramme : Connecteur 63"/>
          <p:cNvSpPr/>
          <p:nvPr/>
        </p:nvSpPr>
        <p:spPr>
          <a:xfrm>
            <a:off x="2099453" y="4586436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rganigramme : Connecteur 64"/>
          <p:cNvSpPr/>
          <p:nvPr/>
        </p:nvSpPr>
        <p:spPr>
          <a:xfrm>
            <a:off x="2611083" y="5206923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rganigramme : Connecteur 65"/>
          <p:cNvSpPr/>
          <p:nvPr/>
        </p:nvSpPr>
        <p:spPr>
          <a:xfrm>
            <a:off x="2959426" y="5217810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Connecteur 66"/>
          <p:cNvSpPr/>
          <p:nvPr/>
        </p:nvSpPr>
        <p:spPr>
          <a:xfrm>
            <a:off x="2763483" y="5402865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rganigramme : Connecteur 67"/>
          <p:cNvSpPr/>
          <p:nvPr/>
        </p:nvSpPr>
        <p:spPr>
          <a:xfrm>
            <a:off x="2436911" y="506540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Plus 68"/>
          <p:cNvSpPr/>
          <p:nvPr/>
        </p:nvSpPr>
        <p:spPr>
          <a:xfrm>
            <a:off x="2624147" y="49504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Plus 69"/>
          <p:cNvSpPr/>
          <p:nvPr/>
        </p:nvSpPr>
        <p:spPr>
          <a:xfrm>
            <a:off x="2613261" y="4689213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Plus 70"/>
          <p:cNvSpPr/>
          <p:nvPr/>
        </p:nvSpPr>
        <p:spPr>
          <a:xfrm>
            <a:off x="2384662" y="4525925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Plus 71"/>
          <p:cNvSpPr/>
          <p:nvPr/>
        </p:nvSpPr>
        <p:spPr>
          <a:xfrm>
            <a:off x="2613261" y="4449725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Plus 72"/>
          <p:cNvSpPr/>
          <p:nvPr/>
        </p:nvSpPr>
        <p:spPr>
          <a:xfrm>
            <a:off x="3190203" y="5287924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Plus 73"/>
          <p:cNvSpPr/>
          <p:nvPr/>
        </p:nvSpPr>
        <p:spPr>
          <a:xfrm>
            <a:off x="3114004" y="5048436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Plus 74"/>
          <p:cNvSpPr/>
          <p:nvPr/>
        </p:nvSpPr>
        <p:spPr>
          <a:xfrm>
            <a:off x="2526174" y="4232010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avec flèche 75"/>
          <p:cNvCxnSpPr/>
          <p:nvPr/>
        </p:nvCxnSpPr>
        <p:spPr>
          <a:xfrm flipV="1">
            <a:off x="5376682" y="4106519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lus 77"/>
          <p:cNvSpPr/>
          <p:nvPr/>
        </p:nvSpPr>
        <p:spPr>
          <a:xfrm>
            <a:off x="6150749" y="43173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Plus 78"/>
          <p:cNvSpPr/>
          <p:nvPr/>
        </p:nvSpPr>
        <p:spPr>
          <a:xfrm>
            <a:off x="6303149" y="44697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Plus 79"/>
          <p:cNvSpPr/>
          <p:nvPr/>
        </p:nvSpPr>
        <p:spPr>
          <a:xfrm>
            <a:off x="6455549" y="46221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Plus 80"/>
          <p:cNvSpPr/>
          <p:nvPr/>
        </p:nvSpPr>
        <p:spPr>
          <a:xfrm>
            <a:off x="6607949" y="47745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Plus 81"/>
          <p:cNvSpPr/>
          <p:nvPr/>
        </p:nvSpPr>
        <p:spPr>
          <a:xfrm>
            <a:off x="6760349" y="49269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Plus 82"/>
          <p:cNvSpPr/>
          <p:nvPr/>
        </p:nvSpPr>
        <p:spPr>
          <a:xfrm>
            <a:off x="6348869" y="49269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Plus 83"/>
          <p:cNvSpPr/>
          <p:nvPr/>
        </p:nvSpPr>
        <p:spPr>
          <a:xfrm>
            <a:off x="6202639" y="4742282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Organigramme : Connecteur 84"/>
          <p:cNvSpPr/>
          <p:nvPr/>
        </p:nvSpPr>
        <p:spPr>
          <a:xfrm>
            <a:off x="5708789" y="5224768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rganigramme : Connecteur 85"/>
          <p:cNvSpPr/>
          <p:nvPr/>
        </p:nvSpPr>
        <p:spPr>
          <a:xfrm>
            <a:off x="5861189" y="5377168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Organigramme : Connecteur 86"/>
          <p:cNvSpPr/>
          <p:nvPr/>
        </p:nvSpPr>
        <p:spPr>
          <a:xfrm>
            <a:off x="5495429" y="5285728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Organigramme : Connecteur 87"/>
          <p:cNvSpPr/>
          <p:nvPr/>
        </p:nvSpPr>
        <p:spPr>
          <a:xfrm>
            <a:off x="5495429" y="4889488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rganigramme : Connecteur 88"/>
          <p:cNvSpPr/>
          <p:nvPr/>
        </p:nvSpPr>
        <p:spPr>
          <a:xfrm>
            <a:off x="5647829" y="4650002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rganigramme : Connecteur 89"/>
          <p:cNvSpPr/>
          <p:nvPr/>
        </p:nvSpPr>
        <p:spPr>
          <a:xfrm>
            <a:off x="5647829" y="4356088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rganigramme : Connecteur 90"/>
          <p:cNvSpPr/>
          <p:nvPr/>
        </p:nvSpPr>
        <p:spPr>
          <a:xfrm>
            <a:off x="5658715" y="4878602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rganigramme : Connecteur 91"/>
          <p:cNvSpPr/>
          <p:nvPr/>
        </p:nvSpPr>
        <p:spPr>
          <a:xfrm>
            <a:off x="5484542" y="4562915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rganigramme : Connecteur 92"/>
          <p:cNvSpPr/>
          <p:nvPr/>
        </p:nvSpPr>
        <p:spPr>
          <a:xfrm>
            <a:off x="5996172" y="5183402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rganigramme : Connecteur 93"/>
          <p:cNvSpPr/>
          <p:nvPr/>
        </p:nvSpPr>
        <p:spPr>
          <a:xfrm>
            <a:off x="6344515" y="519428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rganigramme : Connecteur 94"/>
          <p:cNvSpPr/>
          <p:nvPr/>
        </p:nvSpPr>
        <p:spPr>
          <a:xfrm>
            <a:off x="6148572" y="5379344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rganigramme : Connecteur 95"/>
          <p:cNvSpPr/>
          <p:nvPr/>
        </p:nvSpPr>
        <p:spPr>
          <a:xfrm>
            <a:off x="5822000" y="5041888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Plus 96"/>
          <p:cNvSpPr/>
          <p:nvPr/>
        </p:nvSpPr>
        <p:spPr>
          <a:xfrm>
            <a:off x="6009236" y="4926948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Plus 97"/>
          <p:cNvSpPr/>
          <p:nvPr/>
        </p:nvSpPr>
        <p:spPr>
          <a:xfrm>
            <a:off x="5998350" y="4665692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Plus 98"/>
          <p:cNvSpPr/>
          <p:nvPr/>
        </p:nvSpPr>
        <p:spPr>
          <a:xfrm>
            <a:off x="5769751" y="4502404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Plus 99"/>
          <p:cNvSpPr/>
          <p:nvPr/>
        </p:nvSpPr>
        <p:spPr>
          <a:xfrm>
            <a:off x="5998350" y="4426204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Plus 100"/>
          <p:cNvSpPr/>
          <p:nvPr/>
        </p:nvSpPr>
        <p:spPr>
          <a:xfrm>
            <a:off x="6575292" y="5264403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Plus 101"/>
          <p:cNvSpPr/>
          <p:nvPr/>
        </p:nvSpPr>
        <p:spPr>
          <a:xfrm>
            <a:off x="6499093" y="5024915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Plus 102"/>
          <p:cNvSpPr/>
          <p:nvPr/>
        </p:nvSpPr>
        <p:spPr>
          <a:xfrm>
            <a:off x="5911263" y="420848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avec flèche 103"/>
          <p:cNvCxnSpPr/>
          <p:nvPr/>
        </p:nvCxnSpPr>
        <p:spPr>
          <a:xfrm flipV="1">
            <a:off x="8875190" y="4130040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8191671" y="4052654"/>
                <a:ext cx="563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671" y="4052654"/>
                <a:ext cx="56377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Plus 105"/>
          <p:cNvSpPr/>
          <p:nvPr/>
        </p:nvSpPr>
        <p:spPr>
          <a:xfrm>
            <a:off x="9649257" y="43408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Plus 106"/>
          <p:cNvSpPr/>
          <p:nvPr/>
        </p:nvSpPr>
        <p:spPr>
          <a:xfrm>
            <a:off x="9801657" y="44932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Plus 107"/>
          <p:cNvSpPr/>
          <p:nvPr/>
        </p:nvSpPr>
        <p:spPr>
          <a:xfrm>
            <a:off x="9954057" y="46456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Plus 108"/>
          <p:cNvSpPr/>
          <p:nvPr/>
        </p:nvSpPr>
        <p:spPr>
          <a:xfrm>
            <a:off x="10106457" y="47980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Plus 109"/>
          <p:cNvSpPr/>
          <p:nvPr/>
        </p:nvSpPr>
        <p:spPr>
          <a:xfrm>
            <a:off x="10258857" y="49504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lus 110"/>
          <p:cNvSpPr/>
          <p:nvPr/>
        </p:nvSpPr>
        <p:spPr>
          <a:xfrm>
            <a:off x="9847377" y="49504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Plus 111"/>
          <p:cNvSpPr/>
          <p:nvPr/>
        </p:nvSpPr>
        <p:spPr>
          <a:xfrm>
            <a:off x="9701147" y="4765803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rganigramme : Connecteur 112"/>
          <p:cNvSpPr/>
          <p:nvPr/>
        </p:nvSpPr>
        <p:spPr>
          <a:xfrm>
            <a:off x="9207297" y="524828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Organigramme : Connecteur 113"/>
          <p:cNvSpPr/>
          <p:nvPr/>
        </p:nvSpPr>
        <p:spPr>
          <a:xfrm>
            <a:off x="9359697" y="540068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Organigramme : Connecteur 114"/>
          <p:cNvSpPr/>
          <p:nvPr/>
        </p:nvSpPr>
        <p:spPr>
          <a:xfrm>
            <a:off x="8993937" y="530924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Organigramme : Connecteur 115"/>
          <p:cNvSpPr/>
          <p:nvPr/>
        </p:nvSpPr>
        <p:spPr>
          <a:xfrm>
            <a:off x="8993937" y="491300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Organigramme : Connecteur 116"/>
          <p:cNvSpPr/>
          <p:nvPr/>
        </p:nvSpPr>
        <p:spPr>
          <a:xfrm>
            <a:off x="9146337" y="4673523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Organigramme : Connecteur 117"/>
          <p:cNvSpPr/>
          <p:nvPr/>
        </p:nvSpPr>
        <p:spPr>
          <a:xfrm>
            <a:off x="9146337" y="437960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Organigramme : Connecteur 118"/>
          <p:cNvSpPr/>
          <p:nvPr/>
        </p:nvSpPr>
        <p:spPr>
          <a:xfrm>
            <a:off x="9157223" y="4902123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Organigramme : Connecteur 119"/>
          <p:cNvSpPr/>
          <p:nvPr/>
        </p:nvSpPr>
        <p:spPr>
          <a:xfrm>
            <a:off x="8983050" y="4586436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Organigramme : Connecteur 120"/>
          <p:cNvSpPr/>
          <p:nvPr/>
        </p:nvSpPr>
        <p:spPr>
          <a:xfrm>
            <a:off x="9494680" y="5206923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rganigramme : Connecteur 121"/>
          <p:cNvSpPr/>
          <p:nvPr/>
        </p:nvSpPr>
        <p:spPr>
          <a:xfrm>
            <a:off x="9843023" y="5217810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rganigramme : Connecteur 122"/>
          <p:cNvSpPr/>
          <p:nvPr/>
        </p:nvSpPr>
        <p:spPr>
          <a:xfrm>
            <a:off x="9647080" y="5402865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Organigramme : Connecteur 123"/>
          <p:cNvSpPr/>
          <p:nvPr/>
        </p:nvSpPr>
        <p:spPr>
          <a:xfrm>
            <a:off x="9320508" y="5065409"/>
            <a:ext cx="167640" cy="152400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Plus 124"/>
          <p:cNvSpPr/>
          <p:nvPr/>
        </p:nvSpPr>
        <p:spPr>
          <a:xfrm>
            <a:off x="9507744" y="4950469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Plus 125"/>
          <p:cNvSpPr/>
          <p:nvPr/>
        </p:nvSpPr>
        <p:spPr>
          <a:xfrm>
            <a:off x="9496858" y="4689213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Plus 126"/>
          <p:cNvSpPr/>
          <p:nvPr/>
        </p:nvSpPr>
        <p:spPr>
          <a:xfrm>
            <a:off x="9268259" y="4525925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Plus 127"/>
          <p:cNvSpPr/>
          <p:nvPr/>
        </p:nvSpPr>
        <p:spPr>
          <a:xfrm>
            <a:off x="9496858" y="4449725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Plus 128"/>
          <p:cNvSpPr/>
          <p:nvPr/>
        </p:nvSpPr>
        <p:spPr>
          <a:xfrm>
            <a:off x="10073800" y="5287924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Plus 129"/>
          <p:cNvSpPr/>
          <p:nvPr/>
        </p:nvSpPr>
        <p:spPr>
          <a:xfrm>
            <a:off x="9997601" y="5048436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Plus 130"/>
          <p:cNvSpPr/>
          <p:nvPr/>
        </p:nvSpPr>
        <p:spPr>
          <a:xfrm>
            <a:off x="9409771" y="4232010"/>
            <a:ext cx="198120" cy="184666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ZoneTexte 131"/>
              <p:cNvSpPr txBox="1"/>
              <p:nvPr/>
            </p:nvSpPr>
            <p:spPr>
              <a:xfrm>
                <a:off x="10205517" y="5609704"/>
                <a:ext cx="563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2" name="ZoneTexte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517" y="5609704"/>
                <a:ext cx="56377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4773518" y="4100416"/>
                <a:ext cx="563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518" y="4100416"/>
                <a:ext cx="56377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ZoneTexte 133"/>
              <p:cNvSpPr txBox="1"/>
              <p:nvPr/>
            </p:nvSpPr>
            <p:spPr>
              <a:xfrm>
                <a:off x="6787364" y="5657466"/>
                <a:ext cx="563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4" name="ZoneTexte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364" y="5657466"/>
                <a:ext cx="56377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ZoneTexte 134"/>
              <p:cNvSpPr txBox="1"/>
              <p:nvPr/>
            </p:nvSpPr>
            <p:spPr>
              <a:xfrm>
                <a:off x="1528785" y="4050195"/>
                <a:ext cx="563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5" name="ZoneTexte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85" y="4050195"/>
                <a:ext cx="563777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ZoneTexte 135"/>
              <p:cNvSpPr txBox="1"/>
              <p:nvPr/>
            </p:nvSpPr>
            <p:spPr>
              <a:xfrm>
                <a:off x="3542631" y="5607245"/>
                <a:ext cx="563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136" name="ZoneTexte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2631" y="5607245"/>
                <a:ext cx="563777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 40"/>
          <p:cNvSpPr/>
          <p:nvPr/>
        </p:nvSpPr>
        <p:spPr>
          <a:xfrm>
            <a:off x="9271313" y="4016829"/>
            <a:ext cx="1690601" cy="1627021"/>
          </a:xfrm>
          <a:custGeom>
            <a:avLst/>
            <a:gdLst>
              <a:gd name="connsiteX0" fmla="*/ 384316 w 1690601"/>
              <a:gd name="connsiteY0" fmla="*/ 0 h 1627021"/>
              <a:gd name="connsiteX1" fmla="*/ 14201 w 1690601"/>
              <a:gd name="connsiteY1" fmla="*/ 642257 h 1627021"/>
              <a:gd name="connsiteX2" fmla="*/ 90401 w 1690601"/>
              <a:gd name="connsiteY2" fmla="*/ 751114 h 1627021"/>
              <a:gd name="connsiteX3" fmla="*/ 221030 w 1690601"/>
              <a:gd name="connsiteY3" fmla="*/ 696685 h 1627021"/>
              <a:gd name="connsiteX4" fmla="*/ 253687 w 1690601"/>
              <a:gd name="connsiteY4" fmla="*/ 707571 h 1627021"/>
              <a:gd name="connsiteX5" fmla="*/ 210144 w 1690601"/>
              <a:gd name="connsiteY5" fmla="*/ 838200 h 1627021"/>
              <a:gd name="connsiteX6" fmla="*/ 221030 w 1690601"/>
              <a:gd name="connsiteY6" fmla="*/ 1045028 h 1627021"/>
              <a:gd name="connsiteX7" fmla="*/ 460516 w 1690601"/>
              <a:gd name="connsiteY7" fmla="*/ 1164771 h 1627021"/>
              <a:gd name="connsiteX8" fmla="*/ 536716 w 1690601"/>
              <a:gd name="connsiteY8" fmla="*/ 1066800 h 1627021"/>
              <a:gd name="connsiteX9" fmla="*/ 667344 w 1690601"/>
              <a:gd name="connsiteY9" fmla="*/ 1110342 h 1627021"/>
              <a:gd name="connsiteX10" fmla="*/ 808858 w 1690601"/>
              <a:gd name="connsiteY10" fmla="*/ 1328057 h 1627021"/>
              <a:gd name="connsiteX11" fmla="*/ 776201 w 1690601"/>
              <a:gd name="connsiteY11" fmla="*/ 1513114 h 1627021"/>
              <a:gd name="connsiteX12" fmla="*/ 961258 w 1690601"/>
              <a:gd name="connsiteY12" fmla="*/ 1611085 h 1627021"/>
              <a:gd name="connsiteX13" fmla="*/ 1690601 w 1690601"/>
              <a:gd name="connsiteY13" fmla="*/ 1175657 h 162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0601" h="1627021">
                <a:moveTo>
                  <a:pt x="384316" y="0"/>
                </a:moveTo>
                <a:cubicBezTo>
                  <a:pt x="223751" y="258535"/>
                  <a:pt x="63187" y="517071"/>
                  <a:pt x="14201" y="642257"/>
                </a:cubicBezTo>
                <a:cubicBezTo>
                  <a:pt x="-34785" y="767443"/>
                  <a:pt x="55929" y="742043"/>
                  <a:pt x="90401" y="751114"/>
                </a:cubicBezTo>
                <a:cubicBezTo>
                  <a:pt x="124872" y="760185"/>
                  <a:pt x="193816" y="703942"/>
                  <a:pt x="221030" y="696685"/>
                </a:cubicBezTo>
                <a:cubicBezTo>
                  <a:pt x="248244" y="689428"/>
                  <a:pt x="255501" y="683985"/>
                  <a:pt x="253687" y="707571"/>
                </a:cubicBezTo>
                <a:cubicBezTo>
                  <a:pt x="251873" y="731157"/>
                  <a:pt x="215587" y="781957"/>
                  <a:pt x="210144" y="838200"/>
                </a:cubicBezTo>
                <a:cubicBezTo>
                  <a:pt x="204701" y="894443"/>
                  <a:pt x="179301" y="990600"/>
                  <a:pt x="221030" y="1045028"/>
                </a:cubicBezTo>
                <a:cubicBezTo>
                  <a:pt x="262759" y="1099456"/>
                  <a:pt x="407902" y="1161142"/>
                  <a:pt x="460516" y="1164771"/>
                </a:cubicBezTo>
                <a:cubicBezTo>
                  <a:pt x="513130" y="1168400"/>
                  <a:pt x="502245" y="1075872"/>
                  <a:pt x="536716" y="1066800"/>
                </a:cubicBezTo>
                <a:cubicBezTo>
                  <a:pt x="571187" y="1057728"/>
                  <a:pt x="621987" y="1066799"/>
                  <a:pt x="667344" y="1110342"/>
                </a:cubicBezTo>
                <a:cubicBezTo>
                  <a:pt x="712701" y="1153885"/>
                  <a:pt x="790715" y="1260928"/>
                  <a:pt x="808858" y="1328057"/>
                </a:cubicBezTo>
                <a:cubicBezTo>
                  <a:pt x="827001" y="1395186"/>
                  <a:pt x="750801" y="1465943"/>
                  <a:pt x="776201" y="1513114"/>
                </a:cubicBezTo>
                <a:cubicBezTo>
                  <a:pt x="801601" y="1560285"/>
                  <a:pt x="808858" y="1667328"/>
                  <a:pt x="961258" y="1611085"/>
                </a:cubicBezTo>
                <a:cubicBezTo>
                  <a:pt x="1113658" y="1554842"/>
                  <a:pt x="1561787" y="1257300"/>
                  <a:pt x="1690601" y="1175657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Ellipse 137"/>
          <p:cNvSpPr/>
          <p:nvPr/>
        </p:nvSpPr>
        <p:spPr>
          <a:xfrm>
            <a:off x="2160085" y="4832184"/>
            <a:ext cx="2742933" cy="8119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Sous apprentissage</a:t>
            </a:r>
            <a:endParaRPr lang="fr-FR" dirty="0"/>
          </a:p>
        </p:txBody>
      </p:sp>
      <p:sp>
        <p:nvSpPr>
          <p:cNvPr id="139" name="Ellipse 138"/>
          <p:cNvSpPr/>
          <p:nvPr/>
        </p:nvSpPr>
        <p:spPr>
          <a:xfrm>
            <a:off x="9305084" y="4880591"/>
            <a:ext cx="2742933" cy="81196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Sur apprentissage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136230" y="5924896"/>
                <a:ext cx="3767185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 baseline="-25000">
                              <a:latin typeface="Cambria Math" panose="02040503050406030204" pitchFamily="18" charset="0"/>
                            </a:rPr>
                            <m:t>2 </m:t>
                          </m:r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230" y="5924896"/>
                <a:ext cx="3767185" cy="373051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167594" y="6340376"/>
                <a:ext cx="11398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dirty="0" smtClean="0"/>
                  <a:t>)</a:t>
                </a:r>
                <a:endParaRPr lang="fr-FR" baseline="-25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594" y="6340376"/>
                <a:ext cx="1139864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8197" r="-3209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/>
              <p:cNvSpPr/>
              <p:nvPr/>
            </p:nvSpPr>
            <p:spPr>
              <a:xfrm>
                <a:off x="8107704" y="5922918"/>
                <a:ext cx="4169025" cy="373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dirty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04" y="5922918"/>
                <a:ext cx="4169025" cy="373051"/>
              </a:xfrm>
              <a:prstGeom prst="rect">
                <a:avLst/>
              </a:prstGeom>
              <a:blipFill rotWithShape="0"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/>
              <p:cNvSpPr/>
              <p:nvPr/>
            </p:nvSpPr>
            <p:spPr>
              <a:xfrm>
                <a:off x="8438636" y="6296742"/>
                <a:ext cx="2783583" cy="374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endParaRPr lang="fr-FR" baseline="-25000" dirty="0"/>
              </a:p>
            </p:txBody>
          </p:sp>
        </mc:Choice>
        <mc:Fallback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636" y="6296742"/>
                <a:ext cx="2783583" cy="374461"/>
              </a:xfrm>
              <a:prstGeom prst="rect">
                <a:avLst/>
              </a:prstGeom>
              <a:blipFill rotWithShape="0"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Explosion 2 141"/>
          <p:cNvSpPr/>
          <p:nvPr/>
        </p:nvSpPr>
        <p:spPr>
          <a:xfrm>
            <a:off x="5431179" y="1993232"/>
            <a:ext cx="6121720" cy="2136808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Problème de </a:t>
            </a:r>
            <a:r>
              <a:rPr lang="fr-FR" dirty="0" smtClean="0"/>
              <a:t>généralisation </a:t>
            </a:r>
          </a:p>
          <a:p>
            <a:pPr algn="ctr"/>
            <a:r>
              <a:rPr lang="fr-FR" dirty="0" smtClean="0"/>
              <a:t>Trop de caractéristiques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99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 smtClean="0"/>
              <a:t>Comment reconnaitre et régler le sur-apprentissage:</a:t>
            </a:r>
          </a:p>
          <a:p>
            <a:pPr lvl="1"/>
            <a:r>
              <a:rPr lang="fr-FR" dirty="0" smtClean="0"/>
              <a:t>Visualiser le graphe de l’hypothèse (difficile lorsque la dimension du vecteur caractéristique est grande)</a:t>
            </a:r>
          </a:p>
          <a:p>
            <a:pPr lvl="1"/>
            <a:r>
              <a:rPr lang="fr-FR" dirty="0" smtClean="0"/>
              <a:t>Réduire le nombre caractéristiques manuellement ou automatiquement, problème comment </a:t>
            </a:r>
            <a:r>
              <a:rPr lang="fr-FR" dirty="0"/>
              <a:t>choisir </a:t>
            </a:r>
            <a:r>
              <a:rPr lang="fr-FR" dirty="0" smtClean="0"/>
              <a:t>les caractéristiques à éliminer, risque </a:t>
            </a:r>
            <a:r>
              <a:rPr lang="fr-FR" dirty="0" smtClean="0"/>
              <a:t>de perte d’information (plus </a:t>
            </a:r>
            <a:r>
              <a:rPr lang="fr-FR" dirty="0"/>
              <a:t>tard </a:t>
            </a:r>
            <a:r>
              <a:rPr lang="fr-FR" dirty="0" smtClean="0"/>
              <a:t>durant ce </a:t>
            </a:r>
            <a:r>
              <a:rPr lang="fr-FR" dirty="0"/>
              <a:t>semestre),</a:t>
            </a:r>
            <a:endParaRPr lang="fr-FR" dirty="0" smtClean="0"/>
          </a:p>
          <a:p>
            <a:pPr lvl="1"/>
            <a:r>
              <a:rPr lang="fr-FR" dirty="0" smtClean="0"/>
              <a:t>Sélectionner le meilleur modèle (plus tard </a:t>
            </a:r>
            <a:r>
              <a:rPr lang="fr-FR" dirty="0" smtClean="0"/>
              <a:t>durant </a:t>
            </a:r>
            <a:r>
              <a:rPr lang="fr-FR" dirty="0" smtClean="0"/>
              <a:t>ce semestre),</a:t>
            </a:r>
          </a:p>
          <a:p>
            <a:r>
              <a:rPr lang="fr-FR" dirty="0"/>
              <a:t>Comment reconnaitre et régler le </a:t>
            </a:r>
            <a:r>
              <a:rPr lang="fr-FR" dirty="0" smtClean="0"/>
              <a:t>sur-apprentissage pour ce cours:</a:t>
            </a:r>
            <a:endParaRPr lang="fr-FR" dirty="0"/>
          </a:p>
          <a:p>
            <a:pPr lvl="1"/>
            <a:r>
              <a:rPr lang="fr-FR" dirty="0" smtClean="0"/>
              <a:t>Garder toutes les caractéristiques,</a:t>
            </a:r>
          </a:p>
          <a:p>
            <a:pPr lvl="1"/>
            <a:r>
              <a:rPr lang="fr-FR" dirty="0" smtClean="0"/>
              <a:t>Manipuler les poids des paramètres.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4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0818" y="1828799"/>
            <a:ext cx="10338955" cy="4759037"/>
          </a:xfrm>
        </p:spPr>
        <p:txBody>
          <a:bodyPr>
            <a:normAutofit/>
          </a:bodyPr>
          <a:lstStyle/>
          <a:p>
            <a:r>
              <a:rPr lang="fr-FR" dirty="0"/>
              <a:t>Comment reconnaitre et régler le sur-apprentissage:</a:t>
            </a:r>
          </a:p>
          <a:p>
            <a:pPr lvl="1"/>
            <a:r>
              <a:rPr lang="fr-FR" dirty="0"/>
              <a:t>Visualiser le graphe de l’hypothèse (difficile lorsque la dimension du vecteur caractéristique est grande)</a:t>
            </a:r>
          </a:p>
          <a:p>
            <a:pPr lvl="1"/>
            <a:r>
              <a:rPr lang="fr-FR" dirty="0"/>
              <a:t>Réduire le nombre caractéristiques manuellement ou automatiquement, problème comment choisir les caractéristiques à éliminer, risque de perte d’information (plus tard durant ce semestre),</a:t>
            </a:r>
          </a:p>
          <a:p>
            <a:pPr lvl="1"/>
            <a:r>
              <a:rPr lang="fr-FR" dirty="0"/>
              <a:t>Sélectionner le meilleur modèle (plus tard durant ce semestre),</a:t>
            </a:r>
          </a:p>
          <a:p>
            <a:r>
              <a:rPr lang="fr-FR" dirty="0"/>
              <a:t>Comment reconnaitre et régler le sur-apprentissage pour ce cours:</a:t>
            </a:r>
          </a:p>
          <a:p>
            <a:pPr lvl="1"/>
            <a:r>
              <a:rPr lang="fr-FR" dirty="0"/>
              <a:t>Garder toutes les caractéristiques,</a:t>
            </a:r>
          </a:p>
          <a:p>
            <a:pPr lvl="1"/>
            <a:r>
              <a:rPr lang="fr-FR" dirty="0"/>
              <a:t>Manipuler les poids des paramètres.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7</a:t>
            </a:fld>
            <a:endParaRPr lang="fr-FR"/>
          </a:p>
        </p:txBody>
      </p:sp>
      <p:sp>
        <p:nvSpPr>
          <p:cNvPr id="5" name="Explosion 2 4"/>
          <p:cNvSpPr/>
          <p:nvPr/>
        </p:nvSpPr>
        <p:spPr>
          <a:xfrm>
            <a:off x="5303367" y="3669632"/>
            <a:ext cx="4913101" cy="2136808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C’est ce qu’on appelle la </a:t>
            </a:r>
            <a:r>
              <a:rPr lang="fr-FR" b="1" dirty="0" smtClean="0">
                <a:solidFill>
                  <a:srgbClr val="00B050"/>
                </a:solidFill>
              </a:rPr>
              <a:t>régularisation</a:t>
            </a:r>
            <a:endParaRPr lang="fr-F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60978" y="1828799"/>
                <a:ext cx="7961549" cy="4759037"/>
              </a:xfrm>
            </p:spPr>
            <p:txBody>
              <a:bodyPr>
                <a:normAutofit fontScale="92500"/>
              </a:bodyPr>
              <a:lstStyle/>
              <a:p>
                <a:r>
                  <a:rPr lang="fr-FR" dirty="0" smtClean="0"/>
                  <a:t>Imaginons vouloir optimiser la fonction de coût de </a:t>
                </a:r>
                <a:r>
                  <a:rPr lang="fr-FR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l’hypothèse</a:t>
                </a:r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fr-FR" dirty="0" smtClean="0"/>
                  <a:t>vue précédemment:</a:t>
                </a:r>
              </a:p>
              <a:p>
                <a:pPr marL="800100" lvl="3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800" b="1" dirty="0"/>
                      <m:t>J</m:t>
                    </m:r>
                    <m:r>
                      <m:rPr>
                        <m:nor/>
                      </m:rPr>
                      <a:rPr lang="fr-FR" sz="1800" dirty="0"/>
                      <m:t>(</m:t>
                    </m:r>
                    <m:r>
                      <m:rPr>
                        <m:nor/>
                      </m:rPr>
                      <a:rPr lang="el-G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1800" dirty="0"/>
                      <m:t>) = </m:t>
                    </m:r>
                    <m:f>
                      <m:f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nor/>
                      </m:rPr>
                      <a:rPr lang="fr-FR" sz="1800" dirty="0"/>
                      <m:t> </m:t>
                    </m:r>
                    <m:nary>
                      <m:naryPr>
                        <m:chr m:val="∑"/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1800" dirty="0"/>
                          <m:t>i</m:t>
                        </m:r>
                        <m:r>
                          <m:rPr>
                            <m:nor/>
                          </m:rPr>
                          <a:rPr lang="fr-FR" sz="1800" dirty="0"/>
                          <m:t>=1 </m:t>
                        </m:r>
                      </m:sub>
                      <m:sup>
                        <m:r>
                          <a:rPr lang="fr-FR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sz="1800" b="1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</m:sSub>
                      </m:e>
                    </m:nary>
                    <m:d>
                      <m:d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800" dirty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1800" i="1" dirty="0">
                        <a:latin typeface="Cambria Math" panose="02040503050406030204" pitchFamily="18" charset="0"/>
                      </a:rPr>
                      <m:t>)²</m:t>
                    </m:r>
                  </m:oMath>
                </a14:m>
                <a:endParaRPr lang="fr-FR" sz="1800" dirty="0" smtClean="0"/>
              </a:p>
              <a:p>
                <a:pPr marL="404813" indent="-347663">
                  <a:tabLst>
                    <a:tab pos="8069263" algn="l"/>
                    <a:tab pos="9151938" algn="l"/>
                    <a:tab pos="10134600" algn="l"/>
                  </a:tabLst>
                </a:pPr>
                <a:r>
                  <a:rPr lang="fr-FR" dirty="0"/>
                  <a:t>Rappelons ici que la fonction hypothèse est une fonction polynomiale prenant le salaire (x) comme seule caractéristique en entrée mais la transformant </a:t>
                </a:r>
                <a:r>
                  <a:rPr lang="fr-FR" dirty="0" smtClean="0"/>
                  <a:t>afin </a:t>
                </a:r>
                <a:r>
                  <a:rPr lang="fr-FR" dirty="0"/>
                  <a:t>d’obtenir une fonction polynomiale:</a:t>
                </a:r>
              </a:p>
              <a:p>
                <a:pPr marL="804863" lvl="1" indent="-347663">
                  <a:tabLst>
                    <a:tab pos="8069263" algn="l"/>
                    <a:tab pos="9151938" algn="l"/>
                    <a:tab pos="10134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4863" lvl="1" indent="-347663">
                  <a:tabLst>
                    <a:tab pos="8069263" algn="l"/>
                    <a:tab pos="9151938" algn="l"/>
                    <a:tab pos="10134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4863" lvl="1" indent="-347663">
                  <a:tabLst>
                    <a:tab pos="8069263" algn="l"/>
                    <a:tab pos="9151938" algn="l"/>
                    <a:tab pos="10134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dirty="0"/>
              </a:p>
              <a:p>
                <a:pPr marL="804863" lvl="1" indent="-347663">
                  <a:tabLst>
                    <a:tab pos="8069263" algn="l"/>
                    <a:tab pos="9151938" algn="l"/>
                    <a:tab pos="10134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FR" dirty="0" smtClean="0"/>
              </a:p>
              <a:p>
                <a:pPr marL="404813" indent="-347663">
                  <a:tabLst>
                    <a:tab pos="8069263" algn="l"/>
                    <a:tab pos="9151938" algn="l"/>
                    <a:tab pos="10134600" algn="l"/>
                  </a:tabLst>
                </a:pPr>
                <a:r>
                  <a:rPr lang="fr-FR" dirty="0" smtClean="0"/>
                  <a:t>Rajoutons une valeur </a:t>
                </a:r>
                <a:r>
                  <a:rPr lang="fr-FR" dirty="0" smtClean="0"/>
                  <a:t>à </a:t>
                </a:r>
                <a:r>
                  <a:rPr lang="fr-FR" dirty="0" smtClean="0"/>
                  <a:t>la fonction de coût pour pénalisation des deux paramètres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fr-FR" dirty="0"/>
                      <m:t>,</m:t>
                    </m:r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i="0" baseline="-250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4</m:t>
                    </m:r>
                  </m:oMath>
                </a14:m>
                <a:r>
                  <a:rPr lang="fr-FR" dirty="0" smtClean="0"/>
                  <a:t> </a:t>
                </a:r>
              </a:p>
              <a:p>
                <a:pPr marL="800100" lvl="3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800" b="1" dirty="0"/>
                      <m:t>J</m:t>
                    </m:r>
                    <m:r>
                      <m:rPr>
                        <m:nor/>
                      </m:rPr>
                      <a:rPr lang="fr-FR" sz="1800" dirty="0"/>
                      <m:t>(</m:t>
                    </m:r>
                    <m:r>
                      <m:rPr>
                        <m:nor/>
                      </m:rPr>
                      <a:rPr lang="el-G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1800" dirty="0"/>
                      <m:t>) = </m:t>
                    </m:r>
                    <m:f>
                      <m:f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nor/>
                      </m:rPr>
                      <a:rPr lang="fr-FR" sz="1800" dirty="0"/>
                      <m:t> </m:t>
                    </m:r>
                    <m:nary>
                      <m:naryPr>
                        <m:chr m:val="∑"/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1800" dirty="0"/>
                          <m:t>i</m:t>
                        </m:r>
                        <m:r>
                          <m:rPr>
                            <m:nor/>
                          </m:rPr>
                          <a:rPr lang="fr-FR" sz="1800" dirty="0"/>
                          <m:t>=1 </m:t>
                        </m:r>
                      </m:sub>
                      <m:sup>
                        <m:r>
                          <a:rPr lang="fr-FR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sz="1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8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sz="1800" b="1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  <m:sup/>
                        </m:sSubSup>
                      </m:e>
                    </m:nary>
                    <m:d>
                      <m:d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800" dirty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1800" i="1" dirty="0">
                        <a:latin typeface="Cambria Math" panose="02040503050406030204" pitchFamily="18" charset="0"/>
                      </a:rPr>
                      <m:t>)²</m:t>
                    </m:r>
                  </m:oMath>
                </a14:m>
                <a:r>
                  <a:rPr lang="fr-FR" sz="1800" dirty="0" smtClean="0"/>
                  <a:t> + 1000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  <m:sup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l-G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fr-FR" sz="1800" dirty="0" smtClean="0"/>
                  <a:t>+ 1000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fr-FR" sz="1800" b="1" i="0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4</m:t>
                        </m:r>
                      </m:sub>
                      <m:sup>
                        <m:r>
                          <a:rPr lang="fr-FR" sz="1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sz="1800" dirty="0" smtClean="0"/>
              </a:p>
              <a:p>
                <a:pPr marL="804863" lvl="1" indent="-347663">
                  <a:tabLst>
                    <a:tab pos="8069263" algn="l"/>
                    <a:tab pos="9151938" algn="l"/>
                    <a:tab pos="10134600" algn="l"/>
                  </a:tabLst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0978" y="1828799"/>
                <a:ext cx="7961549" cy="4759037"/>
              </a:xfrm>
              <a:blipFill rotWithShape="0">
                <a:blip r:embed="rId2"/>
                <a:stretch>
                  <a:fillRect l="-383" t="-256" r="-766" b="-79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8</a:t>
            </a:fld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9333882" y="4489472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9653922" y="2995952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quatre flèches 7"/>
          <p:cNvSpPr/>
          <p:nvPr/>
        </p:nvSpPr>
        <p:spPr>
          <a:xfrm>
            <a:off x="9835660" y="4382792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quatre flèches 9"/>
          <p:cNvSpPr/>
          <p:nvPr/>
        </p:nvSpPr>
        <p:spPr>
          <a:xfrm>
            <a:off x="9947603" y="396108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quatre flèches 10"/>
          <p:cNvSpPr/>
          <p:nvPr/>
        </p:nvSpPr>
        <p:spPr>
          <a:xfrm>
            <a:off x="10171631" y="3612808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quatre flèches 11"/>
          <p:cNvSpPr/>
          <p:nvPr/>
        </p:nvSpPr>
        <p:spPr>
          <a:xfrm>
            <a:off x="10526427" y="3338488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quatre flèches 12"/>
          <p:cNvSpPr/>
          <p:nvPr/>
        </p:nvSpPr>
        <p:spPr>
          <a:xfrm>
            <a:off x="11256907" y="3197432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quatre flèches 13"/>
          <p:cNvSpPr/>
          <p:nvPr/>
        </p:nvSpPr>
        <p:spPr>
          <a:xfrm>
            <a:off x="10915047" y="3201328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10666213" y="4545836"/>
            <a:ext cx="128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Salaire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9358010" y="2481476"/>
            <a:ext cx="139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</a:t>
            </a:r>
          </a:p>
          <a:p>
            <a:r>
              <a:rPr lang="fr-FR" dirty="0" smtClean="0"/>
              <a:t> voiture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9333882" y="5017898"/>
                <a:ext cx="3245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882" y="5017898"/>
                <a:ext cx="324587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orme libre 17"/>
          <p:cNvSpPr/>
          <p:nvPr/>
        </p:nvSpPr>
        <p:spPr>
          <a:xfrm>
            <a:off x="9654420" y="2868538"/>
            <a:ext cx="2275114" cy="1694712"/>
          </a:xfrm>
          <a:custGeom>
            <a:avLst/>
            <a:gdLst>
              <a:gd name="connsiteX0" fmla="*/ 0 w 2275114"/>
              <a:gd name="connsiteY0" fmla="*/ 1029544 h 1694712"/>
              <a:gd name="connsiteX1" fmla="*/ 195943 w 2275114"/>
              <a:gd name="connsiteY1" fmla="*/ 1639144 h 1694712"/>
              <a:gd name="connsiteX2" fmla="*/ 391885 w 2275114"/>
              <a:gd name="connsiteY2" fmla="*/ 1617373 h 1694712"/>
              <a:gd name="connsiteX3" fmla="*/ 446314 w 2275114"/>
              <a:gd name="connsiteY3" fmla="*/ 1203716 h 1694712"/>
              <a:gd name="connsiteX4" fmla="*/ 609600 w 2275114"/>
              <a:gd name="connsiteY4" fmla="*/ 855373 h 1694712"/>
              <a:gd name="connsiteX5" fmla="*/ 751114 w 2275114"/>
              <a:gd name="connsiteY5" fmla="*/ 376401 h 1694712"/>
              <a:gd name="connsiteX6" fmla="*/ 1034143 w 2275114"/>
              <a:gd name="connsiteY6" fmla="*/ 626773 h 1694712"/>
              <a:gd name="connsiteX7" fmla="*/ 1197428 w 2275114"/>
              <a:gd name="connsiteY7" fmla="*/ 953344 h 1694712"/>
              <a:gd name="connsiteX8" fmla="*/ 1436914 w 2275114"/>
              <a:gd name="connsiteY8" fmla="*/ 942459 h 1694712"/>
              <a:gd name="connsiteX9" fmla="*/ 1415143 w 2275114"/>
              <a:gd name="connsiteY9" fmla="*/ 496144 h 1694712"/>
              <a:gd name="connsiteX10" fmla="*/ 1545771 w 2275114"/>
              <a:gd name="connsiteY10" fmla="*/ 6287 h 1694712"/>
              <a:gd name="connsiteX11" fmla="*/ 1730828 w 2275114"/>
              <a:gd name="connsiteY11" fmla="*/ 234887 h 1694712"/>
              <a:gd name="connsiteX12" fmla="*/ 1752600 w 2275114"/>
              <a:gd name="connsiteY12" fmla="*/ 474373 h 1694712"/>
              <a:gd name="connsiteX13" fmla="*/ 1872343 w 2275114"/>
              <a:gd name="connsiteY13" fmla="*/ 877144 h 1694712"/>
              <a:gd name="connsiteX14" fmla="*/ 2111828 w 2275114"/>
              <a:gd name="connsiteY14" fmla="*/ 975116 h 1694712"/>
              <a:gd name="connsiteX15" fmla="*/ 2275114 w 2275114"/>
              <a:gd name="connsiteY15" fmla="*/ 528801 h 169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5114" h="1694712">
                <a:moveTo>
                  <a:pt x="0" y="1029544"/>
                </a:moveTo>
                <a:cubicBezTo>
                  <a:pt x="65314" y="1285358"/>
                  <a:pt x="130629" y="1541173"/>
                  <a:pt x="195943" y="1639144"/>
                </a:cubicBezTo>
                <a:cubicBezTo>
                  <a:pt x="261257" y="1737115"/>
                  <a:pt x="350157" y="1689944"/>
                  <a:pt x="391885" y="1617373"/>
                </a:cubicBezTo>
                <a:cubicBezTo>
                  <a:pt x="433613" y="1544802"/>
                  <a:pt x="410028" y="1330716"/>
                  <a:pt x="446314" y="1203716"/>
                </a:cubicBezTo>
                <a:cubicBezTo>
                  <a:pt x="482600" y="1076716"/>
                  <a:pt x="558800" y="993259"/>
                  <a:pt x="609600" y="855373"/>
                </a:cubicBezTo>
                <a:cubicBezTo>
                  <a:pt x="660400" y="717487"/>
                  <a:pt x="680357" y="414501"/>
                  <a:pt x="751114" y="376401"/>
                </a:cubicBezTo>
                <a:cubicBezTo>
                  <a:pt x="821871" y="338301"/>
                  <a:pt x="959757" y="530616"/>
                  <a:pt x="1034143" y="626773"/>
                </a:cubicBezTo>
                <a:cubicBezTo>
                  <a:pt x="1108529" y="722930"/>
                  <a:pt x="1130300" y="900730"/>
                  <a:pt x="1197428" y="953344"/>
                </a:cubicBezTo>
                <a:cubicBezTo>
                  <a:pt x="1264556" y="1005958"/>
                  <a:pt x="1400628" y="1018659"/>
                  <a:pt x="1436914" y="942459"/>
                </a:cubicBezTo>
                <a:cubicBezTo>
                  <a:pt x="1473200" y="866259"/>
                  <a:pt x="1397000" y="652172"/>
                  <a:pt x="1415143" y="496144"/>
                </a:cubicBezTo>
                <a:cubicBezTo>
                  <a:pt x="1433286" y="340116"/>
                  <a:pt x="1493157" y="49830"/>
                  <a:pt x="1545771" y="6287"/>
                </a:cubicBezTo>
                <a:cubicBezTo>
                  <a:pt x="1598385" y="-37256"/>
                  <a:pt x="1696357" y="156873"/>
                  <a:pt x="1730828" y="234887"/>
                </a:cubicBezTo>
                <a:cubicBezTo>
                  <a:pt x="1765300" y="312901"/>
                  <a:pt x="1729014" y="367330"/>
                  <a:pt x="1752600" y="474373"/>
                </a:cubicBezTo>
                <a:cubicBezTo>
                  <a:pt x="1776186" y="581416"/>
                  <a:pt x="1812472" y="793687"/>
                  <a:pt x="1872343" y="877144"/>
                </a:cubicBezTo>
                <a:cubicBezTo>
                  <a:pt x="1932214" y="960601"/>
                  <a:pt x="2044700" y="1033173"/>
                  <a:pt x="2111828" y="975116"/>
                </a:cubicBezTo>
                <a:cubicBezTo>
                  <a:pt x="2178956" y="917059"/>
                  <a:pt x="2275114" y="528801"/>
                  <a:pt x="2275114" y="528801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courbée vers la gauche 4"/>
          <p:cNvSpPr/>
          <p:nvPr/>
        </p:nvSpPr>
        <p:spPr>
          <a:xfrm rot="18111769">
            <a:off x="9161316" y="488380"/>
            <a:ext cx="1263010" cy="2975869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Sur-apprentissage et régularisation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</p:spPr>
            <p:txBody>
              <a:bodyPr>
                <a:normAutofit/>
              </a:bodyPr>
              <a:lstStyle/>
              <a:p>
                <a:pPr marL="404813" indent="-347663">
                  <a:tabLst>
                    <a:tab pos="8069263" algn="l"/>
                    <a:tab pos="9151938" algn="l"/>
                    <a:tab pos="10134600" algn="l"/>
                  </a:tabLst>
                </a:pPr>
                <a:r>
                  <a:rPr lang="fr-FR" dirty="0" smtClean="0"/>
                  <a:t>Fonction </a:t>
                </a:r>
                <a:r>
                  <a:rPr lang="fr-FR" dirty="0"/>
                  <a:t>de coût pour pénalisation des deux paramètres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fr-FR" dirty="0"/>
                      <m:t>,</m:t>
                    </m:r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4</m:t>
                    </m:r>
                  </m:oMath>
                </a14:m>
                <a:r>
                  <a:rPr lang="fr-FR" dirty="0"/>
                  <a:t> </a:t>
                </a:r>
                <a:r>
                  <a:rPr lang="fr-FR" dirty="0" smtClean="0"/>
                  <a:t>:</a:t>
                </a:r>
                <a:endParaRPr lang="fr-FR" dirty="0"/>
              </a:p>
              <a:p>
                <a:pPr marL="800100" lvl="3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800" b="1" dirty="0"/>
                      <m:t>J</m:t>
                    </m:r>
                    <m:r>
                      <m:rPr>
                        <m:nor/>
                      </m:rPr>
                      <a:rPr lang="fr-FR" sz="1800" dirty="0"/>
                      <m:t>(</m:t>
                    </m:r>
                    <m:r>
                      <m:rPr>
                        <m:nor/>
                      </m:rPr>
                      <a:rPr lang="el-G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1800" dirty="0"/>
                      <m:t>) = </m:t>
                    </m:r>
                    <m:f>
                      <m:f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nor/>
                      </m:rPr>
                      <a:rPr lang="fr-FR" sz="1800" dirty="0"/>
                      <m:t> </m:t>
                    </m:r>
                    <m:nary>
                      <m:naryPr>
                        <m:chr m:val="∑"/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fr-FR" sz="1800" dirty="0"/>
                          <m:t>i</m:t>
                        </m:r>
                        <m:r>
                          <m:rPr>
                            <m:nor/>
                          </m:rPr>
                          <a:rPr lang="fr-FR" sz="1800" dirty="0"/>
                          <m:t>=1 </m:t>
                        </m:r>
                      </m:sub>
                      <m:sup>
                        <m:r>
                          <a:rPr lang="fr-FR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fr-FR" sz="1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800" i="1" dirty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sz="1800" b="1" baseline="-25000" dirty="0">
                                <a:latin typeface="Courier New" panose="02070309020205020404" pitchFamily="49" charset="0"/>
                                <a:cs typeface="Courier New" panose="02070309020205020404" pitchFamily="49" charset="0"/>
                              </a:rPr>
                              <m:t>θ</m:t>
                            </m:r>
                          </m:sub>
                          <m:sup/>
                        </m:sSubSup>
                      </m:e>
                    </m:nary>
                    <m:d>
                      <m:d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1800" dirty="0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fr-FR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1800" i="1" dirty="0">
                        <a:latin typeface="Cambria Math" panose="02040503050406030204" pitchFamily="18" charset="0"/>
                      </a:rPr>
                      <m:t>)²</m:t>
                    </m:r>
                  </m:oMath>
                </a14:m>
                <a:r>
                  <a:rPr lang="fr-FR" sz="1800" dirty="0"/>
                  <a:t> + 1000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1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  <m:sup>
                        <m:r>
                          <a:rPr lang="fr-FR" sz="1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bSup>
                    <m:r>
                      <m:rPr>
                        <m:nor/>
                      </m:rPr>
                      <a:rPr lang="el-G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fr-FR" sz="1800" dirty="0"/>
                  <a:t>+ 1000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fr-FR" sz="1800" b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rPr>
                          <m:t>θ</m:t>
                        </m:r>
                      </m:e>
                      <m:sub>
                        <m:r>
                          <a:rPr lang="fr-FR" sz="1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4</m:t>
                        </m:r>
                      </m:sub>
                      <m:sup>
                        <m:r>
                          <a:rPr lang="fr-FR" sz="18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sz="1800" dirty="0" smtClean="0"/>
              </a:p>
              <a:p>
                <a:pPr marL="342900" lvl="2" indent="-342900"/>
                <a:r>
                  <a:rPr lang="fr-FR" sz="1800" dirty="0" smtClean="0"/>
                  <a:t>La minimisation de cette fonction de coût résultera en des paramètres:</a:t>
                </a:r>
              </a:p>
              <a:p>
                <a:pPr marL="800100" lvl="3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18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fr-FR" sz="1800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~0</m:t>
                    </m:r>
                    <m:r>
                      <m:rPr>
                        <m:nor/>
                      </m:rPr>
                      <a:rPr lang="fr-FR" sz="1800" i="0" dirty="0" smtClean="0"/>
                      <m:t> </m:t>
                    </m:r>
                  </m:oMath>
                </a14:m>
                <a:r>
                  <a:rPr lang="fr-FR" sz="1800" i="0" dirty="0" smtClean="0"/>
                  <a:t> </a:t>
                </a:r>
                <a:r>
                  <a:rPr lang="fr-FR" sz="1800" dirty="0"/>
                  <a:t>et</a:t>
                </a:r>
                <a:r>
                  <a:rPr lang="fr-FR" sz="1800" i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800" i="0" dirty="0" smtClean="0"/>
                      <m:t> </m:t>
                    </m:r>
                    <m:r>
                      <m:rPr>
                        <m:nor/>
                      </m:rPr>
                      <a:rPr lang="el-G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sz="1800" baseline="-250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4</m:t>
                    </m:r>
                    <m:r>
                      <m:rPr>
                        <m:nor/>
                      </m:rPr>
                      <a:rPr lang="fr-FR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~0</m:t>
                    </m:r>
                  </m:oMath>
                </a14:m>
                <a:r>
                  <a:rPr lang="fr-FR" sz="1800" dirty="0"/>
                  <a:t> </a:t>
                </a:r>
              </a:p>
              <a:p>
                <a:r>
                  <a:rPr lang="fr-FR" dirty="0" smtClean="0"/>
                  <a:t>Dans ce cas particulier, ceci revient à une hypothèse quadratique avec des petites contributions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baseline="-250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3</m:t>
                    </m:r>
                  </m:oMath>
                </a14:m>
                <a:r>
                  <a:rPr lang="fr-FR" dirty="0" smtClean="0"/>
                  <a:t> 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θ</m:t>
                    </m:r>
                    <m:r>
                      <m:rPr>
                        <m:nor/>
                      </m:rPr>
                      <a:rPr lang="fr-FR" i="0" baseline="-2500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4</m:t>
                    </m:r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818" y="1828799"/>
                <a:ext cx="10338955" cy="4759037"/>
              </a:xfrm>
              <a:blipFill rotWithShape="0">
                <a:blip r:embed="rId2"/>
                <a:stretch>
                  <a:fillRect l="-413" t="-6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C97-8202-4148-8871-A7852DED8063}" type="slidenum">
              <a:rPr lang="fr-FR" smtClean="0"/>
              <a:t>9</a:t>
            </a:fld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696681" y="5669342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3016721" y="4175822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quatre flèches 7"/>
          <p:cNvSpPr/>
          <p:nvPr/>
        </p:nvSpPr>
        <p:spPr>
          <a:xfrm>
            <a:off x="3198459" y="5562662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quatre flèches 9"/>
          <p:cNvSpPr/>
          <p:nvPr/>
        </p:nvSpPr>
        <p:spPr>
          <a:xfrm>
            <a:off x="3310402" y="5140950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quatre flèches 10"/>
          <p:cNvSpPr/>
          <p:nvPr/>
        </p:nvSpPr>
        <p:spPr>
          <a:xfrm>
            <a:off x="3534430" y="4792678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quatre flèches 11"/>
          <p:cNvSpPr/>
          <p:nvPr/>
        </p:nvSpPr>
        <p:spPr>
          <a:xfrm>
            <a:off x="3889226" y="4518358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quatre flèches 12"/>
          <p:cNvSpPr/>
          <p:nvPr/>
        </p:nvSpPr>
        <p:spPr>
          <a:xfrm>
            <a:off x="4619706" y="4377302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quatre flèches 13"/>
          <p:cNvSpPr/>
          <p:nvPr/>
        </p:nvSpPr>
        <p:spPr>
          <a:xfrm>
            <a:off x="4277846" y="4381198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6136066" y="5658951"/>
            <a:ext cx="2484000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6456106" y="4165431"/>
            <a:ext cx="0" cy="17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à quatre flèches 16"/>
          <p:cNvSpPr/>
          <p:nvPr/>
        </p:nvSpPr>
        <p:spPr>
          <a:xfrm>
            <a:off x="6637844" y="5552271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quatre flèches 17"/>
          <p:cNvSpPr/>
          <p:nvPr/>
        </p:nvSpPr>
        <p:spPr>
          <a:xfrm>
            <a:off x="6749787" y="5130559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quatre flèches 18"/>
          <p:cNvSpPr/>
          <p:nvPr/>
        </p:nvSpPr>
        <p:spPr>
          <a:xfrm>
            <a:off x="6973815" y="4782287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quatre flèches 19"/>
          <p:cNvSpPr/>
          <p:nvPr/>
        </p:nvSpPr>
        <p:spPr>
          <a:xfrm>
            <a:off x="7328611" y="4507967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quatre flèches 20"/>
          <p:cNvSpPr/>
          <p:nvPr/>
        </p:nvSpPr>
        <p:spPr>
          <a:xfrm>
            <a:off x="8059091" y="4366911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quatre flèches 21"/>
          <p:cNvSpPr/>
          <p:nvPr/>
        </p:nvSpPr>
        <p:spPr>
          <a:xfrm>
            <a:off x="7717231" y="4370807"/>
            <a:ext cx="276606" cy="274320"/>
          </a:xfrm>
          <a:prstGeom prst="quadArrow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210704" y="5769228"/>
            <a:ext cx="128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Salaire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468397" y="5715315"/>
            <a:ext cx="128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Salaire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080592" y="4066179"/>
            <a:ext cx="139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</a:t>
            </a:r>
          </a:p>
          <a:p>
            <a:r>
              <a:rPr lang="fr-FR" dirty="0" smtClean="0"/>
              <a:t> voiture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480126" y="4175822"/>
            <a:ext cx="1392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</a:t>
            </a:r>
          </a:p>
          <a:p>
            <a:r>
              <a:rPr lang="fr-FR" dirty="0" smtClean="0"/>
              <a:t> voiture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92925" y="6130765"/>
                <a:ext cx="3245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6130765"/>
                <a:ext cx="324587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orme libre 28"/>
          <p:cNvSpPr/>
          <p:nvPr/>
        </p:nvSpPr>
        <p:spPr>
          <a:xfrm>
            <a:off x="3051325" y="4066421"/>
            <a:ext cx="2275114" cy="1694712"/>
          </a:xfrm>
          <a:custGeom>
            <a:avLst/>
            <a:gdLst>
              <a:gd name="connsiteX0" fmla="*/ 0 w 2275114"/>
              <a:gd name="connsiteY0" fmla="*/ 1029544 h 1694712"/>
              <a:gd name="connsiteX1" fmla="*/ 195943 w 2275114"/>
              <a:gd name="connsiteY1" fmla="*/ 1639144 h 1694712"/>
              <a:gd name="connsiteX2" fmla="*/ 391885 w 2275114"/>
              <a:gd name="connsiteY2" fmla="*/ 1617373 h 1694712"/>
              <a:gd name="connsiteX3" fmla="*/ 446314 w 2275114"/>
              <a:gd name="connsiteY3" fmla="*/ 1203716 h 1694712"/>
              <a:gd name="connsiteX4" fmla="*/ 609600 w 2275114"/>
              <a:gd name="connsiteY4" fmla="*/ 855373 h 1694712"/>
              <a:gd name="connsiteX5" fmla="*/ 751114 w 2275114"/>
              <a:gd name="connsiteY5" fmla="*/ 376401 h 1694712"/>
              <a:gd name="connsiteX6" fmla="*/ 1034143 w 2275114"/>
              <a:gd name="connsiteY6" fmla="*/ 626773 h 1694712"/>
              <a:gd name="connsiteX7" fmla="*/ 1197428 w 2275114"/>
              <a:gd name="connsiteY7" fmla="*/ 953344 h 1694712"/>
              <a:gd name="connsiteX8" fmla="*/ 1436914 w 2275114"/>
              <a:gd name="connsiteY8" fmla="*/ 942459 h 1694712"/>
              <a:gd name="connsiteX9" fmla="*/ 1415143 w 2275114"/>
              <a:gd name="connsiteY9" fmla="*/ 496144 h 1694712"/>
              <a:gd name="connsiteX10" fmla="*/ 1545771 w 2275114"/>
              <a:gd name="connsiteY10" fmla="*/ 6287 h 1694712"/>
              <a:gd name="connsiteX11" fmla="*/ 1730828 w 2275114"/>
              <a:gd name="connsiteY11" fmla="*/ 234887 h 1694712"/>
              <a:gd name="connsiteX12" fmla="*/ 1752600 w 2275114"/>
              <a:gd name="connsiteY12" fmla="*/ 474373 h 1694712"/>
              <a:gd name="connsiteX13" fmla="*/ 1872343 w 2275114"/>
              <a:gd name="connsiteY13" fmla="*/ 877144 h 1694712"/>
              <a:gd name="connsiteX14" fmla="*/ 2111828 w 2275114"/>
              <a:gd name="connsiteY14" fmla="*/ 975116 h 1694712"/>
              <a:gd name="connsiteX15" fmla="*/ 2275114 w 2275114"/>
              <a:gd name="connsiteY15" fmla="*/ 528801 h 169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5114" h="1694712">
                <a:moveTo>
                  <a:pt x="0" y="1029544"/>
                </a:moveTo>
                <a:cubicBezTo>
                  <a:pt x="65314" y="1285358"/>
                  <a:pt x="130629" y="1541173"/>
                  <a:pt x="195943" y="1639144"/>
                </a:cubicBezTo>
                <a:cubicBezTo>
                  <a:pt x="261257" y="1737115"/>
                  <a:pt x="350157" y="1689944"/>
                  <a:pt x="391885" y="1617373"/>
                </a:cubicBezTo>
                <a:cubicBezTo>
                  <a:pt x="433613" y="1544802"/>
                  <a:pt x="410028" y="1330716"/>
                  <a:pt x="446314" y="1203716"/>
                </a:cubicBezTo>
                <a:cubicBezTo>
                  <a:pt x="482600" y="1076716"/>
                  <a:pt x="558800" y="993259"/>
                  <a:pt x="609600" y="855373"/>
                </a:cubicBezTo>
                <a:cubicBezTo>
                  <a:pt x="660400" y="717487"/>
                  <a:pt x="680357" y="414501"/>
                  <a:pt x="751114" y="376401"/>
                </a:cubicBezTo>
                <a:cubicBezTo>
                  <a:pt x="821871" y="338301"/>
                  <a:pt x="959757" y="530616"/>
                  <a:pt x="1034143" y="626773"/>
                </a:cubicBezTo>
                <a:cubicBezTo>
                  <a:pt x="1108529" y="722930"/>
                  <a:pt x="1130300" y="900730"/>
                  <a:pt x="1197428" y="953344"/>
                </a:cubicBezTo>
                <a:cubicBezTo>
                  <a:pt x="1264556" y="1005958"/>
                  <a:pt x="1400628" y="1018659"/>
                  <a:pt x="1436914" y="942459"/>
                </a:cubicBezTo>
                <a:cubicBezTo>
                  <a:pt x="1473200" y="866259"/>
                  <a:pt x="1397000" y="652172"/>
                  <a:pt x="1415143" y="496144"/>
                </a:cubicBezTo>
                <a:cubicBezTo>
                  <a:pt x="1433286" y="340116"/>
                  <a:pt x="1493157" y="49830"/>
                  <a:pt x="1545771" y="6287"/>
                </a:cubicBezTo>
                <a:cubicBezTo>
                  <a:pt x="1598385" y="-37256"/>
                  <a:pt x="1696357" y="156873"/>
                  <a:pt x="1730828" y="234887"/>
                </a:cubicBezTo>
                <a:cubicBezTo>
                  <a:pt x="1765300" y="312901"/>
                  <a:pt x="1729014" y="367330"/>
                  <a:pt x="1752600" y="474373"/>
                </a:cubicBezTo>
                <a:cubicBezTo>
                  <a:pt x="1776186" y="581416"/>
                  <a:pt x="1812472" y="793687"/>
                  <a:pt x="1872343" y="877144"/>
                </a:cubicBezTo>
                <a:cubicBezTo>
                  <a:pt x="1932214" y="960601"/>
                  <a:pt x="2044700" y="1033173"/>
                  <a:pt x="2111828" y="975116"/>
                </a:cubicBezTo>
                <a:cubicBezTo>
                  <a:pt x="2178956" y="917059"/>
                  <a:pt x="2275114" y="528801"/>
                  <a:pt x="2275114" y="528801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6176543" y="6186937"/>
                <a:ext cx="3245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 smtClean="0"/>
                  <a:t> </a:t>
                </a:r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543" y="6186937"/>
                <a:ext cx="324587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en arc 32"/>
          <p:cNvCxnSpPr/>
          <p:nvPr/>
        </p:nvCxnSpPr>
        <p:spPr>
          <a:xfrm rot="5400000" flipH="1" flipV="1">
            <a:off x="7900322" y="6037177"/>
            <a:ext cx="644174" cy="45714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en arc 33"/>
          <p:cNvCxnSpPr/>
          <p:nvPr/>
        </p:nvCxnSpPr>
        <p:spPr>
          <a:xfrm rot="5400000" flipH="1" flipV="1">
            <a:off x="8582272" y="5997175"/>
            <a:ext cx="644174" cy="45714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8265045" y="5664881"/>
            <a:ext cx="128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0           0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Forme libre 36"/>
          <p:cNvSpPr/>
          <p:nvPr/>
        </p:nvSpPr>
        <p:spPr>
          <a:xfrm>
            <a:off x="6766560" y="4369869"/>
            <a:ext cx="1963606" cy="1270535"/>
          </a:xfrm>
          <a:custGeom>
            <a:avLst/>
            <a:gdLst>
              <a:gd name="connsiteX0" fmla="*/ 0 w 1963606"/>
              <a:gd name="connsiteY0" fmla="*/ 1270535 h 1270535"/>
              <a:gd name="connsiteX1" fmla="*/ 115503 w 1963606"/>
              <a:gd name="connsiteY1" fmla="*/ 760396 h 1270535"/>
              <a:gd name="connsiteX2" fmla="*/ 394636 w 1963606"/>
              <a:gd name="connsiteY2" fmla="*/ 529390 h 1270535"/>
              <a:gd name="connsiteX3" fmla="*/ 673768 w 1963606"/>
              <a:gd name="connsiteY3" fmla="*/ 308009 h 1270535"/>
              <a:gd name="connsiteX4" fmla="*/ 952901 w 1963606"/>
              <a:gd name="connsiteY4" fmla="*/ 105878 h 1270535"/>
              <a:gd name="connsiteX5" fmla="*/ 1232034 w 1963606"/>
              <a:gd name="connsiteY5" fmla="*/ 115504 h 1270535"/>
              <a:gd name="connsiteX6" fmla="*/ 1588168 w 1963606"/>
              <a:gd name="connsiteY6" fmla="*/ 96253 h 1270535"/>
              <a:gd name="connsiteX7" fmla="*/ 1713297 w 1963606"/>
              <a:gd name="connsiteY7" fmla="*/ 28876 h 1270535"/>
              <a:gd name="connsiteX8" fmla="*/ 1944303 w 1963606"/>
              <a:gd name="connsiteY8" fmla="*/ 9626 h 1270535"/>
              <a:gd name="connsiteX9" fmla="*/ 1934678 w 1963606"/>
              <a:gd name="connsiteY9" fmla="*/ 0 h 127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606" h="1270535">
                <a:moveTo>
                  <a:pt x="0" y="1270535"/>
                </a:moveTo>
                <a:cubicBezTo>
                  <a:pt x="24865" y="1077227"/>
                  <a:pt x="49730" y="883920"/>
                  <a:pt x="115503" y="760396"/>
                </a:cubicBezTo>
                <a:cubicBezTo>
                  <a:pt x="181276" y="636872"/>
                  <a:pt x="301592" y="604788"/>
                  <a:pt x="394636" y="529390"/>
                </a:cubicBezTo>
                <a:cubicBezTo>
                  <a:pt x="487680" y="453992"/>
                  <a:pt x="580724" y="378594"/>
                  <a:pt x="673768" y="308009"/>
                </a:cubicBezTo>
                <a:cubicBezTo>
                  <a:pt x="766812" y="237424"/>
                  <a:pt x="859857" y="137962"/>
                  <a:pt x="952901" y="105878"/>
                </a:cubicBezTo>
                <a:cubicBezTo>
                  <a:pt x="1045945" y="73794"/>
                  <a:pt x="1126156" y="117108"/>
                  <a:pt x="1232034" y="115504"/>
                </a:cubicBezTo>
                <a:cubicBezTo>
                  <a:pt x="1337912" y="113900"/>
                  <a:pt x="1507958" y="110691"/>
                  <a:pt x="1588168" y="96253"/>
                </a:cubicBezTo>
                <a:cubicBezTo>
                  <a:pt x="1668379" y="81815"/>
                  <a:pt x="1653941" y="43314"/>
                  <a:pt x="1713297" y="28876"/>
                </a:cubicBezTo>
                <a:cubicBezTo>
                  <a:pt x="1772653" y="14438"/>
                  <a:pt x="1907406" y="14439"/>
                  <a:pt x="1944303" y="9626"/>
                </a:cubicBezTo>
                <a:cubicBezTo>
                  <a:pt x="1981200" y="4813"/>
                  <a:pt x="1957939" y="2406"/>
                  <a:pt x="1934678" y="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5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9973</TotalTime>
  <Words>918</Words>
  <Application>Microsoft Office PowerPoint</Application>
  <PresentationFormat>Grand écran</PresentationFormat>
  <Paragraphs>280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Brin</vt:lpstr>
      <vt:lpstr>Apprentissage Automatique et Réseaux de Neurones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  <vt:lpstr>Sur-apprentissage et régularisation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Automatique et Réseaux de Neurones</dc:title>
  <dc:creator>Utilisateur Windows</dc:creator>
  <cp:lastModifiedBy>Utilisateur Windows</cp:lastModifiedBy>
  <cp:revision>180</cp:revision>
  <dcterms:created xsi:type="dcterms:W3CDTF">2022-02-16T05:11:15Z</dcterms:created>
  <dcterms:modified xsi:type="dcterms:W3CDTF">2022-03-20T13:40:39Z</dcterms:modified>
</cp:coreProperties>
</file>