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77" r:id="rId1"/>
  </p:sldMasterIdLst>
  <p:notesMasterIdLst>
    <p:notesMasterId r:id="rId8"/>
  </p:notesMasterIdLst>
  <p:sldIdLst>
    <p:sldId id="256" r:id="rId2"/>
    <p:sldId id="260" r:id="rId3"/>
    <p:sldId id="285" r:id="rId4"/>
    <p:sldId id="286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A1247-9C99-4BCA-975F-50D74FB4A41D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79DC-B73D-49E7-84C9-FF00CAF6D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5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AF5-0C32-4440-8FF8-BEC36D8EC6D3}" type="datetime1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3818-F8E5-46B1-B18F-9A9504590843}" type="datetime1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34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AD4-A141-4D5B-AFC8-4F4803B57F84}" type="datetime1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85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9A83-05FF-495C-9BBA-27A283549BA9}" type="datetime1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1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1BE-9C9C-4986-AE96-359AB471CEE6}" type="datetime1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51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4F41-DC69-4E5B-9562-7843A77E2287}" type="datetime1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55-7A75-480E-AE86-DEAE6FEAB466}" type="datetime1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F60E-27CC-4B84-B099-C34A035652E2}" type="datetime1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5AF8-7BE3-434C-8A3C-C83692B677EB}" type="datetime1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178-FCC3-412D-94AF-2CAFDE2AC66E}" type="datetime1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DC3-E56C-42EC-B695-ECA7B653A87B}" type="datetime1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2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8962-7635-49CF-964B-DD942FF02140}" type="datetime1">
              <a:rPr lang="fr-FR" smtClean="0"/>
              <a:t>10/04/2022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1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C7C2-0C22-4B94-B695-9A60ADCD8F99}" type="datetime1">
              <a:rPr lang="fr-FR" smtClean="0"/>
              <a:t>10/04/2022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4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02DE-3BAD-43BC-B110-689CC1D36F19}" type="datetime1">
              <a:rPr lang="fr-FR" smtClean="0"/>
              <a:t>10/04/2022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F8B-727E-4E2D-B7A7-9306EB312FBC}" type="datetime1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F6B-E93C-4D73-A3CD-3EB7529024B6}" type="datetime1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9FF0-F765-42B9-B0A4-B7B1356FDB32}" type="datetime1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88700" y="477982"/>
            <a:ext cx="10295827" cy="2169263"/>
          </a:xfrm>
        </p:spPr>
        <p:txBody>
          <a:bodyPr/>
          <a:lstStyle/>
          <a:p>
            <a:r>
              <a:rPr lang="fr-FR" dirty="0" smtClean="0"/>
              <a:t>Apprentissage Automatique et Réseaux de Neurones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85304" y="482933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Chargé de cours: Dr. I. </a:t>
            </a:r>
            <a:r>
              <a:rPr lang="fr-FR" dirty="0" err="1" smtClean="0"/>
              <a:t>Setitra</a:t>
            </a:r>
            <a:r>
              <a:rPr lang="fr-FR" dirty="0" smtClean="0"/>
              <a:t> </a:t>
            </a:r>
          </a:p>
          <a:p>
            <a:r>
              <a:rPr lang="fr-FR" dirty="0" smtClean="0"/>
              <a:t>Chargés de TD/TP : </a:t>
            </a:r>
            <a:r>
              <a:rPr lang="fr-FR" dirty="0"/>
              <a:t> </a:t>
            </a:r>
            <a:r>
              <a:rPr lang="fr-FR" dirty="0" smtClean="0"/>
              <a:t>Dr. I</a:t>
            </a:r>
            <a:r>
              <a:rPr lang="fr-FR" dirty="0"/>
              <a:t>. </a:t>
            </a:r>
            <a:r>
              <a:rPr lang="fr-FR" dirty="0" err="1" smtClean="0"/>
              <a:t>Setitra</a:t>
            </a:r>
            <a:r>
              <a:rPr lang="fr-FR" dirty="0" smtClean="0"/>
              <a:t>, Dr. H. </a:t>
            </a:r>
            <a:r>
              <a:rPr lang="fr-FR" dirty="0" err="1" smtClean="0"/>
              <a:t>Belhadi</a:t>
            </a:r>
            <a:endParaRPr lang="fr-FR" dirty="0" smtClean="0"/>
          </a:p>
          <a:p>
            <a:r>
              <a:rPr lang="fr-FR" dirty="0" smtClean="0"/>
              <a:t>Année 2021/2022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5304" y="3176337"/>
            <a:ext cx="833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Cours 5 : </a:t>
            </a:r>
            <a:r>
              <a:rPr lang="fr-FR" b="1" dirty="0" smtClean="0"/>
              <a:t>Réseaux de neurones et </a:t>
            </a:r>
            <a:r>
              <a:rPr lang="fr-FR" b="1" dirty="0" err="1" smtClean="0"/>
              <a:t>Rétropropagation</a:t>
            </a:r>
            <a:endParaRPr lang="fr-FR" b="1" dirty="0" smtClean="0"/>
          </a:p>
          <a:p>
            <a:pPr algn="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2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</a:t>
            </a:r>
            <a:r>
              <a:rPr lang="fr-FR" dirty="0"/>
              <a:t>Automatique et Réseaux de Neurones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b="1" dirty="0" smtClean="0"/>
              <a:t>Un algorithme simple, le perceptron !</a:t>
            </a:r>
            <a:endParaRPr lang="fr-FR" b="1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</a:t>
            </a:fld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0605942" y="694919"/>
            <a:ext cx="14350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10/04/2022</a:t>
            </a:r>
            <a:endParaRPr lang="fr-FR" b="1" dirty="0" smtClean="0"/>
          </a:p>
          <a:p>
            <a:r>
              <a:rPr lang="fr-FR" b="1" dirty="0" smtClean="0"/>
              <a:t>En ligne</a:t>
            </a:r>
            <a:endParaRPr lang="fr-FR" b="1" dirty="0"/>
          </a:p>
        </p:txBody>
      </p:sp>
      <p:sp>
        <p:nvSpPr>
          <p:cNvPr id="5" name="Ellipse 4"/>
          <p:cNvSpPr/>
          <p:nvPr/>
        </p:nvSpPr>
        <p:spPr>
          <a:xfrm>
            <a:off x="4682836" y="3447834"/>
            <a:ext cx="554182" cy="562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" name="Connecteur droit avec flèche 6"/>
          <p:cNvCxnSpPr>
            <a:endCxn id="5" idx="1"/>
          </p:cNvCxnSpPr>
          <p:nvPr/>
        </p:nvCxnSpPr>
        <p:spPr>
          <a:xfrm>
            <a:off x="3574473" y="2798618"/>
            <a:ext cx="1189521" cy="7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5" idx="2"/>
          </p:cNvCxnSpPr>
          <p:nvPr/>
        </p:nvCxnSpPr>
        <p:spPr>
          <a:xfrm>
            <a:off x="3477491" y="3657600"/>
            <a:ext cx="1205345" cy="7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5" idx="3"/>
          </p:cNvCxnSpPr>
          <p:nvPr/>
        </p:nvCxnSpPr>
        <p:spPr>
          <a:xfrm flipV="1">
            <a:off x="3574473" y="3927547"/>
            <a:ext cx="1189521" cy="71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5" idx="6"/>
          </p:cNvCxnSpPr>
          <p:nvPr/>
        </p:nvCxnSpPr>
        <p:spPr>
          <a:xfrm>
            <a:off x="5237018" y="3728844"/>
            <a:ext cx="874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6245204" y="3560824"/>
                <a:ext cx="803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b="1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θ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204" y="3560824"/>
                <a:ext cx="80356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3948542" y="4209408"/>
                <a:ext cx="803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42" y="4209408"/>
                <a:ext cx="80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879272" y="3640521"/>
                <a:ext cx="803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72" y="3640521"/>
                <a:ext cx="80356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3879272" y="3154461"/>
                <a:ext cx="803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72" y="3154461"/>
                <a:ext cx="80356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2978727" y="4438825"/>
                <a:ext cx="803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27" y="4438825"/>
                <a:ext cx="80356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2923308" y="3447834"/>
                <a:ext cx="803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308" y="3447834"/>
                <a:ext cx="80356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3020291" y="2509678"/>
                <a:ext cx="803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91" y="2509678"/>
                <a:ext cx="80356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ccolade ouvrante 16"/>
          <p:cNvSpPr/>
          <p:nvPr/>
        </p:nvSpPr>
        <p:spPr>
          <a:xfrm>
            <a:off x="2923308" y="2509678"/>
            <a:ext cx="401782" cy="26580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ouvrante 24"/>
          <p:cNvSpPr/>
          <p:nvPr/>
        </p:nvSpPr>
        <p:spPr>
          <a:xfrm flipH="1">
            <a:off x="7261515" y="3144982"/>
            <a:ext cx="616527" cy="1329136"/>
          </a:xfrm>
          <a:prstGeom prst="leftBrace">
            <a:avLst>
              <a:gd name="adj1" fmla="val 8333"/>
              <a:gd name="adj2" fmla="val 489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1898074" y="3632500"/>
            <a:ext cx="11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8017455" y="3641138"/>
            <a:ext cx="117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</a:t>
            </a:r>
            <a:endParaRPr lang="fr-FR" dirty="0"/>
          </a:p>
        </p:txBody>
      </p:sp>
      <p:cxnSp>
        <p:nvCxnSpPr>
          <p:cNvPr id="50" name="Connecteur droit avec flèche 49"/>
          <p:cNvCxnSpPr>
            <a:endCxn id="5" idx="0"/>
          </p:cNvCxnSpPr>
          <p:nvPr/>
        </p:nvCxnSpPr>
        <p:spPr>
          <a:xfrm>
            <a:off x="4333277" y="2412345"/>
            <a:ext cx="626650" cy="1035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4207601" y="2340325"/>
                <a:ext cx="803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01" y="2340325"/>
                <a:ext cx="80356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3399080" y="2202926"/>
                <a:ext cx="1092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80" y="2202926"/>
                <a:ext cx="109254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8226770" y="4523171"/>
                <a:ext cx="3151568" cy="517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/>
                  <a:t>) = g(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30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 </a:t>
                </a:r>
                <a:r>
                  <a:rPr lang="fr-F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1+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fr-FR" baseline="30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fr-FR" baseline="30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770" y="4523171"/>
                <a:ext cx="3151568" cy="517321"/>
              </a:xfrm>
              <a:prstGeom prst="rect">
                <a:avLst/>
              </a:prstGeom>
              <a:blipFill rotWithShape="0">
                <a:blip r:embed="rId11"/>
                <a:stretch>
                  <a:fillRect l="-1741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7605606" y="5259160"/>
                <a:ext cx="4306051" cy="1129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b="1" i="1" dirty="0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b="1" i="1" dirty="0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R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fr-FR" dirty="0"/>
                  <a:t>   </a:t>
                </a:r>
                <a:r>
                  <a:rPr lang="fr-F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b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fr-FR" b="0" i="1" dirty="0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b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fr-FR" b="0" i="1" dirty="0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R</m:t>
                        </m:r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06" y="5259160"/>
                <a:ext cx="4306051" cy="1129027"/>
              </a:xfrm>
              <a:prstGeom prst="rect">
                <a:avLst/>
              </a:prstGeom>
              <a:blipFill rotWithShape="0">
                <a:blip r:embed="rId12"/>
                <a:stretch>
                  <a:fillRect l="-12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Automatique et Réseaux de Neurones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Mutliperceptron</a:t>
            </a:r>
            <a:r>
              <a:rPr lang="fr-FR" b="1" dirty="0" smtClean="0"/>
              <a:t> !</a:t>
            </a:r>
            <a:endParaRPr lang="fr-FR" b="1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45" y="2165205"/>
            <a:ext cx="51339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Automatique et Réseaux de Neurones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Mutliperceptron</a:t>
            </a:r>
            <a:r>
              <a:rPr lang="fr-FR" b="1" dirty="0" smtClean="0"/>
              <a:t> !</a:t>
            </a:r>
            <a:endParaRPr lang="fr-FR" b="1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299864" y="5164282"/>
            <a:ext cx="19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Nielson 2015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87" y="2144209"/>
            <a:ext cx="5496791" cy="4637917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9648226" y="3109689"/>
            <a:ext cx="2041547" cy="114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Précision </a:t>
            </a:r>
            <a:r>
              <a:rPr lang="fr-FR" dirty="0"/>
              <a:t>95.42</a:t>
            </a:r>
            <a:r>
              <a:rPr lang="fr-FR" dirty="0" smtClean="0"/>
              <a:t>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3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Automatique et Réseaux de Neurones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Mutliperceptron</a:t>
            </a:r>
            <a:r>
              <a:rPr lang="fr-FR" b="1" dirty="0" smtClean="0"/>
              <a:t> !</a:t>
            </a:r>
            <a:endParaRPr lang="fr-FR" b="1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953552" y="1152907"/>
            <a:ext cx="1828801" cy="12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</a:t>
            </a:r>
            <a:r>
              <a:rPr lang="fr-FR" dirty="0" err="1" smtClean="0"/>
              <a:t>Mnist</a:t>
            </a:r>
            <a:r>
              <a:rPr lang="fr-FR" dirty="0" smtClean="0"/>
              <a:t> 60.000 images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4754299"/>
                  </p:ext>
                </p:extLst>
              </p:nvPr>
            </p:nvGraphicFramePr>
            <p:xfrm>
              <a:off x="1061100" y="2598592"/>
              <a:ext cx="9806853" cy="3664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587"/>
                    <a:gridCol w="1011024"/>
                    <a:gridCol w="1151945"/>
                    <a:gridCol w="1119496"/>
                    <a:gridCol w="1184394"/>
                    <a:gridCol w="908576"/>
                    <a:gridCol w="1067974"/>
                    <a:gridCol w="12258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Image d’entrainement X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Etiquette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Activation</a:t>
                          </a:r>
                          <a:r>
                            <a:rPr lang="fr-FR" b="1" baseline="0" dirty="0" smtClean="0"/>
                            <a:t> souhaitée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4754299"/>
                  </p:ext>
                </p:extLst>
              </p:nvPr>
            </p:nvGraphicFramePr>
            <p:xfrm>
              <a:off x="1061100" y="2598592"/>
              <a:ext cx="9806853" cy="3664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587"/>
                    <a:gridCol w="1011024"/>
                    <a:gridCol w="1151945"/>
                    <a:gridCol w="1119496"/>
                    <a:gridCol w="1184394"/>
                    <a:gridCol w="908576"/>
                    <a:gridCol w="1067974"/>
                    <a:gridCol w="1225857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Image d’entrainement X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Etiquette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2653983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Activation</a:t>
                          </a:r>
                          <a:r>
                            <a:rPr lang="fr-FR" b="1" baseline="0" dirty="0" smtClean="0"/>
                            <a:t> souhaitée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2048" t="-39220" r="-660241" b="-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4074" t="-39220" r="-479894" b="-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86339" t="-39220" r="-395628" b="-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6410" t="-39220" r="-271282" b="-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28188" t="-39220" r="-255034" b="-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5143" t="-39220" r="-117143" b="-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0995" t="-39220" r="-1990" b="-4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342" y="2656355"/>
            <a:ext cx="478634" cy="51054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34" y="2656355"/>
            <a:ext cx="467958" cy="45333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026" y="2656355"/>
            <a:ext cx="439597" cy="45333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068" y="2656355"/>
            <a:ext cx="404040" cy="5050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655" y="2649954"/>
            <a:ext cx="428325" cy="5169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9535" y="2656354"/>
            <a:ext cx="531282" cy="51518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5772" y="2669374"/>
            <a:ext cx="451537" cy="4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 Automatique et Réseaux de Neurones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Mutliperceptron !</a:t>
                </a:r>
              </a:p>
              <a:p>
                <a:pPr lvl="1"/>
                <a:r>
                  <a:rPr lang="fr-FR" b="1" dirty="0" smtClean="0"/>
                  <a:t>Entrainement</a:t>
                </a:r>
              </a:p>
              <a:p>
                <a:pPr lvl="2"/>
                <a:r>
                  <a:rPr lang="fr-FR" dirty="0" smtClean="0"/>
                  <a:t>Initialiser les poids (paramètres) et les biais du réseau aléatoirement,</a:t>
                </a:r>
              </a:p>
              <a:p>
                <a:pPr lvl="2"/>
                <a:r>
                  <a:rPr lang="fr-FR" dirty="0" smtClean="0"/>
                  <a:t>Calculer l’activation du réseau pour chaque image d’entrainement,</a:t>
                </a:r>
              </a:p>
              <a:p>
                <a:pPr lvl="2"/>
                <a:r>
                  <a:rPr lang="fr-FR" dirty="0" smtClean="0"/>
                  <a:t>Calculer l’erreur sur l’ensemble d’entrainement.</a:t>
                </a:r>
              </a:p>
              <a:p>
                <a:pPr lvl="1"/>
                <a:r>
                  <a:rPr lang="fr-FR" dirty="0" smtClean="0"/>
                  <a:t>Le coût pour une image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Le coût pour l’ensemble de la base d’apprentissage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757743" y="3356680"/>
                <a:ext cx="3129457" cy="3005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Exemple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,5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,8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0,3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,5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,7</m:t>
                                        </m:r>
                                      </m:e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=2,27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43" y="3356680"/>
                <a:ext cx="3129457" cy="3005246"/>
              </a:xfrm>
              <a:prstGeom prst="rect">
                <a:avLst/>
              </a:prstGeom>
              <a:blipFill rotWithShape="0">
                <a:blip r:embed="rId3"/>
                <a:stretch>
                  <a:fillRect l="-1754" t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9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10282</TotalTime>
  <Words>169</Words>
  <Application>Microsoft Office PowerPoint</Application>
  <PresentationFormat>Grand écran</PresentationFormat>
  <Paragraphs>67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Courier New</vt:lpstr>
      <vt:lpstr>Wingdings 3</vt:lpstr>
      <vt:lpstr>Brin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  <vt:lpstr>Apprentissage Automatique et Réseaux de Neurones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Automatique et Réseaux de Neurones</dc:title>
  <dc:creator>Utilisateur Windows</dc:creator>
  <cp:lastModifiedBy>Utilisateur Windows</cp:lastModifiedBy>
  <cp:revision>196</cp:revision>
  <dcterms:created xsi:type="dcterms:W3CDTF">2022-02-16T05:11:15Z</dcterms:created>
  <dcterms:modified xsi:type="dcterms:W3CDTF">2022-04-10T10:37:19Z</dcterms:modified>
</cp:coreProperties>
</file>