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0BAD-C08B-4F33-9ED1-908AE7F73E83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D71EB-EE2E-4D0C-8678-8D4342B66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33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58372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4A3C5D-6F0B-49AC-A4F1-E83450C4C016}" type="slidenum">
              <a:rPr lang="fr-FR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75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65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52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69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87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9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7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38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42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48BD-299D-4A3A-8793-04B0BA2BAE5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B4BC-9678-456A-B712-7CBCFBB1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53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b="1" kern="0" dirty="0" smtClean="0">
                <a:solidFill>
                  <a:schemeClr val="tx1"/>
                </a:solidFill>
              </a:rPr>
              <a:t>VLSM </a:t>
            </a:r>
            <a:r>
              <a:rPr lang="fr-FR" sz="3600" kern="0" dirty="0" smtClean="0">
                <a:solidFill>
                  <a:schemeClr val="tx1"/>
                </a:solidFill>
              </a:rPr>
              <a:t>(</a:t>
            </a:r>
            <a:r>
              <a:rPr lang="fr-FR" sz="3600" b="1" i="1" kern="0" dirty="0" smtClean="0">
                <a:solidFill>
                  <a:schemeClr val="tx1"/>
                </a:solidFill>
              </a:rPr>
              <a:t>V</a:t>
            </a:r>
            <a:r>
              <a:rPr lang="fr-FR" sz="3600" i="1" kern="0" dirty="0" smtClean="0">
                <a:solidFill>
                  <a:schemeClr val="tx1"/>
                </a:solidFill>
              </a:rPr>
              <a:t>ariable-</a:t>
            </a:r>
            <a:r>
              <a:rPr lang="fr-FR" sz="3600" b="1" i="1" kern="0" dirty="0" err="1" smtClean="0">
                <a:solidFill>
                  <a:schemeClr val="tx1"/>
                </a:solidFill>
              </a:rPr>
              <a:t>L</a:t>
            </a:r>
            <a:r>
              <a:rPr lang="fr-FR" sz="3600" i="1" kern="0" dirty="0" err="1" smtClean="0">
                <a:solidFill>
                  <a:schemeClr val="tx1"/>
                </a:solidFill>
              </a:rPr>
              <a:t>ength</a:t>
            </a:r>
            <a:r>
              <a:rPr lang="fr-FR" sz="3600" i="1" kern="0" dirty="0" smtClean="0">
                <a:solidFill>
                  <a:schemeClr val="tx1"/>
                </a:solidFill>
              </a:rPr>
              <a:t> </a:t>
            </a:r>
            <a:r>
              <a:rPr lang="fr-FR" sz="3600" b="1" i="1" kern="0" dirty="0" err="1">
                <a:solidFill>
                  <a:schemeClr val="tx1"/>
                </a:solidFill>
              </a:rPr>
              <a:t>S</a:t>
            </a:r>
            <a:r>
              <a:rPr lang="fr-FR" sz="3600" i="1" kern="0" dirty="0" err="1">
                <a:solidFill>
                  <a:schemeClr val="tx1"/>
                </a:solidFill>
              </a:rPr>
              <a:t>ubnet</a:t>
            </a:r>
            <a:r>
              <a:rPr lang="fr-FR" sz="3600" i="1" kern="0" dirty="0">
                <a:solidFill>
                  <a:schemeClr val="tx1"/>
                </a:solidFill>
              </a:rPr>
              <a:t> </a:t>
            </a:r>
            <a:r>
              <a:rPr lang="fr-FR" sz="3600" b="1" i="1" kern="0" dirty="0" err="1" smtClean="0">
                <a:solidFill>
                  <a:schemeClr val="tx1"/>
                </a:solidFill>
              </a:rPr>
              <a:t>M</a:t>
            </a:r>
            <a:r>
              <a:rPr lang="fr-FR" sz="3600" i="1" kern="0" dirty="0" err="1" smtClean="0">
                <a:solidFill>
                  <a:schemeClr val="tx1"/>
                </a:solidFill>
              </a:rPr>
              <a:t>ask</a:t>
            </a:r>
            <a:r>
              <a:rPr lang="fr-FR" sz="3600" kern="0" dirty="0" smtClean="0">
                <a:solidFill>
                  <a:schemeClr val="tx1"/>
                </a:solidFill>
              </a:rPr>
              <a:t>)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97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476672"/>
            <a:ext cx="8185150" cy="7920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fr-FR" dirty="0" smtClean="0"/>
              <a:t>Structure d’une adresse IP:</a:t>
            </a:r>
          </a:p>
          <a:p>
            <a:pPr eaLnBrk="1" hangingPunct="1">
              <a:lnSpc>
                <a:spcPct val="90000"/>
              </a:lnSpc>
            </a:pPr>
            <a:endParaRPr lang="fr-FR" dirty="0" smtClean="0"/>
          </a:p>
          <a:p>
            <a:pPr eaLnBrk="1" hangingPunct="1">
              <a:lnSpc>
                <a:spcPct val="90000"/>
              </a:lnSpc>
            </a:pPr>
            <a:endParaRPr lang="fr-FR" dirty="0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759768" y="1268760"/>
            <a:ext cx="76962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3960168" y="126876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5103168" y="1344960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9pPr>
          </a:lstStyle>
          <a:p>
            <a:pPr eaLnBrk="1" hangingPunct="1"/>
            <a:r>
              <a:rPr lang="fr-FR"/>
              <a:t>Identifiant Machine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1369368" y="1344960"/>
            <a:ext cx="240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9pPr>
          </a:lstStyle>
          <a:p>
            <a:pPr eaLnBrk="1" hangingPunct="1"/>
            <a:r>
              <a:rPr lang="fr-FR" dirty="0"/>
              <a:t>Identifiant Réseau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683568" y="18783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9pPr>
          </a:lstStyle>
          <a:p>
            <a:pPr eaLnBrk="1" hangingPunct="1"/>
            <a:r>
              <a:rPr lang="fr-FR"/>
              <a:t>0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8151168" y="187836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9pPr>
          </a:lstStyle>
          <a:p>
            <a:pPr eaLnBrk="1" hangingPunct="1"/>
            <a:r>
              <a:rPr lang="fr-FR"/>
              <a:t>31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3960168" y="1988840"/>
            <a:ext cx="0" cy="34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89526" y="230949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0" dirty="0" smtClean="0">
                <a:latin typeface="+mn-lt"/>
                <a:cs typeface="+mn-cs"/>
              </a:rPr>
              <a:t>Masque</a:t>
            </a:r>
            <a:endParaRPr lang="fr-FR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759768" y="4005064"/>
            <a:ext cx="76962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24128" y="4033569"/>
            <a:ext cx="18149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9pPr>
          </a:lstStyle>
          <a:p>
            <a:pPr eaLnBrk="1" hangingPunct="1"/>
            <a:r>
              <a:rPr lang="fr-FR" sz="1600" dirty="0"/>
              <a:t>Identifiant </a:t>
            </a:r>
            <a:r>
              <a:rPr lang="fr-FR" sz="1600" dirty="0" smtClean="0"/>
              <a:t>Machine</a:t>
            </a:r>
          </a:p>
          <a:p>
            <a:pPr eaLnBrk="1" hangingPunct="1"/>
            <a:r>
              <a:rPr lang="fr-FR" sz="1600" dirty="0"/>
              <a:t>d</a:t>
            </a:r>
            <a:r>
              <a:rPr lang="fr-FR" sz="1600" dirty="0" smtClean="0"/>
              <a:t>ans le sous réseau</a:t>
            </a:r>
            <a:endParaRPr lang="fr-FR" sz="1600" dirty="0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369368" y="4081264"/>
            <a:ext cx="240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9pPr>
          </a:lstStyle>
          <a:p>
            <a:pPr eaLnBrk="1" hangingPunct="1"/>
            <a:r>
              <a:rPr lang="fr-FR" dirty="0"/>
              <a:t>Identifiant Réseau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2996952"/>
            <a:ext cx="2095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kern="0" dirty="0" smtClean="0"/>
              <a:t>Sous adressage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3960168" y="4026364"/>
            <a:ext cx="1547935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fr-FR" sz="1600" kern="0" dirty="0" smtClean="0">
                <a:latin typeface="Times New Roman" pitchFamily="18" charset="0"/>
                <a:cs typeface="Times New Roman" pitchFamily="18" charset="0"/>
              </a:rPr>
              <a:t>Identifiant de </a:t>
            </a:r>
          </a:p>
          <a:p>
            <a:r>
              <a:rPr lang="fr-FR" sz="1600" kern="0" dirty="0" smtClean="0">
                <a:latin typeface="Times New Roman" pitchFamily="18" charset="0"/>
                <a:cs typeface="Times New Roman" pitchFamily="18" charset="0"/>
              </a:rPr>
              <a:t>sous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réseaux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5508104" y="400153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3960168" y="40050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779013" y="3356992"/>
            <a:ext cx="1360939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5508104" y="4692517"/>
            <a:ext cx="0" cy="34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037462" y="501317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0" dirty="0" smtClean="0">
                <a:latin typeface="+mn-lt"/>
                <a:cs typeface="+mn-cs"/>
              </a:rPr>
              <a:t>Nouveau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06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animBg="1"/>
      <p:bldP spid="25" grpId="0"/>
      <p:bldP spid="26" grpId="0"/>
      <p:bldP spid="8" grpId="0"/>
      <p:bldP spid="9" grpId="0" animBg="1"/>
      <p:bldP spid="29" grpId="0" animBg="1"/>
      <p:bldP spid="24" grpId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6977C-3E3C-4BB5-AA28-514D82C57C16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27584" y="764704"/>
            <a:ext cx="3254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kern="0" dirty="0" smtClean="0"/>
              <a:t>Sous adressage </a:t>
            </a:r>
            <a:r>
              <a:rPr lang="fr-FR" sz="2400" kern="0" dirty="0" smtClean="0">
                <a:latin typeface="+mn-lt"/>
                <a:cs typeface="+mn-cs"/>
              </a:rPr>
              <a:t>statique 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828365" y="3717032"/>
            <a:ext cx="3568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kern="0" dirty="0" smtClean="0"/>
              <a:t>Sous adressage dynamique</a:t>
            </a:r>
            <a:endParaRPr lang="fr-FR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8005" y="2106277"/>
            <a:ext cx="76962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82365" y="2134782"/>
            <a:ext cx="18149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9pPr>
          </a:lstStyle>
          <a:p>
            <a:pPr eaLnBrk="1" hangingPunct="1"/>
            <a:r>
              <a:rPr lang="fr-FR" sz="1600" dirty="0"/>
              <a:t>Identifiant </a:t>
            </a:r>
            <a:r>
              <a:rPr lang="fr-FR" sz="1600" dirty="0" smtClean="0"/>
              <a:t>Machine</a:t>
            </a:r>
          </a:p>
          <a:p>
            <a:pPr eaLnBrk="1" hangingPunct="1"/>
            <a:r>
              <a:rPr lang="fr-FR" sz="1600" dirty="0"/>
              <a:t>d</a:t>
            </a:r>
            <a:r>
              <a:rPr lang="fr-FR" sz="1600" dirty="0" smtClean="0"/>
              <a:t>ans le sous réseau</a:t>
            </a:r>
            <a:endParaRPr lang="fr-FR" sz="16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427605" y="2182477"/>
            <a:ext cx="240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ahoma" pitchFamily="34" charset="0"/>
              </a:defRPr>
            </a:lvl9pPr>
          </a:lstStyle>
          <a:p>
            <a:pPr eaLnBrk="1" hangingPunct="1"/>
            <a:r>
              <a:rPr lang="fr-FR" dirty="0"/>
              <a:t>Identifiant Réseau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18405" y="2127577"/>
            <a:ext cx="1547935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fr-FR" sz="1600" kern="0" dirty="0" smtClean="0">
                <a:latin typeface="Times New Roman" pitchFamily="18" charset="0"/>
                <a:cs typeface="Times New Roman" pitchFamily="18" charset="0"/>
              </a:rPr>
              <a:t>Identifiant de </a:t>
            </a:r>
          </a:p>
          <a:p>
            <a:r>
              <a:rPr lang="fr-FR" sz="1600" kern="0" dirty="0" smtClean="0">
                <a:latin typeface="Times New Roman" pitchFamily="18" charset="0"/>
                <a:cs typeface="Times New Roman" pitchFamily="18" charset="0"/>
              </a:rPr>
              <a:t>sous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réseaux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5566341" y="210275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018405" y="210627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179399" y="834089"/>
            <a:ext cx="34483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kern="0" dirty="0" smtClean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fr-FR" sz="2000" kern="0" dirty="0" smtClean="0">
                <a:solidFill>
                  <a:prstClr val="black"/>
                </a:solidFill>
              </a:rPr>
              <a:t>nombre </a:t>
            </a:r>
            <a:r>
              <a:rPr lang="fr-FR" sz="2000" kern="0" dirty="0">
                <a:solidFill>
                  <a:prstClr val="black"/>
                </a:solidFill>
              </a:rPr>
              <a:t>de sous réseaux</a:t>
            </a:r>
            <a:endParaRPr lang="fr-FR" sz="2000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849300" y="1226369"/>
            <a:ext cx="0" cy="7624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71105" y="3778587"/>
            <a:ext cx="3156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kern="0" dirty="0" smtClean="0">
                <a:solidFill>
                  <a:prstClr val="black"/>
                </a:solidFill>
                <a:sym typeface="Wingdings" pitchFamily="2" charset="2"/>
              </a:rPr>
              <a:t>  </a:t>
            </a:r>
            <a:r>
              <a:rPr lang="fr-FR" sz="2000" kern="0" dirty="0" smtClean="0">
                <a:solidFill>
                  <a:prstClr val="black"/>
                </a:solidFill>
              </a:rPr>
              <a:t>taille </a:t>
            </a:r>
            <a:r>
              <a:rPr lang="fr-FR" sz="2000" kern="0" dirty="0">
                <a:solidFill>
                  <a:prstClr val="black"/>
                </a:solidFill>
              </a:rPr>
              <a:t>des sous réseaux</a:t>
            </a:r>
            <a:endParaRPr lang="fr-FR" sz="20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6444208" y="2852936"/>
            <a:ext cx="0" cy="9256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0DB3C-B320-4D7D-AF30-799C5D1E5AC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pic>
        <p:nvPicPr>
          <p:cNvPr id="21507" name="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2033588"/>
            <a:ext cx="5148262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762000" y="106680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fr-FR" sz="2400" dirty="0" smtClean="0"/>
              <a:t>Exemple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310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93AD6-CE4E-4F33-9FDE-BC6846129F5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048000" y="1981200"/>
          <a:ext cx="3352800" cy="2438400"/>
        </p:xfrm>
        <a:graphic>
          <a:graphicData uri="http://schemas.openxmlformats.org/drawingml/2006/table">
            <a:tbl>
              <a:tblPr/>
              <a:tblGrid>
                <a:gridCol w="1503931"/>
                <a:gridCol w="1848869"/>
              </a:tblGrid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b="1" i="1" dirty="0">
                          <a:latin typeface="Times New Roman"/>
                          <a:ea typeface="Calibri"/>
                          <a:cs typeface="Arial"/>
                        </a:rPr>
                        <a:t>Réseau </a:t>
                      </a:r>
                      <a:endParaRPr lang="fr-FR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b="1" i="1">
                          <a:latin typeface="Times New Roman"/>
                          <a:ea typeface="Calibri"/>
                          <a:cs typeface="Arial"/>
                        </a:rPr>
                        <a:t>Nombre de PC</a:t>
                      </a:r>
                      <a:endParaRPr lang="fr-FR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>
                          <a:latin typeface="Times New Roman"/>
                          <a:ea typeface="Calibri"/>
                          <a:cs typeface="Arial"/>
                        </a:rPr>
                        <a:t>LAN_A</a:t>
                      </a:r>
                      <a:endParaRPr lang="fr-FR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>
                          <a:latin typeface="Times New Roman"/>
                          <a:ea typeface="Calibri"/>
                          <a:cs typeface="Arial"/>
                        </a:rPr>
                        <a:t>200</a:t>
                      </a:r>
                      <a:endParaRPr lang="fr-FR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>
                          <a:latin typeface="Times New Roman"/>
                          <a:ea typeface="Calibri"/>
                          <a:cs typeface="Arial"/>
                        </a:rPr>
                        <a:t>LAN_B</a:t>
                      </a:r>
                      <a:endParaRPr lang="fr-FR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>
                          <a:latin typeface="Times New Roman"/>
                          <a:ea typeface="Calibri"/>
                          <a:cs typeface="Arial"/>
                        </a:rPr>
                        <a:t>50</a:t>
                      </a:r>
                      <a:endParaRPr lang="fr-FR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>
                          <a:latin typeface="Times New Roman"/>
                          <a:ea typeface="Calibri"/>
                          <a:cs typeface="Arial"/>
                        </a:rPr>
                        <a:t>LAN_C</a:t>
                      </a:r>
                      <a:endParaRPr lang="fr-FR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>
                          <a:latin typeface="Times New Roman"/>
                          <a:ea typeface="Calibri"/>
                          <a:cs typeface="Arial"/>
                        </a:rPr>
                        <a:t>60</a:t>
                      </a:r>
                      <a:endParaRPr lang="fr-FR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>
                          <a:latin typeface="Times New Roman"/>
                          <a:ea typeface="Calibri"/>
                          <a:cs typeface="Arial"/>
                        </a:rPr>
                        <a:t>LAN_D</a:t>
                      </a:r>
                      <a:endParaRPr lang="fr-FR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>
                          <a:latin typeface="Times New Roman"/>
                          <a:ea typeface="Calibri"/>
                          <a:cs typeface="Arial"/>
                        </a:rPr>
                        <a:t>25</a:t>
                      </a:r>
                      <a:endParaRPr lang="fr-FR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>
                          <a:latin typeface="Times New Roman"/>
                          <a:ea typeface="Calibri"/>
                          <a:cs typeface="Arial"/>
                        </a:rPr>
                        <a:t>LAN_E</a:t>
                      </a:r>
                      <a:endParaRPr lang="fr-FR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000" dirty="0">
                          <a:latin typeface="Times New Roman"/>
                          <a:ea typeface="Calibri"/>
                          <a:cs typeface="Arial"/>
                        </a:rPr>
                        <a:t>500</a:t>
                      </a:r>
                      <a:endParaRPr lang="fr-FR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54" name="Rectangle 1"/>
          <p:cNvSpPr>
            <a:spLocks noChangeArrowheads="1"/>
          </p:cNvSpPr>
          <p:nvPr/>
        </p:nvSpPr>
        <p:spPr bwMode="auto">
          <a:xfrm>
            <a:off x="762000" y="10668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fr-FR" sz="2400"/>
              <a:t>Ci-dessous quelques caract</a:t>
            </a:r>
            <a:r>
              <a:rPr lang="fr-FR" sz="2400">
                <a:latin typeface="Calibri" pitchFamily="34" charset="0"/>
              </a:rPr>
              <a:t>é</a:t>
            </a:r>
            <a:r>
              <a:rPr lang="fr-FR" sz="2400"/>
              <a:t>ristiques des r</a:t>
            </a:r>
            <a:r>
              <a:rPr lang="fr-FR" sz="2400">
                <a:latin typeface="Calibri" pitchFamily="34" charset="0"/>
              </a:rPr>
              <a:t>é</a:t>
            </a:r>
            <a:r>
              <a:rPr lang="fr-FR" sz="2400"/>
              <a:t>seaux interconnect</a:t>
            </a:r>
            <a:r>
              <a:rPr lang="fr-FR" sz="2400">
                <a:latin typeface="Calibri" pitchFamily="34" charset="0"/>
              </a:rPr>
              <a:t>é</a:t>
            </a:r>
            <a:r>
              <a:rPr lang="fr-FR" sz="2400"/>
              <a:t>s</a:t>
            </a:r>
            <a:r>
              <a:rPr lang="fr-FR" sz="2400">
                <a:latin typeface="Calibri" pitchFamily="34" charset="0"/>
              </a:rPr>
              <a:t> </a:t>
            </a:r>
            <a:r>
              <a:rPr lang="fr-FR" sz="2400"/>
              <a:t>				     </a:t>
            </a:r>
          </a:p>
        </p:txBody>
      </p:sp>
      <p:sp>
        <p:nvSpPr>
          <p:cNvPr id="22555" name="Rectangle 5"/>
          <p:cNvSpPr>
            <a:spLocks noChangeArrowheads="1"/>
          </p:cNvSpPr>
          <p:nvPr/>
        </p:nvSpPr>
        <p:spPr bwMode="auto">
          <a:xfrm>
            <a:off x="1143000" y="4648200"/>
            <a:ext cx="6248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2400"/>
              <a:t>L</a:t>
            </a:r>
            <a:r>
              <a:rPr lang="fr-FR" sz="2400">
                <a:latin typeface="Calibri" pitchFamily="34" charset="0"/>
              </a:rPr>
              <a:t>’</a:t>
            </a:r>
            <a:r>
              <a:rPr lang="fr-FR" sz="2400"/>
              <a:t>adresse IP affect</a:t>
            </a:r>
            <a:r>
              <a:rPr lang="fr-FR" sz="2400">
                <a:latin typeface="Calibri" pitchFamily="34" charset="0"/>
              </a:rPr>
              <a:t>é</a:t>
            </a:r>
            <a:r>
              <a:rPr lang="fr-FR" sz="2400"/>
              <a:t>e </a:t>
            </a:r>
            <a:r>
              <a:rPr lang="fr-FR" sz="2400">
                <a:latin typeface="Calibri" pitchFamily="34" charset="0"/>
              </a:rPr>
              <a:t>à</a:t>
            </a:r>
            <a:r>
              <a:rPr lang="fr-FR" sz="2400"/>
              <a:t> l</a:t>
            </a:r>
            <a:r>
              <a:rPr lang="fr-FR" sz="2400">
                <a:latin typeface="Calibri" pitchFamily="34" charset="0"/>
              </a:rPr>
              <a:t>’</a:t>
            </a:r>
            <a:r>
              <a:rPr lang="fr-FR" sz="2400"/>
              <a:t>interconnexion est </a:t>
            </a:r>
            <a:r>
              <a:rPr lang="fr-FR" sz="2400" b="1"/>
              <a:t>172.19.160.0 / 22</a:t>
            </a:r>
          </a:p>
        </p:txBody>
      </p:sp>
    </p:spTree>
    <p:extLst>
      <p:ext uri="{BB962C8B-B14F-4D97-AF65-F5344CB8AC3E}">
        <p14:creationId xmlns:p14="http://schemas.microsoft.com/office/powerpoint/2010/main" val="25417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2F657-714F-4417-BA7F-B27B81B7ED7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98706"/>
              </p:ext>
            </p:extLst>
          </p:nvPr>
        </p:nvGraphicFramePr>
        <p:xfrm>
          <a:off x="76200" y="1066800"/>
          <a:ext cx="8839199" cy="4114800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1295400"/>
                <a:gridCol w="1295400"/>
                <a:gridCol w="1752600"/>
                <a:gridCol w="2514599"/>
              </a:tblGrid>
              <a:tr h="918765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latin typeface="Calibri"/>
                          <a:ea typeface="Arial Unicode MS"/>
                          <a:cs typeface="Tahoma"/>
                        </a:rPr>
                        <a:t>Sous-réseau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b="1" kern="0" dirty="0">
                          <a:latin typeface="Calibri"/>
                          <a:ea typeface="Arial Unicode MS"/>
                          <a:cs typeface="Tahoma"/>
                        </a:rPr>
                        <a:t>Taille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err="1">
                          <a:latin typeface="Calibri"/>
                          <a:ea typeface="Calibri"/>
                          <a:cs typeface="Arial"/>
                        </a:rPr>
                        <a:t>S-rés</a:t>
                      </a:r>
                      <a:r>
                        <a:rPr lang="fr-FR" sz="2400" b="1" dirty="0">
                          <a:latin typeface="Calibri"/>
                          <a:ea typeface="Calibri"/>
                          <a:cs typeface="Arial"/>
                        </a:rPr>
                        <a:t>.</a:t>
                      </a:r>
                      <a:endParaRPr lang="fr-FR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>
                          <a:latin typeface="Calibri"/>
                          <a:ea typeface="Arial Unicode MS"/>
                          <a:cs typeface="Tahoma"/>
                        </a:rPr>
                        <a:t>Taille Idf machine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>
                          <a:latin typeface="Calibri"/>
                          <a:ea typeface="Arial Unicode MS"/>
                          <a:cs typeface="Tahoma"/>
                        </a:rPr>
                        <a:t>Taille Idf S-réseau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>
                          <a:latin typeface="Calibri"/>
                          <a:ea typeface="Arial Unicode MS"/>
                          <a:cs typeface="Tahoma"/>
                        </a:rPr>
                        <a:t>Idf S-réseau en binaire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latin typeface="Calibri"/>
                          <a:ea typeface="Arial Unicode MS"/>
                          <a:cs typeface="Tahoma"/>
                        </a:rPr>
                        <a:t>@ sous-réseau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701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LAN_E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 smtClean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0 </a:t>
                      </a:r>
                      <a:endParaRPr lang="fr-FR" sz="2400" b="1" kern="0" dirty="0">
                        <a:solidFill>
                          <a:srgbClr val="FF0000"/>
                        </a:solidFill>
                        <a:latin typeface="Calibri"/>
                        <a:ea typeface="Arial Unicode MS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172.19.160.0 / 23</a:t>
                      </a:r>
                      <a:endParaRPr lang="fr-FR" sz="2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701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LAN_A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 smtClean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10 </a:t>
                      </a:r>
                      <a:endParaRPr lang="fr-FR" sz="2400" b="1" kern="0" dirty="0">
                        <a:solidFill>
                          <a:schemeClr val="tx1"/>
                        </a:solidFill>
                        <a:latin typeface="Calibri"/>
                        <a:ea typeface="Arial Unicode MS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172.19.162.0 / 24</a:t>
                      </a:r>
                      <a:endParaRPr lang="fr-FR" sz="2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701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LAN_C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 smtClean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1100 </a:t>
                      </a:r>
                      <a:endParaRPr lang="fr-FR" sz="2400" b="1" kern="0" dirty="0">
                        <a:solidFill>
                          <a:schemeClr val="tx1"/>
                        </a:solidFill>
                        <a:latin typeface="Calibri"/>
                        <a:ea typeface="Arial Unicode MS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172.19.163.0 / 26</a:t>
                      </a:r>
                      <a:endParaRPr lang="fr-FR" sz="2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3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LAN_B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 smtClean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1101 </a:t>
                      </a:r>
                      <a:endParaRPr lang="fr-FR" sz="2400" b="1" kern="0" dirty="0">
                        <a:solidFill>
                          <a:schemeClr val="tx1"/>
                        </a:solidFill>
                        <a:latin typeface="Calibri"/>
                        <a:ea typeface="Arial Unicode MS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172.19. 163.64/26</a:t>
                      </a:r>
                      <a:endParaRPr lang="fr-FR" sz="2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3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LAN_D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 smtClean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11100 </a:t>
                      </a:r>
                      <a:endParaRPr lang="fr-FR" sz="2400" b="1" kern="0" dirty="0">
                        <a:solidFill>
                          <a:schemeClr val="tx1"/>
                        </a:solidFill>
                        <a:latin typeface="Calibri"/>
                        <a:ea typeface="Arial Unicode MS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172.19. 163.128/27</a:t>
                      </a:r>
                      <a:endParaRPr lang="fr-FR" sz="2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3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R1 - R2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 smtClean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11101000 </a:t>
                      </a:r>
                      <a:endParaRPr lang="fr-FR" sz="2400" b="1" kern="0" dirty="0">
                        <a:solidFill>
                          <a:schemeClr val="tx1"/>
                        </a:solidFill>
                        <a:latin typeface="Calibri"/>
                        <a:ea typeface="Arial Unicode MS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172.19. 163.160/30</a:t>
                      </a:r>
                      <a:endParaRPr lang="fr-FR" sz="2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3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R1 - R3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fr-FR" sz="2400" b="1" kern="0" dirty="0" smtClean="0">
                          <a:solidFill>
                            <a:schemeClr val="tx1"/>
                          </a:solidFill>
                          <a:latin typeface="Calibri"/>
                          <a:ea typeface="Arial Unicode MS"/>
                          <a:cs typeface="Tahoma"/>
                        </a:rPr>
                        <a:t>11101001</a:t>
                      </a:r>
                      <a:endParaRPr lang="fr-FR" sz="2400" b="1" kern="0" dirty="0">
                        <a:solidFill>
                          <a:schemeClr val="tx1"/>
                        </a:solidFill>
                        <a:latin typeface="Calibri"/>
                        <a:ea typeface="Arial Unicode MS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172.19. 163.164/30</a:t>
                      </a:r>
                      <a:endParaRPr lang="fr-FR" sz="24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123728" y="2030473"/>
            <a:ext cx="1152128" cy="318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419872" y="2030473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673065" y="2060848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444208" y="2030473"/>
            <a:ext cx="2160240" cy="33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162098" y="2451264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412062" y="2454331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673065" y="2478673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444208" y="2492896"/>
            <a:ext cx="223224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123728" y="2887917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401768" y="2883312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716016" y="2898187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444208" y="2883312"/>
            <a:ext cx="223224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150655" y="3356992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435389" y="3332169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716016" y="3324377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444208" y="3332169"/>
            <a:ext cx="223224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162098" y="3786910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419872" y="3786910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728085" y="3754625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444208" y="3787282"/>
            <a:ext cx="2376264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162098" y="4293096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401768" y="4293096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4673064" y="4292284"/>
            <a:ext cx="1339095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6444208" y="4285304"/>
            <a:ext cx="2448272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123728" y="4797152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401768" y="4797152"/>
            <a:ext cx="1152128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728085" y="4748539"/>
            <a:ext cx="1284074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444208" y="4797152"/>
            <a:ext cx="2448272" cy="25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173</Words>
  <Application>Microsoft Office PowerPoint</Application>
  <PresentationFormat>Affichage à l'écran (4:3)</PresentationFormat>
  <Paragraphs>92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VLSM (Variable-Length Subnet Mask)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client</dc:creator>
  <cp:lastModifiedBy>Youcef Zafoune</cp:lastModifiedBy>
  <cp:revision>21</cp:revision>
  <dcterms:created xsi:type="dcterms:W3CDTF">2021-03-06T18:53:49Z</dcterms:created>
  <dcterms:modified xsi:type="dcterms:W3CDTF">2021-11-30T06:58:59Z</dcterms:modified>
</cp:coreProperties>
</file>