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7"/>
  </p:notesMasterIdLst>
  <p:sldIdLst>
    <p:sldId id="1233" r:id="rId2"/>
    <p:sldId id="1232" r:id="rId3"/>
    <p:sldId id="1234" r:id="rId4"/>
    <p:sldId id="1235" r:id="rId5"/>
    <p:sldId id="1236" r:id="rId6"/>
    <p:sldId id="1210" r:id="rId7"/>
    <p:sldId id="1211" r:id="rId8"/>
    <p:sldId id="1212" r:id="rId9"/>
    <p:sldId id="1213" r:id="rId10"/>
    <p:sldId id="1214" r:id="rId11"/>
    <p:sldId id="1215" r:id="rId12"/>
    <p:sldId id="1217" r:id="rId13"/>
    <p:sldId id="1219" r:id="rId14"/>
    <p:sldId id="1221" r:id="rId15"/>
    <p:sldId id="1239" r:id="rId16"/>
    <p:sldId id="1237" r:id="rId17"/>
    <p:sldId id="1238" r:id="rId18"/>
    <p:sldId id="1240" r:id="rId19"/>
    <p:sldId id="1241" r:id="rId20"/>
    <p:sldId id="1242" r:id="rId21"/>
    <p:sldId id="1243" r:id="rId22"/>
    <p:sldId id="1244" r:id="rId23"/>
    <p:sldId id="1246" r:id="rId24"/>
    <p:sldId id="1247" r:id="rId25"/>
    <p:sldId id="1248" r:id="rId26"/>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86438" autoAdjust="0"/>
  </p:normalViewPr>
  <p:slideViewPr>
    <p:cSldViewPr snapToGrid="0" showGuides="1">
      <p:cViewPr>
        <p:scale>
          <a:sx n="116" d="100"/>
          <a:sy n="116" d="100"/>
        </p:scale>
        <p:origin x="-611"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1803602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1.3 - Fonctionnement du protocole OSPF</a:t>
            </a:r>
          </a:p>
          <a:p>
            <a:pPr rtl="0"/>
            <a:r>
              <a:rPr lang="fr-FR"/>
              <a:t>1.3.3 - </a:t>
            </a:r>
            <a:r>
              <a:rPr lang="fr-FR" sz="1200"/>
              <a:t>Établissement des contiguïtés de voisin</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31538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1.3 - Fonctionnement du protocole OSPF</a:t>
            </a:r>
          </a:p>
          <a:p>
            <a:pPr rtl="0"/>
            <a:r>
              <a:rPr lang="fr-FR"/>
              <a:t>1.3.3 - </a:t>
            </a:r>
            <a:r>
              <a:rPr lang="fr-FR" sz="1200"/>
              <a:t>Établissement des contiguïtés de voisin (Suite)</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5213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1.3 - Fonctionnement du protocole OSPF</a:t>
            </a:r>
          </a:p>
          <a:p>
            <a:pPr rtl="0"/>
            <a:r>
              <a:rPr lang="fr-FR"/>
              <a:t>1.3.2 - </a:t>
            </a:r>
            <a:r>
              <a:rPr lang="fr-FR" sz="1200"/>
              <a:t>États opérationnels OSPF</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424741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1.3 - Fonctionnement du protocole OSPF</a:t>
            </a:r>
          </a:p>
          <a:p>
            <a:pPr rtl="0"/>
            <a:r>
              <a:rPr lang="fr-FR"/>
              <a:t>1.3.2 - </a:t>
            </a:r>
            <a:r>
              <a:rPr lang="fr-FR" sz="1200"/>
              <a:t>États opérationnels OSPF (Suite)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60695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2.1.3 - ID du routeur</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547657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2.1.4 - </a:t>
            </a:r>
            <a:r>
              <a:rPr lang="fr-FR" sz="1200"/>
              <a:t>Ordre de priorité de l'ID de routeur</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158856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2.1.5 - Configurer une interface de bouclage comme </a:t>
            </a:r>
            <a:r>
              <a:rPr lang="fr-FR" sz="1200"/>
              <a:t>ID de routeur</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084198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2.1.5 - </a:t>
            </a:r>
            <a:r>
              <a:rPr lang="fr-FR" sz="1200"/>
              <a:t>Configurer une interface de bouclage comme ID de routeur</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556141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14 - Concepts du routage</a:t>
            </a:r>
          </a:p>
          <a:p>
            <a:pPr rtl="0"/>
            <a:r>
              <a:rPr lang="fr-FR"/>
              <a:t>14.4 - Table de routage IP</a:t>
            </a:r>
          </a:p>
          <a:p>
            <a:pPr rtl="0"/>
            <a:r>
              <a:rPr lang="fr-FR"/>
              <a:t>14.4.12 -Distance administrative</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val="79586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14 - Concepts du routage</a:t>
            </a:r>
          </a:p>
          <a:p>
            <a:pPr rtl="0"/>
            <a:r>
              <a:rPr lang="fr-FR"/>
              <a:t>14.4 - Table de routage IP</a:t>
            </a:r>
          </a:p>
          <a:p>
            <a:pPr rtl="0"/>
            <a:r>
              <a:rPr lang="fr-FR"/>
              <a:t>14.4.12 - Distance administrative (suite)</a:t>
            </a:r>
          </a:p>
          <a:p>
            <a:pPr rtl="0"/>
            <a:r>
              <a:rPr lang="fr-FR"/>
              <a:t>14.4.13 - Vérifiez votre compréhension - Table de routage IP</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val="411500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1.1 - Caractéristiques du protocole OSPF</a:t>
            </a:r>
          </a:p>
          <a:p>
            <a:pPr rtl="0"/>
            <a:r>
              <a:rPr lang="fr-FR"/>
              <a:t>1.1.2 - </a:t>
            </a:r>
            <a:r>
              <a:rPr lang="fr-FR" sz="1200"/>
              <a:t>Composants du protocole OSPF</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91638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1.1 - Caractéristiques du protocole OSPF</a:t>
            </a:r>
          </a:p>
          <a:p>
            <a:pPr rtl="0"/>
            <a:r>
              <a:rPr lang="fr-FR"/>
              <a:t>1.1.2 - </a:t>
            </a:r>
            <a:r>
              <a:rPr lang="fr-FR" sz="1200"/>
              <a:t>Composants du protocole OSPF (Suite) </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404598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1.1 - Caractéristiques du protocole OSPF</a:t>
            </a:r>
          </a:p>
          <a:p>
            <a:pPr rtl="0"/>
            <a:r>
              <a:rPr lang="fr-FR"/>
              <a:t>1.1.2 - </a:t>
            </a:r>
            <a:r>
              <a:rPr lang="fr-FR" sz="1200"/>
              <a:t>Composants du protocole OSPF (Suite) </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427461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1.1 - Caractéristiques du protocole OSPF</a:t>
            </a:r>
          </a:p>
          <a:p>
            <a:pPr rtl="0"/>
            <a:r>
              <a:rPr lang="fr-FR"/>
              <a:t>1.1.3 - Fonctionnement de l'état de liens</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190109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1.1 - Caractéristiques du protocole OSPF</a:t>
            </a:r>
          </a:p>
          <a:p>
            <a:pPr rtl="0"/>
            <a:r>
              <a:rPr lang="fr-FR"/>
              <a:t>1.1.4 - Protocole OSPF à zone unique et à zones multiples</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6828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1.1 - Caractéristiques du protocole OSPF</a:t>
            </a:r>
          </a:p>
          <a:p>
            <a:pPr rtl="0"/>
            <a:r>
              <a:rPr lang="fr-FR"/>
              <a:t>1.1.5 - Multiarea OSPF</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63780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1.2 - Paquets OSPF</a:t>
            </a:r>
          </a:p>
          <a:p>
            <a:pPr rtl="0"/>
            <a:r>
              <a:rPr lang="fr-FR"/>
              <a:t>1.2.2 - Types de paquets OSPF</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99558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Concepts OSPFv2 à zone unique</a:t>
            </a:r>
          </a:p>
          <a:p>
            <a:pPr rtl="0"/>
            <a:r>
              <a:rPr lang="fr-FR"/>
              <a:t>1.2 - Paquets OSPF</a:t>
            </a:r>
          </a:p>
          <a:p>
            <a:pPr rtl="0"/>
            <a:r>
              <a:rPr lang="fr-FR"/>
              <a:t>1.2.4 - Paquet Hello</a:t>
            </a:r>
          </a:p>
          <a:p>
            <a:pPr rtl="0"/>
            <a:r>
              <a:rPr lang="fr-FR"/>
              <a:t>1.2.5 - Vérifiez votre compréhension - Paquets OSPF</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56165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1435369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 id="2147484032"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c15="http://schemas.microsoft.com/office/drawing/2012/chart" xmlns:c="http://schemas.openxmlformats.org/drawingml/2006/chart"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13" y="86743"/>
            <a:ext cx="8181127" cy="424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0822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OSPF </a:t>
            </a:r>
            <a:r>
              <a:rPr lang="fr-FR" sz="2000" dirty="0">
                <a:solidFill>
                  <a:schemeClr val="tx1">
                    <a:lumMod val="50000"/>
                  </a:schemeClr>
                </a:solidFill>
              </a:rPr>
              <a:t>à zone unique et multiple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71662DEC-E6AB-4A4A-8C71-80C68C9D81FB}"/>
              </a:ext>
            </a:extLst>
          </p:cNvPr>
          <p:cNvSpPr>
            <a:spLocks noGrp="1"/>
          </p:cNvSpPr>
          <p:nvPr>
            <p:ph idx="1"/>
          </p:nvPr>
        </p:nvSpPr>
        <p:spPr>
          <a:xfrm>
            <a:off x="188926" y="633597"/>
            <a:ext cx="8856833" cy="2196558"/>
          </a:xfrm>
        </p:spPr>
        <p:txBody>
          <a:bodyPr/>
          <a:lstStyle/>
          <a:p>
            <a:pPr marL="0" indent="0" algn="l" rtl="0"/>
            <a:r>
              <a:rPr lang="fr-FR" sz="1600" dirty="0">
                <a:solidFill>
                  <a:srgbClr val="000000"/>
                </a:solidFill>
              </a:rPr>
              <a:t>Pour une efficacité et une évolutivité supérieures, le protocole OSPF prend en charge le routage hiérarchique à l'aide de zones. </a:t>
            </a:r>
            <a:endParaRPr lang="fr-FR" sz="1600" dirty="0" smtClean="0">
              <a:solidFill>
                <a:srgbClr val="000000"/>
              </a:solidFill>
            </a:endParaRPr>
          </a:p>
          <a:p>
            <a:pPr marL="0" indent="0" algn="l" rtl="0"/>
            <a:r>
              <a:rPr lang="fr-FR" sz="1600" dirty="0" smtClean="0">
                <a:solidFill>
                  <a:srgbClr val="000000"/>
                </a:solidFill>
              </a:rPr>
              <a:t>Une </a:t>
            </a:r>
            <a:r>
              <a:rPr lang="fr-FR" sz="1600" dirty="0">
                <a:solidFill>
                  <a:srgbClr val="000000"/>
                </a:solidFill>
              </a:rPr>
              <a:t>zone OSPF est un groupe de routeurs qui partagent les mêmes informations d'état de liens dans leurs LSDB. </a:t>
            </a:r>
            <a:endParaRPr lang="fr-FR" sz="1600" dirty="0" smtClean="0">
              <a:solidFill>
                <a:srgbClr val="000000"/>
              </a:solidFill>
            </a:endParaRPr>
          </a:p>
          <a:p>
            <a:pPr marL="0" indent="0" algn="l" rtl="0"/>
            <a:r>
              <a:rPr lang="fr-FR" sz="1600" dirty="0" smtClean="0">
                <a:solidFill>
                  <a:srgbClr val="000000"/>
                </a:solidFill>
              </a:rPr>
              <a:t>Le </a:t>
            </a:r>
            <a:r>
              <a:rPr lang="fr-FR" sz="1600" dirty="0">
                <a:solidFill>
                  <a:srgbClr val="000000"/>
                </a:solidFill>
              </a:rPr>
              <a:t>protocole OSPF peut être implémenté de deux manières différentes:</a:t>
            </a:r>
          </a:p>
          <a:p>
            <a:pPr marL="342900" indent="-342900" algn="l" rtl="0">
              <a:buFont typeface="Arial" panose="020B0604020202020204" pitchFamily="34" charset="0"/>
              <a:buChar char="•"/>
            </a:pPr>
            <a:r>
              <a:rPr lang="fr-FR" sz="1600" b="1" dirty="0">
                <a:solidFill>
                  <a:srgbClr val="000000"/>
                </a:solidFill>
              </a:rPr>
              <a:t>OSPF à zone unique</a:t>
            </a:r>
            <a:r>
              <a:rPr lang="fr-FR" sz="1600" dirty="0">
                <a:solidFill>
                  <a:srgbClr val="000000"/>
                </a:solidFill>
              </a:rPr>
              <a:t> - Tous les routeurs sont dans une zone. La meilleure pratique consiste à utiliser la zone 0. </a:t>
            </a:r>
          </a:p>
          <a:p>
            <a:pPr marL="342900" indent="-342900" algn="l" rtl="0">
              <a:buFont typeface="Arial" panose="020B0604020202020204" pitchFamily="34" charset="0"/>
              <a:buChar char="•"/>
            </a:pPr>
            <a:r>
              <a:rPr lang="fr-FR" sz="1600" b="1" dirty="0">
                <a:solidFill>
                  <a:srgbClr val="000000"/>
                </a:solidFill>
              </a:rPr>
              <a:t>OSPF à zone plusieurs </a:t>
            </a:r>
            <a:r>
              <a:rPr lang="fr-FR" sz="1600" dirty="0">
                <a:solidFill>
                  <a:srgbClr val="000000"/>
                </a:solidFill>
              </a:rPr>
              <a:t> - le protocole OSPF est mis en œuvre à l'aide de plusieurs zones, de façon hiérarchique. Toutes les zones doivent se connecter à la zone de réseau fédérateur (zone 0). Les routeurs qui relient les zones entre elles sont des routeurs ABR (Area Border Router).</a:t>
            </a:r>
          </a:p>
          <a:p>
            <a:pPr marL="0" indent="0" algn="l" rtl="0"/>
            <a:r>
              <a:rPr lang="fr-FR" sz="1600" dirty="0">
                <a:solidFill>
                  <a:srgbClr val="000000"/>
                </a:solidFill>
              </a:rPr>
              <a:t>Ce module se concentre sur l'OSPF à zone unique.</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E263B451-9F15-4344-B994-D17D2FE31480}"/>
              </a:ext>
            </a:extLst>
          </p:cNvPr>
          <p:cNvPicPr>
            <a:picLocks noChangeAspect="1"/>
          </p:cNvPicPr>
          <p:nvPr/>
        </p:nvPicPr>
        <p:blipFill>
          <a:blip r:embed="rId3"/>
          <a:stretch>
            <a:fillRect/>
          </a:stretch>
        </p:blipFill>
        <p:spPr>
          <a:xfrm>
            <a:off x="1227021" y="4001359"/>
            <a:ext cx="4618211" cy="782642"/>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OSPF </a:t>
            </a:r>
            <a:r>
              <a:rPr lang="fr-FR" sz="2000" dirty="0">
                <a:solidFill>
                  <a:schemeClr val="tx1">
                    <a:lumMod val="50000"/>
                  </a:schemeClr>
                </a:solidFill>
              </a:rPr>
              <a:t>à zone multiple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551528B5-BD96-5248-BA8C-DFCAE1E87940}"/>
              </a:ext>
            </a:extLst>
          </p:cNvPr>
          <p:cNvSpPr>
            <a:spLocks noGrp="1"/>
          </p:cNvSpPr>
          <p:nvPr>
            <p:ph idx="1"/>
          </p:nvPr>
        </p:nvSpPr>
        <p:spPr>
          <a:xfrm>
            <a:off x="120912" y="731837"/>
            <a:ext cx="8909733" cy="2739801"/>
          </a:xfrm>
        </p:spPr>
        <p:txBody>
          <a:bodyPr/>
          <a:lstStyle/>
          <a:p>
            <a:pPr marL="285750" indent="-285750" algn="l" rtl="0">
              <a:buFont typeface="Arial" panose="020B0604020202020204" pitchFamily="34" charset="0"/>
              <a:buChar char="•"/>
            </a:pPr>
            <a:r>
              <a:rPr lang="fr-FR" sz="1600" dirty="0">
                <a:solidFill>
                  <a:srgbClr val="000000"/>
                </a:solidFill>
              </a:rPr>
              <a:t>Les options de conception d'une topologie hiérarchique avec le protocole OSPF à zones multiples présentent les avantages suivants:</a:t>
            </a:r>
          </a:p>
          <a:p>
            <a:pPr marL="358835" lvl="1" indent="-285750" rtl="0">
              <a:buFont typeface="Arial" panose="020B0604020202020204" pitchFamily="34" charset="0"/>
              <a:buChar char="•"/>
            </a:pPr>
            <a:r>
              <a:rPr lang="fr-FR" sz="1600" b="1" dirty="0">
                <a:solidFill>
                  <a:srgbClr val="000000"/>
                </a:solidFill>
              </a:rPr>
              <a:t>Tables de routage plus petites</a:t>
            </a:r>
            <a:r>
              <a:rPr lang="fr-FR" sz="1600" dirty="0">
                <a:solidFill>
                  <a:srgbClr val="000000"/>
                </a:solidFill>
              </a:rPr>
              <a:t> - Les tables sont plus petites parce qu'il y a moins d'entrées de table d'acheminement. Cela est dû au fait que les adresses réseau peuvent être résumées entre les zones. La récapitulation de route n'est pas activée par défaut.</a:t>
            </a:r>
          </a:p>
          <a:p>
            <a:pPr marL="358835" lvl="1" indent="-285750" rtl="0">
              <a:buFont typeface="Arial" panose="020B0604020202020204" pitchFamily="34" charset="0"/>
              <a:buChar char="•"/>
            </a:pPr>
            <a:r>
              <a:rPr lang="fr-FR" sz="1600" b="1" dirty="0">
                <a:solidFill>
                  <a:srgbClr val="000000"/>
                </a:solidFill>
              </a:rPr>
              <a:t>Réduction de la charge de mise à jour des états de liens</a:t>
            </a:r>
            <a:r>
              <a:rPr lang="fr-FR" sz="1600" dirty="0">
                <a:solidFill>
                  <a:srgbClr val="000000"/>
                </a:solidFill>
              </a:rPr>
              <a:t> - La conception d'un plan de routage OSPF à zones multiples avec des zones de petite taille permet de minimiser la puissance de calcul et la mémoire requises.</a:t>
            </a:r>
          </a:p>
          <a:p>
            <a:pPr marL="358835" lvl="1" indent="-285750" rtl="0">
              <a:buFont typeface="Arial" panose="020B0604020202020204" pitchFamily="34" charset="0"/>
              <a:buChar char="•"/>
            </a:pPr>
            <a:r>
              <a:rPr lang="fr-FR" sz="1600" b="1" dirty="0">
                <a:solidFill>
                  <a:srgbClr val="000000"/>
                </a:solidFill>
              </a:rPr>
              <a:t>Réduction de la fréquence des calculs SPF</a:t>
            </a:r>
            <a:r>
              <a:rPr lang="fr-FR" sz="1600" dirty="0">
                <a:solidFill>
                  <a:srgbClr val="000000"/>
                </a:solidFill>
              </a:rPr>
              <a:t> - OSPF à zone multiple localise l'impact d'une modification topologique au sein d'une zone. Par exemple, l'impact des mises à jour de routage est limité parce que l'inondation des paquets LSA s'arrête à la limite de zone.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c15="http://schemas.microsoft.com/office/drawing/2012/chart" xmlns:c="http://schemas.openxmlformats.org/drawingml/2006/chart" xmlns="" id="{D151DFD1-C780-4728-9C74-2D8F8237C46A}"/>
              </a:ext>
            </a:extLst>
          </p:cNvPr>
          <p:cNvPicPr>
            <a:picLocks noChangeAspect="1"/>
          </p:cNvPicPr>
          <p:nvPr/>
        </p:nvPicPr>
        <p:blipFill>
          <a:blip r:embed="rId3"/>
          <a:stretch>
            <a:fillRect/>
          </a:stretch>
        </p:blipFill>
        <p:spPr>
          <a:xfrm>
            <a:off x="2420574" y="3632251"/>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Types </a:t>
            </a:r>
            <a:r>
              <a:rPr lang="fr-FR" sz="2000" dirty="0">
                <a:solidFill>
                  <a:schemeClr val="tx1">
                    <a:lumMod val="50000"/>
                  </a:schemeClr>
                </a:solidFill>
              </a:rPr>
              <a:t>de paquets OSPF</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694E527F-BF98-4A2C-875A-0B7869C1788C}"/>
              </a:ext>
            </a:extLst>
          </p:cNvPr>
          <p:cNvSpPr>
            <a:spLocks noGrp="1"/>
          </p:cNvSpPr>
          <p:nvPr>
            <p:ph idx="1"/>
          </p:nvPr>
        </p:nvSpPr>
        <p:spPr>
          <a:xfrm>
            <a:off x="474662" y="731838"/>
            <a:ext cx="8280057" cy="645550"/>
          </a:xfrm>
        </p:spPr>
        <p:txBody>
          <a:bodyPr/>
          <a:lstStyle/>
          <a:p>
            <a:pPr marL="0" indent="0" algn="l" rtl="0"/>
            <a:r>
              <a:rPr lang="fr-FR" sz="1600">
                <a:solidFill>
                  <a:srgbClr val="000000"/>
                </a:solidFill>
              </a:rPr>
              <a:t>Le tableau récapitule les cinq types différents de paquets d'état de liens (LSP) utilisés par OSPFv2. OSPFv3 utilise des types de paquets similaires.</a:t>
            </a:r>
          </a:p>
        </p:txBody>
      </p:sp>
      <p:graphicFrame>
        <p:nvGraphicFramePr>
          <p:cNvPr id="6" name="Table 6">
            <a:extLst>
              <a:ext uri="{FF2B5EF4-FFF2-40B4-BE49-F238E27FC236}">
                <a16:creationId xmlns:a16="http://schemas.microsoft.com/office/drawing/2014/main" xmlns:c15="http://schemas.microsoft.com/office/drawing/2012/chart" xmlns:c="http://schemas.openxmlformats.org/drawingml/2006/chart" xmlns=""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67843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xmlns:c15="http://schemas.microsoft.com/office/drawing/2012/chart" xmlns:c="http://schemas.openxmlformats.org/drawingml/2006/chart" xmlns="" val="437161920"/>
                    </a:ext>
                  </a:extLst>
                </a:gridCol>
                <a:gridCol w="3029039">
                  <a:extLst>
                    <a:ext uri="{9D8B030D-6E8A-4147-A177-3AD203B41FA5}">
                      <a16:colId xmlns:a16="http://schemas.microsoft.com/office/drawing/2014/main" xmlns:c15="http://schemas.microsoft.com/office/drawing/2012/chart" xmlns:c="http://schemas.openxmlformats.org/drawingml/2006/chart" xmlns="" val="383234256"/>
                    </a:ext>
                  </a:extLst>
                </a:gridCol>
                <a:gridCol w="4780343">
                  <a:extLst>
                    <a:ext uri="{9D8B030D-6E8A-4147-A177-3AD203B41FA5}">
                      <a16:colId xmlns:a16="http://schemas.microsoft.com/office/drawing/2014/main" xmlns:c15="http://schemas.microsoft.com/office/drawing/2012/chart" xmlns:c="http://schemas.openxmlformats.org/drawingml/2006/chart" xmlns="" val="642217950"/>
                    </a:ext>
                  </a:extLst>
                </a:gridCol>
              </a:tblGrid>
              <a:tr h="370840">
                <a:tc>
                  <a:txBody>
                    <a:bodyPr/>
                    <a:lstStyle/>
                    <a:p>
                      <a:pPr algn="l" rtl="0" fontAlgn="ctr"/>
                      <a:r>
                        <a:rPr lang="fr-FR" b="1">
                          <a:effectLst/>
                        </a:rPr>
                        <a:t>Type</a:t>
                      </a:r>
                    </a:p>
                  </a:txBody>
                  <a:tcPr marL="47625" marR="47625" marT="47625" marB="47625" anchor="ctr"/>
                </a:tc>
                <a:tc>
                  <a:txBody>
                    <a:bodyPr/>
                    <a:lstStyle/>
                    <a:p>
                      <a:pPr algn="l" rtl="0" fontAlgn="ctr"/>
                      <a:r>
                        <a:rPr lang="fr-FR" b="1">
                          <a:effectLst/>
                        </a:rPr>
                        <a:t>Nom du paquet</a:t>
                      </a:r>
                    </a:p>
                  </a:txBody>
                  <a:tcPr marL="47625" marR="47625" marT="47625" marB="47625" anchor="ctr"/>
                </a:tc>
                <a:tc>
                  <a:txBody>
                    <a:bodyPr/>
                    <a:lstStyle/>
                    <a:p>
                      <a:pPr algn="l" rtl="0" fontAlgn="ctr"/>
                      <a:r>
                        <a:rPr lang="fr-FR" b="1">
                          <a:effectLst/>
                        </a:rPr>
                        <a:t>Description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827652468"/>
                  </a:ext>
                </a:extLst>
              </a:tr>
              <a:tr h="370840">
                <a:tc>
                  <a:txBody>
                    <a:bodyPr/>
                    <a:lstStyle/>
                    <a:p>
                      <a:pPr rtl="0" fontAlgn="ctr"/>
                      <a:r>
                        <a:rPr lang="fr-FR" b="0">
                          <a:effectLst/>
                        </a:rPr>
                        <a:t>1</a:t>
                      </a:r>
                    </a:p>
                  </a:txBody>
                  <a:tcPr marL="47625" marR="47625" marT="47625" marB="47625" anchor="ctr"/>
                </a:tc>
                <a:tc>
                  <a:txBody>
                    <a:bodyPr/>
                    <a:lstStyle/>
                    <a:p>
                      <a:pPr rtl="0" fontAlgn="ctr"/>
                      <a:r>
                        <a:rPr lang="fr-FR" b="0">
                          <a:effectLst/>
                        </a:rPr>
                        <a:t>Hello</a:t>
                      </a:r>
                    </a:p>
                  </a:txBody>
                  <a:tcPr marL="47625" marR="47625" marT="47625" marB="47625" anchor="ctr"/>
                </a:tc>
                <a:tc>
                  <a:txBody>
                    <a:bodyPr/>
                    <a:lstStyle/>
                    <a:p>
                      <a:pPr rtl="0" fontAlgn="ctr"/>
                      <a:r>
                        <a:rPr lang="fr-FR" b="0">
                          <a:effectLst/>
                        </a:rPr>
                        <a:t>Découvre les voisins et crée des contiguïtés entre eux</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4133330987"/>
                  </a:ext>
                </a:extLst>
              </a:tr>
              <a:tr h="370840">
                <a:tc>
                  <a:txBody>
                    <a:bodyPr/>
                    <a:lstStyle/>
                    <a:p>
                      <a:pPr rtl="0" fontAlgn="ctr"/>
                      <a:r>
                        <a:rPr lang="fr-FR" b="0">
                          <a:effectLst/>
                        </a:rPr>
                        <a:t>2</a:t>
                      </a:r>
                    </a:p>
                  </a:txBody>
                  <a:tcPr marL="47625" marR="47625" marT="47625" marB="47625" anchor="ctr"/>
                </a:tc>
                <a:tc>
                  <a:txBody>
                    <a:bodyPr/>
                    <a:lstStyle/>
                    <a:p>
                      <a:pPr rtl="0" fontAlgn="ctr"/>
                      <a:r>
                        <a:rPr lang="fr-FR" b="0">
                          <a:effectLst/>
                        </a:rPr>
                        <a:t>DBD (Database Description)</a:t>
                      </a:r>
                    </a:p>
                  </a:txBody>
                  <a:tcPr marL="47625" marR="47625" marT="47625" marB="47625" anchor="ctr"/>
                </a:tc>
                <a:tc>
                  <a:txBody>
                    <a:bodyPr/>
                    <a:lstStyle/>
                    <a:p>
                      <a:pPr rtl="0" fontAlgn="ctr"/>
                      <a:r>
                        <a:rPr lang="fr-FR" b="0">
                          <a:effectLst/>
                        </a:rPr>
                        <a:t>Vérifie la synchronisation de la base de données entre les routeurs</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426783081"/>
                  </a:ext>
                </a:extLst>
              </a:tr>
              <a:tr h="370840">
                <a:tc>
                  <a:txBody>
                    <a:bodyPr/>
                    <a:lstStyle/>
                    <a:p>
                      <a:pPr rtl="0" fontAlgn="ctr"/>
                      <a:r>
                        <a:rPr lang="fr-FR" b="0">
                          <a:effectLst/>
                        </a:rPr>
                        <a:t>3</a:t>
                      </a:r>
                    </a:p>
                  </a:txBody>
                  <a:tcPr marL="47625" marR="47625" marT="47625" marB="47625" anchor="ctr"/>
                </a:tc>
                <a:tc>
                  <a:txBody>
                    <a:bodyPr/>
                    <a:lstStyle/>
                    <a:p>
                      <a:pPr rtl="0" fontAlgn="ctr"/>
                      <a:r>
                        <a:rPr lang="fr-FR" b="0">
                          <a:effectLst/>
                        </a:rPr>
                        <a:t>LSR (Link-State Request)</a:t>
                      </a:r>
                    </a:p>
                  </a:txBody>
                  <a:tcPr marL="47625" marR="47625" marT="47625" marB="47625" anchor="ctr"/>
                </a:tc>
                <a:tc>
                  <a:txBody>
                    <a:bodyPr/>
                    <a:lstStyle/>
                    <a:p>
                      <a:pPr rtl="0" fontAlgn="ctr"/>
                      <a:r>
                        <a:rPr lang="fr-FR" b="0">
                          <a:effectLst/>
                        </a:rPr>
                        <a:t>Demande des enregistrements d'état de liens spécifiques d'un routeur à un autre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444553229"/>
                  </a:ext>
                </a:extLst>
              </a:tr>
              <a:tr h="370840">
                <a:tc>
                  <a:txBody>
                    <a:bodyPr/>
                    <a:lstStyle/>
                    <a:p>
                      <a:pPr rtl="0" fontAlgn="ctr"/>
                      <a:r>
                        <a:rPr lang="fr-FR" b="0">
                          <a:effectLst/>
                        </a:rPr>
                        <a:t>4</a:t>
                      </a:r>
                    </a:p>
                  </a:txBody>
                  <a:tcPr marL="47625" marR="47625" marT="47625" marB="47625" anchor="ctr"/>
                </a:tc>
                <a:tc>
                  <a:txBody>
                    <a:bodyPr/>
                    <a:lstStyle/>
                    <a:p>
                      <a:pPr rtl="0" fontAlgn="ctr"/>
                      <a:r>
                        <a:rPr lang="fr-FR" b="0">
                          <a:effectLst/>
                        </a:rPr>
                        <a:t>LSU (Link-State Update)</a:t>
                      </a:r>
                    </a:p>
                  </a:txBody>
                  <a:tcPr marL="47625" marR="47625" marT="47625" marB="47625" anchor="ctr"/>
                </a:tc>
                <a:tc>
                  <a:txBody>
                    <a:bodyPr/>
                    <a:lstStyle/>
                    <a:p>
                      <a:pPr rtl="0" fontAlgn="ctr"/>
                      <a:r>
                        <a:rPr lang="fr-FR" b="0">
                          <a:effectLst/>
                        </a:rPr>
                        <a:t>Envoie les enregistrements d'état de liens spécifiquement demandés</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652161687"/>
                  </a:ext>
                </a:extLst>
              </a:tr>
              <a:tr h="370840">
                <a:tc>
                  <a:txBody>
                    <a:bodyPr/>
                    <a:lstStyle/>
                    <a:p>
                      <a:pPr rtl="0" fontAlgn="ctr"/>
                      <a:r>
                        <a:rPr lang="fr-FR" b="0">
                          <a:effectLst/>
                        </a:rPr>
                        <a:t>5</a:t>
                      </a:r>
                    </a:p>
                  </a:txBody>
                  <a:tcPr marL="47625" marR="47625" marT="47625" marB="47625" anchor="ctr"/>
                </a:tc>
                <a:tc>
                  <a:txBody>
                    <a:bodyPr/>
                    <a:lstStyle/>
                    <a:p>
                      <a:pPr rtl="0" fontAlgn="ctr"/>
                      <a:r>
                        <a:rPr lang="fr-FR" b="0">
                          <a:effectLst/>
                        </a:rPr>
                        <a:t>LSAck (Link-State Acknowledgment)</a:t>
                      </a:r>
                    </a:p>
                  </a:txBody>
                  <a:tcPr marL="47625" marR="47625" marT="47625" marB="47625" anchor="ctr"/>
                </a:tc>
                <a:tc>
                  <a:txBody>
                    <a:bodyPr/>
                    <a:lstStyle/>
                    <a:p>
                      <a:pPr rtl="0" fontAlgn="ctr"/>
                      <a:r>
                        <a:rPr lang="fr-FR" b="0">
                          <a:effectLst/>
                        </a:rPr>
                        <a:t>Reconnaît les autres types de paquet</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98242" y="0"/>
            <a:ext cx="8345488" cy="731837"/>
          </a:xfrm>
        </p:spPr>
        <p:txBody>
          <a:bodyPr/>
          <a:lstStyle/>
          <a:p>
            <a:pPr rtl="0">
              <a:lnSpc>
                <a:spcPct val="100000"/>
              </a:lnSpc>
            </a:pPr>
            <a:r>
              <a:rPr lang="fr-FR" sz="2000" dirty="0" smtClean="0">
                <a:solidFill>
                  <a:schemeClr val="tx1">
                    <a:lumMod val="50000"/>
                  </a:schemeClr>
                </a:solidFill>
              </a:rPr>
              <a:t>Paquet </a:t>
            </a:r>
            <a:r>
              <a:rPr lang="fr-FR" sz="2000" dirty="0">
                <a:solidFill>
                  <a:schemeClr val="tx1">
                    <a:lumMod val="50000"/>
                  </a:schemeClr>
                </a:solidFill>
              </a:rPr>
              <a:t>Hello</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4DAA6094-FDF9-4429-8779-C60409ABFA35}"/>
              </a:ext>
            </a:extLst>
          </p:cNvPr>
          <p:cNvSpPr>
            <a:spLocks noGrp="1"/>
          </p:cNvSpPr>
          <p:nvPr>
            <p:ph idx="1"/>
          </p:nvPr>
        </p:nvSpPr>
        <p:spPr>
          <a:xfrm>
            <a:off x="256939" y="731837"/>
            <a:ext cx="3645027" cy="3689897"/>
          </a:xfrm>
        </p:spPr>
        <p:txBody>
          <a:bodyPr/>
          <a:lstStyle/>
          <a:p>
            <a:pPr marL="0" indent="0" algn="l" rtl="0"/>
            <a:r>
              <a:rPr lang="fr-FR" sz="1600" dirty="0" smtClean="0">
                <a:solidFill>
                  <a:srgbClr val="000000"/>
                </a:solidFill>
              </a:rPr>
              <a:t>Les </a:t>
            </a:r>
            <a:r>
              <a:rPr lang="fr-FR" sz="1600" dirty="0">
                <a:solidFill>
                  <a:srgbClr val="000000"/>
                </a:solidFill>
              </a:rPr>
              <a:t>paquets Hello sont utilisés pour effectuer les opérations suivantes:</a:t>
            </a:r>
          </a:p>
          <a:p>
            <a:pPr marL="342900" indent="-342900" algn="l" rtl="0">
              <a:buFont typeface="Arial" panose="020B0604020202020204" pitchFamily="34" charset="0"/>
              <a:buChar char="•"/>
            </a:pPr>
            <a:r>
              <a:rPr lang="fr-FR" sz="1600" dirty="0">
                <a:solidFill>
                  <a:srgbClr val="000000"/>
                </a:solidFill>
              </a:rPr>
              <a:t>Découvrir des voisins OSPF et établir des contiguïtés.</a:t>
            </a:r>
          </a:p>
          <a:p>
            <a:pPr marL="342900" indent="-342900" algn="l" rtl="0">
              <a:buFont typeface="Arial" panose="020B0604020202020204" pitchFamily="34" charset="0"/>
              <a:buChar char="•"/>
            </a:pPr>
            <a:r>
              <a:rPr lang="fr-FR" sz="1600" dirty="0">
                <a:solidFill>
                  <a:srgbClr val="000000"/>
                </a:solidFill>
              </a:rPr>
              <a:t>Annoncer les paramètres sur lesquels les deux routeurs doivent s'accorder pour devenir voisins.</a:t>
            </a:r>
          </a:p>
          <a:p>
            <a:pPr marL="342900" indent="-342900" algn="l" rtl="0">
              <a:buFont typeface="Arial" panose="020B0604020202020204" pitchFamily="34" charset="0"/>
              <a:buChar char="•"/>
            </a:pPr>
            <a:r>
              <a:rPr lang="fr-FR" sz="1600" dirty="0">
                <a:solidFill>
                  <a:srgbClr val="000000"/>
                </a:solidFill>
              </a:rPr>
              <a:t>Choisir le routeur désigné (DR) et le routeur désigné de secours (BDR) sur les réseaux à accès multiple, de type Ethernet. Les liens point-à-point ne nécessitent pas de routeur DR ou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xmlns:c15="http://schemas.microsoft.com/office/drawing/2012/chart" xmlns:c="http://schemas.openxmlformats.org/drawingml/2006/chart" xmlns=""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Établissement </a:t>
            </a:r>
            <a:r>
              <a:rPr lang="fr-FR" sz="2000" dirty="0">
                <a:solidFill>
                  <a:schemeClr val="tx1">
                    <a:lumMod val="50000"/>
                  </a:schemeClr>
                </a:solidFill>
              </a:rPr>
              <a:t>des contiguïtés de voisin</a:t>
            </a:r>
          </a:p>
        </p:txBody>
      </p:sp>
      <p:sp>
        <p:nvSpPr>
          <p:cNvPr id="7" name="Content Placeholder 6">
            <a:extLst>
              <a:ext uri="{FF2B5EF4-FFF2-40B4-BE49-F238E27FC236}">
                <a16:creationId xmlns:a16="http://schemas.microsoft.com/office/drawing/2014/main" xmlns:c15="http://schemas.microsoft.com/office/drawing/2012/chart" xmlns:c="http://schemas.openxmlformats.org/drawingml/2006/chart" xmlns="" id="{AFBB3483-BC3B-4E63-A0E2-425C1166368D}"/>
              </a:ext>
            </a:extLst>
          </p:cNvPr>
          <p:cNvSpPr>
            <a:spLocks noGrp="1"/>
          </p:cNvSpPr>
          <p:nvPr>
            <p:ph idx="1"/>
          </p:nvPr>
        </p:nvSpPr>
        <p:spPr>
          <a:xfrm>
            <a:off x="421763" y="746951"/>
            <a:ext cx="8280057" cy="3689897"/>
          </a:xfrm>
        </p:spPr>
        <p:txBody>
          <a:bodyPr/>
          <a:lstStyle/>
          <a:p>
            <a:pPr marL="342900" indent="-342900" algn="l" rtl="0">
              <a:buFont typeface="Arial" panose="020B0604020202020204" pitchFamily="34" charset="0"/>
              <a:buChar char="•"/>
            </a:pPr>
            <a:r>
              <a:rPr lang="fr-FR" sz="1600" dirty="0">
                <a:solidFill>
                  <a:srgbClr val="000000"/>
                </a:solidFill>
              </a:rPr>
              <a:t>Pour déterminer s'il y a un voisin OSPF sur le lien, le routeur envoie un paquet Hello contenant son ID de routeur sur toutes les interfaces compatibles OSPF. Le paquet Hello est envoyé à l'adresse de multidiffusion réservée</a:t>
            </a:r>
            <a:r>
              <a:rPr lang="fr-FR" sz="1600" dirty="0" smtClean="0">
                <a:solidFill>
                  <a:srgbClr val="000000"/>
                </a:solidFill>
              </a:rPr>
              <a:t>. Tous </a:t>
            </a:r>
            <a:r>
              <a:rPr lang="fr-FR" sz="1600" dirty="0">
                <a:solidFill>
                  <a:srgbClr val="000000"/>
                </a:solidFill>
              </a:rPr>
              <a:t>les routeurs OSPF IPv4 224.0.0.5. Seuls les routeurs OSPFv2 traitent ces paquets. </a:t>
            </a:r>
          </a:p>
          <a:p>
            <a:pPr marL="342900" indent="-342900" algn="l" rtl="0">
              <a:buFont typeface="Arial" panose="020B0604020202020204" pitchFamily="34" charset="0"/>
              <a:buChar char="•"/>
            </a:pPr>
            <a:r>
              <a:rPr lang="fr-FR" sz="1600" dirty="0">
                <a:solidFill>
                  <a:srgbClr val="000000"/>
                </a:solidFill>
              </a:rPr>
              <a:t>L'ID de routeur OSPF est utilisé par le processus OSPF pour identifier de façon unique chaque routeur de la zone OSPF. Un ID de routeur est un nombre 32 bits dont le format est identique à celui d'une adresse IPv4 et qui identifie un routeur de manière unique parmi les autres routeurs OSPF.</a:t>
            </a:r>
          </a:p>
          <a:p>
            <a:pPr marL="342900" indent="-342900" algn="l" rtl="0">
              <a:buFont typeface="Arial" panose="020B0604020202020204" pitchFamily="34" charset="0"/>
              <a:buChar char="•"/>
            </a:pPr>
            <a:r>
              <a:rPr lang="fr-FR" sz="1600" dirty="0">
                <a:solidFill>
                  <a:srgbClr val="000000"/>
                </a:solidFill>
              </a:rPr>
              <a:t>Lorsqu'un routeur voisin compatible OSPF reçoit un paquet Hello avec un ID de routeur qui ne figure pas dans sa liste de voisins, le routeur destinataire tente d'établir une contiguïté avec le routeur initiateur.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c15="http://schemas.microsoft.com/office/drawing/2012/chart" xmlns:c="http://schemas.openxmlformats.org/drawingml/2006/chart" xmlns="" id="{9D8E6A32-8335-4314-B39B-1A0CDECB883C}"/>
              </a:ext>
            </a:extLst>
          </p:cNvPr>
          <p:cNvGraphicFramePr>
            <a:graphicFrameLocks noGrp="1"/>
          </p:cNvGraphicFramePr>
          <p:nvPr>
            <p:ph idx="1"/>
            <p:extLst>
              <p:ext uri="{D42A27DB-BD31-4B8C-83A1-F6EECF244321}">
                <p14:modId xmlns:p14="http://schemas.microsoft.com/office/powerpoint/2010/main" val="596488552"/>
              </p:ext>
            </p:extLst>
          </p:nvPr>
        </p:nvGraphicFramePr>
        <p:xfrm>
          <a:off x="445316" y="865533"/>
          <a:ext cx="8280401" cy="310896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xmlns:c15="http://schemas.microsoft.com/office/drawing/2012/chart" xmlns:c="http://schemas.openxmlformats.org/drawingml/2006/chart" xmlns="" val="3296650526"/>
                    </a:ext>
                  </a:extLst>
                </a:gridCol>
                <a:gridCol w="1813035">
                  <a:extLst>
                    <a:ext uri="{9D8B030D-6E8A-4147-A177-3AD203B41FA5}">
                      <a16:colId xmlns:a16="http://schemas.microsoft.com/office/drawing/2014/main" xmlns:c15="http://schemas.microsoft.com/office/drawing/2012/chart" xmlns:c="http://schemas.openxmlformats.org/drawingml/2006/chart" xmlns="" val="4059000616"/>
                    </a:ext>
                  </a:extLst>
                </a:gridCol>
                <a:gridCol w="6201050">
                  <a:extLst>
                    <a:ext uri="{9D8B030D-6E8A-4147-A177-3AD203B41FA5}">
                      <a16:colId xmlns:a16="http://schemas.microsoft.com/office/drawing/2014/main" xmlns:c15="http://schemas.microsoft.com/office/drawing/2012/chart" xmlns:c="http://schemas.openxmlformats.org/drawingml/2006/chart" xmlns="" val="36415615"/>
                    </a:ext>
                  </a:extLst>
                </a:gridCol>
              </a:tblGrid>
              <a:tr h="370840">
                <a:tc>
                  <a:txBody>
                    <a:bodyPr/>
                    <a:lstStyle/>
                    <a:p>
                      <a:pPr rtl="0"/>
                      <a:r>
                        <a:rPr lang="fr-FR" sz="1200" b="0" dirty="0">
                          <a:solidFill>
                            <a:schemeClr val="tx1">
                              <a:lumMod val="50000"/>
                            </a:schemeClr>
                          </a:solidFill>
                        </a:rPr>
                        <a:t>1</a:t>
                      </a:r>
                    </a:p>
                  </a:txBody>
                  <a:tcPr/>
                </a:tc>
                <a:tc>
                  <a:txBody>
                    <a:bodyPr/>
                    <a:lstStyle/>
                    <a:p>
                      <a:pPr rtl="0"/>
                      <a:r>
                        <a:rPr lang="fr-FR" sz="1200" b="0" dirty="0">
                          <a:solidFill>
                            <a:schemeClr val="tx1">
                              <a:lumMod val="50000"/>
                            </a:schemeClr>
                          </a:solidFill>
                        </a:rPr>
                        <a:t>État Down vers état </a:t>
                      </a:r>
                      <a:r>
                        <a:rPr lang="fr-FR" sz="1200" b="0" dirty="0" err="1">
                          <a:solidFill>
                            <a:schemeClr val="tx1">
                              <a:lumMod val="50000"/>
                            </a:schemeClr>
                          </a:solidFill>
                        </a:rPr>
                        <a:t>Init</a:t>
                      </a:r>
                      <a:endParaRPr lang="fr-FR" sz="1200" b="0" dirty="0">
                        <a:solidFill>
                          <a:schemeClr val="tx1">
                            <a:lumMod val="50000"/>
                          </a:schemeClr>
                        </a:solidFill>
                      </a:endParaRPr>
                    </a:p>
                  </a:txBody>
                  <a:tcPr/>
                </a:tc>
                <a:tc>
                  <a:txBody>
                    <a:bodyPr/>
                    <a:lstStyle/>
                    <a:p>
                      <a:pPr rtl="0"/>
                      <a:r>
                        <a:rPr lang="fr-FR" sz="1200" b="0" dirty="0">
                          <a:solidFill>
                            <a:schemeClr val="tx1">
                              <a:lumMod val="50000"/>
                            </a:schemeClr>
                          </a:solidFill>
                        </a:rPr>
                        <a:t>Lorsque OSPFv2 est activé sur l'interface, R1 passe de Down à </a:t>
                      </a:r>
                      <a:r>
                        <a:rPr lang="fr-FR" sz="1200" b="0" dirty="0" err="1">
                          <a:solidFill>
                            <a:schemeClr val="tx1">
                              <a:lumMod val="50000"/>
                            </a:schemeClr>
                          </a:solidFill>
                        </a:rPr>
                        <a:t>Init</a:t>
                      </a:r>
                      <a:r>
                        <a:rPr lang="fr-FR" sz="1200" b="0" dirty="0">
                          <a:solidFill>
                            <a:schemeClr val="tx1">
                              <a:lumMod val="50000"/>
                            </a:schemeClr>
                          </a:solidFill>
                        </a:rPr>
                        <a:t> et commence à envoyer des paquets Hello OSPFv2 hors de l'interface pour tenter de découvrir des voisins.</a:t>
                      </a:r>
                    </a:p>
                  </a:txBody>
                  <a:tcPr/>
                </a:tc>
                <a:extLst>
                  <a:ext uri="{0D108BD9-81ED-4DB2-BD59-A6C34878D82A}">
                    <a16:rowId xmlns:a16="http://schemas.microsoft.com/office/drawing/2014/main" xmlns:c15="http://schemas.microsoft.com/office/drawing/2012/chart" xmlns:c="http://schemas.openxmlformats.org/drawingml/2006/chart" xmlns="" val="1584428023"/>
                  </a:ext>
                </a:extLst>
              </a:tr>
              <a:tr h="370840">
                <a:tc>
                  <a:txBody>
                    <a:bodyPr/>
                    <a:lstStyle/>
                    <a:p>
                      <a:pPr rtl="0"/>
                      <a:r>
                        <a:rPr lang="fr-FR" sz="1200" b="0">
                          <a:solidFill>
                            <a:schemeClr val="tx1">
                              <a:lumMod val="50000"/>
                            </a:schemeClr>
                          </a:solidFill>
                        </a:rPr>
                        <a:t>2</a:t>
                      </a:r>
                    </a:p>
                  </a:txBody>
                  <a:tcPr/>
                </a:tc>
                <a:tc>
                  <a:txBody>
                    <a:bodyPr/>
                    <a:lstStyle/>
                    <a:p>
                      <a:pPr rtl="0"/>
                      <a:r>
                        <a:rPr lang="fr-FR" sz="1200" b="0" dirty="0">
                          <a:solidFill>
                            <a:schemeClr val="tx1">
                              <a:lumMod val="50000"/>
                            </a:schemeClr>
                          </a:solidFill>
                        </a:rPr>
                        <a:t>État </a:t>
                      </a:r>
                      <a:r>
                        <a:rPr lang="fr-FR" sz="1200" b="0" dirty="0" err="1">
                          <a:solidFill>
                            <a:schemeClr val="tx1">
                              <a:lumMod val="50000"/>
                            </a:schemeClr>
                          </a:solidFill>
                        </a:rPr>
                        <a:t>Init</a:t>
                      </a:r>
                      <a:endParaRPr lang="fr-FR" sz="1200" b="0" dirty="0">
                        <a:solidFill>
                          <a:schemeClr val="tx1">
                            <a:lumMod val="50000"/>
                          </a:schemeClr>
                        </a:solidFill>
                      </a:endParaRPr>
                    </a:p>
                  </a:txBody>
                  <a:tcPr/>
                </a:tc>
                <a:tc>
                  <a:txBody>
                    <a:bodyPr/>
                    <a:lstStyle/>
                    <a:p>
                      <a:pPr rtl="0"/>
                      <a:r>
                        <a:rPr lang="fr-FR" sz="1200" b="0">
                          <a:solidFill>
                            <a:schemeClr val="tx1">
                              <a:lumMod val="50000"/>
                            </a:schemeClr>
                          </a:solidFill>
                        </a:rPr>
                        <a:t>Lorsqu'un R2 reçoit un paquet Hello du routeur R1 précédemment inconnu, il ajoute l'ID du routeur de R1 à la liste des voisins et répond avec un paquet Hello contenant son propre ID de routeur.</a:t>
                      </a:r>
                    </a:p>
                  </a:txBody>
                  <a:tcPr/>
                </a:tc>
                <a:extLst>
                  <a:ext uri="{0D108BD9-81ED-4DB2-BD59-A6C34878D82A}">
                    <a16:rowId xmlns:a16="http://schemas.microsoft.com/office/drawing/2014/main" xmlns:c15="http://schemas.microsoft.com/office/drawing/2012/chart" xmlns:c="http://schemas.openxmlformats.org/drawingml/2006/chart" xmlns="" val="2934098518"/>
                  </a:ext>
                </a:extLst>
              </a:tr>
              <a:tr h="370840">
                <a:tc>
                  <a:txBody>
                    <a:bodyPr/>
                    <a:lstStyle/>
                    <a:p>
                      <a:pPr rtl="0"/>
                      <a:r>
                        <a:rPr lang="fr-FR" sz="1200" b="0">
                          <a:solidFill>
                            <a:schemeClr val="tx1">
                              <a:lumMod val="50000"/>
                            </a:schemeClr>
                          </a:solidFill>
                        </a:rPr>
                        <a:t>3</a:t>
                      </a:r>
                    </a:p>
                  </a:txBody>
                  <a:tcPr/>
                </a:tc>
                <a:tc>
                  <a:txBody>
                    <a:bodyPr/>
                    <a:lstStyle/>
                    <a:p>
                      <a:pPr rtl="0"/>
                      <a:r>
                        <a:rPr lang="fr-FR" sz="1200" b="0">
                          <a:solidFill>
                            <a:schemeClr val="tx1">
                              <a:lumMod val="50000"/>
                            </a:schemeClr>
                          </a:solidFill>
                        </a:rPr>
                        <a:t>État Two-Way</a:t>
                      </a:r>
                    </a:p>
                  </a:txBody>
                  <a:tcPr/>
                </a:tc>
                <a:tc>
                  <a:txBody>
                    <a:bodyPr/>
                    <a:lstStyle/>
                    <a:p>
                      <a:pPr rtl="0"/>
                      <a:r>
                        <a:rPr lang="fr-FR" sz="1200" b="0">
                          <a:solidFill>
                            <a:schemeClr val="tx1">
                              <a:lumMod val="50000"/>
                            </a:schemeClr>
                          </a:solidFill>
                        </a:rPr>
                        <a:t>R1 reçoit le paquet Hello de R2 et remarque que le message contient l'ID du routeur R1 dans la liste des voisins de R2. R1 ajoute l'ID de routeur de R2 à la liste des voisins et effectue des transitions vers l'état bidirectionnel.</a:t>
                      </a:r>
                    </a:p>
                    <a:p>
                      <a:pPr rtl="0"/>
                      <a:r>
                        <a:rPr lang="fr-FR" sz="1200" b="0">
                          <a:solidFill>
                            <a:schemeClr val="tx1">
                              <a:lumMod val="50000"/>
                            </a:schemeClr>
                          </a:solidFill>
                        </a:rPr>
                        <a:t>Si R1 et R2 sont connectés à une liaison point à point, ils passent à l’état ExStart</a:t>
                      </a:r>
                    </a:p>
                    <a:p>
                      <a:pPr rtl="0"/>
                      <a:r>
                        <a:rPr lang="fr-FR" sz="1200" b="0">
                          <a:solidFill>
                            <a:schemeClr val="tx1">
                              <a:lumMod val="50000"/>
                            </a:schemeClr>
                          </a:solidFill>
                        </a:rPr>
                        <a:t>Si R1 et R2 sont connectés sur un réseau Ethernet commun, l'option DR/BDR se produit.</a:t>
                      </a:r>
                    </a:p>
                  </a:txBody>
                  <a:tcPr/>
                </a:tc>
                <a:extLst>
                  <a:ext uri="{0D108BD9-81ED-4DB2-BD59-A6C34878D82A}">
                    <a16:rowId xmlns:a16="http://schemas.microsoft.com/office/drawing/2014/main" xmlns:c15="http://schemas.microsoft.com/office/drawing/2012/chart" xmlns:c="http://schemas.openxmlformats.org/drawingml/2006/chart" xmlns="" val="1602449379"/>
                  </a:ext>
                </a:extLst>
              </a:tr>
              <a:tr h="370840">
                <a:tc>
                  <a:txBody>
                    <a:bodyPr/>
                    <a:lstStyle/>
                    <a:p>
                      <a:pPr rtl="0"/>
                      <a:r>
                        <a:rPr lang="fr-FR" sz="1200" b="0">
                          <a:solidFill>
                            <a:schemeClr val="tx1">
                              <a:lumMod val="50000"/>
                            </a:schemeClr>
                          </a:solidFill>
                        </a:rPr>
                        <a:t>4</a:t>
                      </a:r>
                    </a:p>
                  </a:txBody>
                  <a:tcPr/>
                </a:tc>
                <a:tc>
                  <a:txBody>
                    <a:bodyPr/>
                    <a:lstStyle/>
                    <a:p>
                      <a:pPr rtl="0"/>
                      <a:r>
                        <a:rPr lang="fr-FR" sz="1200" b="0">
                          <a:solidFill>
                            <a:schemeClr val="tx1">
                              <a:lumMod val="50000"/>
                            </a:schemeClr>
                          </a:solidFill>
                        </a:rPr>
                        <a:t>Choisir le routeur désigné (DR) et le routeur désigné de secours (BDR)</a:t>
                      </a:r>
                    </a:p>
                  </a:txBody>
                  <a:tcPr/>
                </a:tc>
                <a:tc>
                  <a:txBody>
                    <a:bodyPr/>
                    <a:lstStyle/>
                    <a:p>
                      <a:pPr rtl="0"/>
                      <a:r>
                        <a:rPr lang="fr-FR" sz="1200" b="0" dirty="0">
                          <a:solidFill>
                            <a:schemeClr val="tx1">
                              <a:lumMod val="50000"/>
                            </a:schemeClr>
                          </a:solidFill>
                        </a:rPr>
                        <a:t>L'option DR et BDR se produit, où le routeur ayant l'ID de routeur le plus élevé ou la priorité la plus élevée est élu comme DR, et le deuxième plus élevé est le BDR</a:t>
                      </a:r>
                    </a:p>
                  </a:txBody>
                  <a:tcPr/>
                </a:tc>
                <a:extLst>
                  <a:ext uri="{0D108BD9-81ED-4DB2-BD59-A6C34878D82A}">
                    <a16:rowId xmlns:a16="http://schemas.microsoft.com/office/drawing/2014/main" xmlns:c15="http://schemas.microsoft.com/office/drawing/2012/chart" xmlns:c="http://schemas.openxmlformats.org/drawingml/2006/chart" xmlns="" val="1823193069"/>
                  </a:ext>
                </a:extLst>
              </a:tr>
            </a:tbl>
          </a:graphicData>
        </a:graphic>
      </p:graphicFrame>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75570" y="52900"/>
            <a:ext cx="8345488" cy="731837"/>
          </a:xfrm>
        </p:spPr>
        <p:txBody>
          <a:bodyPr/>
          <a:lstStyle/>
          <a:p>
            <a:pPr rtl="0">
              <a:lnSpc>
                <a:spcPct val="100000"/>
              </a:lnSpc>
            </a:pPr>
            <a:r>
              <a:rPr lang="fr-FR" sz="2000" dirty="0" smtClean="0">
                <a:solidFill>
                  <a:schemeClr val="tx1">
                    <a:lumMod val="50000"/>
                  </a:schemeClr>
                </a:solidFill>
              </a:rPr>
              <a:t>États </a:t>
            </a:r>
            <a:r>
              <a:rPr lang="fr-FR" sz="2000" dirty="0">
                <a:solidFill>
                  <a:schemeClr val="tx1">
                    <a:lumMod val="50000"/>
                  </a:schemeClr>
                </a:solidFill>
              </a:rPr>
              <a:t>opérationnels OSPF</a:t>
            </a:r>
          </a:p>
        </p:txBody>
      </p:sp>
    </p:spTree>
    <p:extLst>
      <p:ext uri="{BB962C8B-B14F-4D97-AF65-F5344CB8AC3E}">
        <p14:creationId xmlns:p14="http://schemas.microsoft.com/office/powerpoint/2010/main" val="133145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 xmlns:c="http://schemas.openxmlformats.org/drawingml/2006/chart" xmlns:c15="http://schemas.microsoft.com/office/drawing/2012/chart"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1308553229"/>
              </p:ext>
            </p:extLst>
          </p:nvPr>
        </p:nvGraphicFramePr>
        <p:xfrm>
          <a:off x="181241" y="778085"/>
          <a:ext cx="8683149" cy="3032760"/>
        </p:xfrm>
        <a:graphic>
          <a:graphicData uri="http://schemas.openxmlformats.org/drawingml/2006/table">
            <a:tbl>
              <a:tblPr firstRow="1" bandRow="1">
                <a:tableStyleId>{5C22544A-7EE6-4342-B048-85BDC9FD1C3A}</a:tableStyleId>
              </a:tblPr>
              <a:tblGrid>
                <a:gridCol w="1718819">
                  <a:extLst>
                    <a:ext uri="{9D8B030D-6E8A-4147-A177-3AD203B41FA5}">
                      <a16:colId xmlns="" xmlns:c="http://schemas.openxmlformats.org/drawingml/2006/chart" xmlns:c15="http://schemas.microsoft.com/office/drawing/2012/chart" xmlns:a16="http://schemas.microsoft.com/office/drawing/2014/main" val="1337402727"/>
                    </a:ext>
                  </a:extLst>
                </a:gridCol>
                <a:gridCol w="6964330">
                  <a:extLst>
                    <a:ext uri="{9D8B030D-6E8A-4147-A177-3AD203B41FA5}">
                      <a16:colId xmlns="" xmlns:c="http://schemas.openxmlformats.org/drawingml/2006/chart" xmlns:c15="http://schemas.microsoft.com/office/drawing/2012/chart" xmlns:a16="http://schemas.microsoft.com/office/drawing/2014/main" val="54742232"/>
                    </a:ext>
                  </a:extLst>
                </a:gridCol>
              </a:tblGrid>
              <a:tr h="214553">
                <a:tc>
                  <a:txBody>
                    <a:bodyPr/>
                    <a:lstStyle/>
                    <a:p>
                      <a:pPr algn="l" rtl="0" fontAlgn="ctr"/>
                      <a:r>
                        <a:rPr lang="fr-FR" sz="1400" dirty="0">
                          <a:effectLst/>
                        </a:rPr>
                        <a:t>État</a:t>
                      </a:r>
                    </a:p>
                  </a:txBody>
                  <a:tcPr marL="47625" marR="47625" marT="47625" marB="47625" anchor="ctr"/>
                </a:tc>
                <a:tc>
                  <a:txBody>
                    <a:bodyPr/>
                    <a:lstStyle/>
                    <a:p>
                      <a:pPr algn="l" rtl="0" fontAlgn="ctr"/>
                      <a:r>
                        <a:rPr lang="fr-FR" sz="1400" dirty="0">
                          <a:effectLst/>
                        </a:rPr>
                        <a:t>Description</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210007909"/>
                  </a:ext>
                </a:extLst>
              </a:tr>
              <a:tr h="485778">
                <a:tc>
                  <a:txBody>
                    <a:bodyPr/>
                    <a:lstStyle/>
                    <a:p>
                      <a:pPr rtl="0" fontAlgn="ctr"/>
                      <a:r>
                        <a:rPr lang="fr-FR" sz="1600" b="1">
                          <a:effectLst/>
                        </a:rPr>
                        <a:t>État Down</a:t>
                      </a:r>
                    </a:p>
                  </a:txBody>
                  <a:tcPr marL="47625" marR="47625" marT="47625" marB="47625" anchor="ctr"/>
                </a:tc>
                <a:tc>
                  <a:txBody>
                    <a:bodyPr/>
                    <a:lstStyle/>
                    <a:p>
                      <a:pPr rtl="0" fontAlgn="ctr">
                        <a:buFont typeface="Arial" panose="020B0604020202020204" pitchFamily="34" charset="0"/>
                        <a:buChar char="•"/>
                      </a:pPr>
                      <a:r>
                        <a:rPr lang="fr-FR" sz="1600" b="0">
                          <a:effectLst/>
                        </a:rPr>
                        <a:t>Aucun paquet Hello reçu = Down.</a:t>
                      </a:r>
                    </a:p>
                    <a:p>
                      <a:pPr rtl="0" fontAlgn="ctr">
                        <a:buFont typeface="Arial" panose="020B0604020202020204" pitchFamily="34" charset="0"/>
                        <a:buChar char="•"/>
                      </a:pPr>
                      <a:r>
                        <a:rPr lang="fr-FR" sz="1600" b="0">
                          <a:effectLst/>
                        </a:rPr>
                        <a:t>Le routeur envoie des paquets Hello.</a:t>
                      </a:r>
                    </a:p>
                    <a:p>
                      <a:pPr rtl="0" fontAlgn="ctr">
                        <a:buFont typeface="Arial" panose="020B0604020202020204" pitchFamily="34" charset="0"/>
                        <a:buChar char="•"/>
                      </a:pPr>
                      <a:r>
                        <a:rPr lang="fr-FR" sz="1600" b="0">
                          <a:effectLst/>
                        </a:rPr>
                        <a:t>Transition vers l'état Init.</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086309283"/>
                  </a:ext>
                </a:extLst>
              </a:tr>
              <a:tr h="485778">
                <a:tc>
                  <a:txBody>
                    <a:bodyPr/>
                    <a:lstStyle/>
                    <a:p>
                      <a:pPr rtl="0" fontAlgn="ctr"/>
                      <a:r>
                        <a:rPr lang="fr-FR" sz="1600" b="1">
                          <a:effectLst/>
                        </a:rPr>
                        <a:t>État Init</a:t>
                      </a:r>
                    </a:p>
                  </a:txBody>
                  <a:tcPr marL="47625" marR="47625" marT="47625" marB="47625" anchor="ctr"/>
                </a:tc>
                <a:tc>
                  <a:txBody>
                    <a:bodyPr/>
                    <a:lstStyle/>
                    <a:p>
                      <a:pPr rtl="0" fontAlgn="ctr">
                        <a:buFont typeface="Arial" panose="020B0604020202020204" pitchFamily="34" charset="0"/>
                        <a:buChar char="•"/>
                      </a:pPr>
                      <a:r>
                        <a:rPr lang="fr-FR" sz="1600" b="0">
                          <a:effectLst/>
                        </a:rPr>
                        <a:t>Les paquets Hello sont reçus du voisin.</a:t>
                      </a:r>
                    </a:p>
                    <a:p>
                      <a:pPr rtl="0" fontAlgn="ctr">
                        <a:buFont typeface="Arial" panose="020B0604020202020204" pitchFamily="34" charset="0"/>
                        <a:buChar char="•"/>
                      </a:pPr>
                      <a:r>
                        <a:rPr lang="fr-FR" sz="1600" b="0">
                          <a:effectLst/>
                        </a:rPr>
                        <a:t>Ils contiennent des ID de routeur du routeur expéditeur.</a:t>
                      </a:r>
                    </a:p>
                    <a:p>
                      <a:pPr rtl="0" fontAlgn="ctr">
                        <a:buFont typeface="Arial" panose="020B0604020202020204" pitchFamily="34" charset="0"/>
                        <a:buChar char="•"/>
                      </a:pPr>
                      <a:r>
                        <a:rPr lang="fr-FR" sz="1600" b="0">
                          <a:effectLst/>
                        </a:rPr>
                        <a:t>Transition vers l'état Two-Way.</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251744716"/>
                  </a:ext>
                </a:extLst>
              </a:tr>
              <a:tr h="485778">
                <a:tc>
                  <a:txBody>
                    <a:bodyPr/>
                    <a:lstStyle/>
                    <a:p>
                      <a:pPr rtl="0" fontAlgn="ctr"/>
                      <a:r>
                        <a:rPr lang="fr-FR" sz="1600" b="1">
                          <a:effectLst/>
                        </a:rPr>
                        <a:t>État Two-Way</a:t>
                      </a:r>
                    </a:p>
                  </a:txBody>
                  <a:tcPr marL="47625" marR="47625" marT="47625" marB="47625" anchor="ctr"/>
                </a:tc>
                <a:tc>
                  <a:txBody>
                    <a:bodyPr/>
                    <a:lstStyle/>
                    <a:p>
                      <a:pPr rtl="0" fontAlgn="ctr">
                        <a:buFont typeface="Arial" panose="020B0604020202020204" pitchFamily="34" charset="0"/>
                        <a:buChar char="•"/>
                      </a:pPr>
                      <a:r>
                        <a:rPr lang="fr-FR" sz="1600" b="0" dirty="0">
                          <a:effectLst/>
                        </a:rPr>
                        <a:t>Dans cet état, la communication entre les deux routeurs est bidirectionnelle.</a:t>
                      </a:r>
                    </a:p>
                    <a:p>
                      <a:pPr rtl="0" fontAlgn="ctr">
                        <a:buFont typeface="Arial" panose="020B0604020202020204" pitchFamily="34" charset="0"/>
                        <a:buChar char="•"/>
                      </a:pPr>
                      <a:r>
                        <a:rPr lang="fr-FR" sz="1600" b="0" dirty="0">
                          <a:effectLst/>
                        </a:rPr>
                        <a:t>Sur les liens à accès multiple, les routeurs choisissent un DR et un BDR.</a:t>
                      </a:r>
                    </a:p>
                    <a:p>
                      <a:pPr rtl="0" fontAlgn="ctr">
                        <a:buFont typeface="Arial" panose="020B0604020202020204" pitchFamily="34" charset="0"/>
                        <a:buChar char="•"/>
                      </a:pPr>
                      <a:r>
                        <a:rPr lang="fr-FR" sz="1600" b="0" dirty="0">
                          <a:effectLst/>
                        </a:rPr>
                        <a:t>Transition vers l'état </a:t>
                      </a:r>
                      <a:r>
                        <a:rPr lang="fr-FR" sz="1600" b="0" dirty="0" err="1">
                          <a:effectLst/>
                        </a:rPr>
                        <a:t>ExStart</a:t>
                      </a:r>
                      <a:r>
                        <a:rPr lang="fr-FR" sz="1600" b="0" dirty="0">
                          <a:effectLst/>
                        </a:rPr>
                        <a:t>.</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657586232"/>
                  </a:ext>
                </a:extLst>
              </a:tr>
            </a:tbl>
          </a:graphicData>
        </a:graphic>
      </p:graphicFrame>
    </p:spTree>
    <p:extLst>
      <p:ext uri="{BB962C8B-B14F-4D97-AF65-F5344CB8AC3E}">
        <p14:creationId xmlns:p14="http://schemas.microsoft.com/office/powerpoint/2010/main" val="197130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 xmlns:c="http://schemas.openxmlformats.org/drawingml/2006/chart" xmlns:c15="http://schemas.microsoft.com/office/drawing/2012/chart"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197932517"/>
              </p:ext>
            </p:extLst>
          </p:nvPr>
        </p:nvGraphicFramePr>
        <p:xfrm>
          <a:off x="506194" y="793199"/>
          <a:ext cx="8280400" cy="3569970"/>
        </p:xfrm>
        <a:graphic>
          <a:graphicData uri="http://schemas.openxmlformats.org/drawingml/2006/table">
            <a:tbl>
              <a:tblPr firstRow="1" bandRow="1">
                <a:tableStyleId>{5C22544A-7EE6-4342-B048-85BDC9FD1C3A}</a:tableStyleId>
              </a:tblPr>
              <a:tblGrid>
                <a:gridCol w="1542525">
                  <a:extLst>
                    <a:ext uri="{9D8B030D-6E8A-4147-A177-3AD203B41FA5}">
                      <a16:colId xmlns="" xmlns:c="http://schemas.openxmlformats.org/drawingml/2006/chart" xmlns:c15="http://schemas.microsoft.com/office/drawing/2012/chart" xmlns:a16="http://schemas.microsoft.com/office/drawing/2014/main" val="1337402727"/>
                    </a:ext>
                  </a:extLst>
                </a:gridCol>
                <a:gridCol w="6737875">
                  <a:extLst>
                    <a:ext uri="{9D8B030D-6E8A-4147-A177-3AD203B41FA5}">
                      <a16:colId xmlns="" xmlns:c="http://schemas.openxmlformats.org/drawingml/2006/chart" xmlns:c15="http://schemas.microsoft.com/office/drawing/2012/chart" xmlns:a16="http://schemas.microsoft.com/office/drawing/2014/main" val="54742232"/>
                    </a:ext>
                  </a:extLst>
                </a:gridCol>
              </a:tblGrid>
              <a:tr h="214553">
                <a:tc>
                  <a:txBody>
                    <a:bodyPr/>
                    <a:lstStyle/>
                    <a:p>
                      <a:pPr algn="l" rtl="0" fontAlgn="ctr"/>
                      <a:r>
                        <a:rPr lang="fr-FR" sz="1100" dirty="0">
                          <a:effectLst/>
                        </a:rPr>
                        <a:t>État</a:t>
                      </a:r>
                    </a:p>
                  </a:txBody>
                  <a:tcPr marL="47625" marR="47625" marT="47625" marB="47625" anchor="ctr"/>
                </a:tc>
                <a:tc>
                  <a:txBody>
                    <a:bodyPr/>
                    <a:lstStyle/>
                    <a:p>
                      <a:pPr algn="l" rtl="0" fontAlgn="ctr"/>
                      <a:r>
                        <a:rPr lang="fr-FR" sz="1100">
                          <a:effectLst/>
                        </a:rPr>
                        <a:t>Description</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210007909"/>
                  </a:ext>
                </a:extLst>
              </a:tr>
              <a:tr h="349636">
                <a:tc>
                  <a:txBody>
                    <a:bodyPr/>
                    <a:lstStyle/>
                    <a:p>
                      <a:pPr rtl="0" fontAlgn="ctr"/>
                      <a:r>
                        <a:rPr lang="fr-FR" sz="1600" b="1">
                          <a:effectLst/>
                        </a:rPr>
                        <a:t>État ExStart</a:t>
                      </a:r>
                    </a:p>
                  </a:txBody>
                  <a:tcPr marL="47625" marR="47625" marT="47625" marB="47625" anchor="ctr"/>
                </a:tc>
                <a:tc>
                  <a:txBody>
                    <a:bodyPr/>
                    <a:lstStyle/>
                    <a:p>
                      <a:pPr rtl="0" fontAlgn="ctr"/>
                      <a:r>
                        <a:rPr lang="fr-FR" sz="1600" b="0">
                          <a:effectLst/>
                        </a:rPr>
                        <a:t>Sur les réseaux point à point, les deux routeurs décident quel routeur initiera l'échange de paquets DBD et décident du numéro de séquence de paquets DBD initial.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224079440"/>
                  </a:ext>
                </a:extLst>
              </a:tr>
              <a:tr h="467011">
                <a:tc>
                  <a:txBody>
                    <a:bodyPr/>
                    <a:lstStyle/>
                    <a:p>
                      <a:pPr rtl="0" fontAlgn="ctr"/>
                      <a:r>
                        <a:rPr lang="fr-FR" sz="1600" b="1">
                          <a:effectLst/>
                        </a:rPr>
                        <a:t>État Exchange</a:t>
                      </a:r>
                    </a:p>
                  </a:txBody>
                  <a:tcPr marL="47625" marR="47625" marT="47625" marB="47625" anchor="ctr"/>
                </a:tc>
                <a:tc>
                  <a:txBody>
                    <a:bodyPr/>
                    <a:lstStyle/>
                    <a:p>
                      <a:pPr rtl="0" fontAlgn="ctr">
                        <a:buFont typeface="Arial" panose="020B0604020202020204" pitchFamily="34" charset="0"/>
                        <a:buChar char="•"/>
                      </a:pPr>
                      <a:r>
                        <a:rPr lang="fr-FR" sz="1600" b="0">
                          <a:effectLst/>
                        </a:rPr>
                        <a:t>Les routeurs échangent des paquets DBD.</a:t>
                      </a:r>
                    </a:p>
                    <a:p>
                      <a:pPr rtl="0" fontAlgn="ctr">
                        <a:buFont typeface="Arial" panose="020B0604020202020204" pitchFamily="34" charset="0"/>
                        <a:buChar char="•"/>
                      </a:pPr>
                      <a:r>
                        <a:rPr lang="fr-FR" sz="1600" b="0">
                          <a:effectLst/>
                        </a:rPr>
                        <a:t>Si d'autres informations de routeur sont nécessaires, passez à l'état Loading. Sinon, passez à l'état Full.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822317577"/>
                  </a:ext>
                </a:extLst>
              </a:tr>
              <a:tr h="485778">
                <a:tc>
                  <a:txBody>
                    <a:bodyPr/>
                    <a:lstStyle/>
                    <a:p>
                      <a:pPr rtl="0" fontAlgn="ctr"/>
                      <a:r>
                        <a:rPr lang="fr-FR" sz="1600" b="1">
                          <a:effectLst/>
                        </a:rPr>
                        <a:t>État Loading</a:t>
                      </a:r>
                    </a:p>
                  </a:txBody>
                  <a:tcPr marL="47625" marR="47625" marT="47625" marB="47625" anchor="ctr"/>
                </a:tc>
                <a:tc>
                  <a:txBody>
                    <a:bodyPr/>
                    <a:lstStyle/>
                    <a:p>
                      <a:pPr rtl="0" fontAlgn="ctr">
                        <a:buFont typeface="Arial" panose="020B0604020202020204" pitchFamily="34" charset="0"/>
                        <a:buChar char="•"/>
                      </a:pPr>
                      <a:r>
                        <a:rPr lang="fr-FR" sz="1600" b="0" dirty="0">
                          <a:effectLst/>
                        </a:rPr>
                        <a:t>Les paquets LSR et LSU permettent d'obtenir des informations supplémentaires sur les routes.</a:t>
                      </a:r>
                    </a:p>
                    <a:p>
                      <a:pPr rtl="0" fontAlgn="ctr">
                        <a:buFont typeface="Arial" panose="020B0604020202020204" pitchFamily="34" charset="0"/>
                        <a:buChar char="•"/>
                      </a:pPr>
                      <a:r>
                        <a:rPr lang="fr-FR" sz="1600" b="0" dirty="0">
                          <a:effectLst/>
                        </a:rPr>
                        <a:t>Les routes sont traitées à l'aide de l'algorithme SPF.</a:t>
                      </a:r>
                    </a:p>
                    <a:p>
                      <a:pPr rtl="0" fontAlgn="ctr">
                        <a:buFont typeface="Arial" panose="020B0604020202020204" pitchFamily="34" charset="0"/>
                        <a:buChar char="•"/>
                      </a:pPr>
                      <a:r>
                        <a:rPr lang="fr-FR" sz="1600" b="0" dirty="0">
                          <a:effectLst/>
                        </a:rPr>
                        <a:t>Transition vers l'état Full.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209947322"/>
                  </a:ext>
                </a:extLst>
              </a:tr>
              <a:tr h="214553">
                <a:tc>
                  <a:txBody>
                    <a:bodyPr/>
                    <a:lstStyle/>
                    <a:p>
                      <a:pPr rtl="0" fontAlgn="ctr"/>
                      <a:r>
                        <a:rPr lang="fr-FR" sz="1600" b="1">
                          <a:effectLst/>
                        </a:rPr>
                        <a:t>État Full</a:t>
                      </a:r>
                    </a:p>
                  </a:txBody>
                  <a:tcPr marL="47625" marR="47625" marT="47625" marB="47625" anchor="ctr"/>
                </a:tc>
                <a:tc>
                  <a:txBody>
                    <a:bodyPr/>
                    <a:lstStyle/>
                    <a:p>
                      <a:pPr rtl="0" fontAlgn="ctr"/>
                      <a:r>
                        <a:rPr lang="fr-FR" sz="1600" b="0">
                          <a:effectLst/>
                        </a:rPr>
                        <a:t>La base de données d'état de liaison du routeur est entièrement synchronisée.</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748123781"/>
                  </a:ext>
                </a:extLst>
              </a:tr>
            </a:tbl>
          </a:graphicData>
        </a:graphic>
      </p:graphicFrame>
    </p:spTree>
    <p:extLst>
      <p:ext uri="{BB962C8B-B14F-4D97-AF65-F5344CB8AC3E}">
        <p14:creationId xmlns:p14="http://schemas.microsoft.com/office/powerpoint/2010/main" val="377782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3772" y="797535"/>
            <a:ext cx="7267076" cy="1400383"/>
          </a:xfrm>
          <a:prstGeom prst="rect">
            <a:avLst/>
          </a:prstGeom>
        </p:spPr>
        <p:txBody>
          <a:bodyPr wrap="square">
            <a:spAutoFit/>
          </a:bodyPr>
          <a:lstStyle/>
          <a:p>
            <a:pPr marL="142875" lvl="1">
              <a:spcAft>
                <a:spcPts val="600"/>
              </a:spcAft>
            </a:pPr>
            <a:r>
              <a:rPr lang="fr-FR" sz="1600" dirty="0">
                <a:solidFill>
                  <a:srgbClr val="000000"/>
                </a:solidFill>
              </a:rPr>
              <a:t>Une fois que tous les LSR ont été </a:t>
            </a:r>
            <a:r>
              <a:rPr lang="fr-FR" sz="1600" dirty="0" smtClean="0">
                <a:solidFill>
                  <a:srgbClr val="000000"/>
                </a:solidFill>
              </a:rPr>
              <a:t>échangés, </a:t>
            </a:r>
            <a:r>
              <a:rPr lang="fr-FR" sz="1600" dirty="0">
                <a:solidFill>
                  <a:srgbClr val="000000"/>
                </a:solidFill>
              </a:rPr>
              <a:t>les routeurs sont considérés comme synchronisés et dans un état Full. Les mises à jour (LSU) sont envoyées:</a:t>
            </a:r>
          </a:p>
          <a:p>
            <a:pPr marL="742950" lvl="1" indent="-285750">
              <a:buFont typeface="Arial" pitchFamily="34" charset="0"/>
              <a:buChar char="•"/>
            </a:pPr>
            <a:r>
              <a:rPr lang="fr-FR" sz="1600" dirty="0">
                <a:solidFill>
                  <a:srgbClr val="000000"/>
                </a:solidFill>
              </a:rPr>
              <a:t>En cas de détection d'une modification (mises à jour incrémentielles)</a:t>
            </a:r>
          </a:p>
          <a:p>
            <a:pPr marL="742950" lvl="1" indent="-285750">
              <a:buFont typeface="Arial" pitchFamily="34" charset="0"/>
              <a:buChar char="•"/>
            </a:pPr>
            <a:r>
              <a:rPr lang="fr-FR" sz="1600" dirty="0">
                <a:solidFill>
                  <a:srgbClr val="000000"/>
                </a:solidFill>
              </a:rPr>
              <a:t>Toutes les 30 minutes</a:t>
            </a:r>
          </a:p>
        </p:txBody>
      </p:sp>
    </p:spTree>
    <p:extLst>
      <p:ext uri="{BB962C8B-B14F-4D97-AF65-F5344CB8AC3E}">
        <p14:creationId xmlns:p14="http://schemas.microsoft.com/office/powerpoint/2010/main" val="288275736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800" dirty="0">
                <a:solidFill>
                  <a:schemeClr val="tx1">
                    <a:lumMod val="50000"/>
                  </a:schemeClr>
                </a:solidFill>
              </a:rPr>
              <a:t>ID de routeur </a:t>
            </a:r>
            <a:r>
              <a:rPr lang="fr-FR" sz="1800" dirty="0" smtClean="0">
                <a:solidFill>
                  <a:schemeClr val="tx1">
                    <a:lumMod val="50000"/>
                  </a:schemeClr>
                </a:solidFill>
              </a:rPr>
              <a:t>OSPF</a:t>
            </a:r>
            <a:endParaRPr lang="fr-FR" sz="1800" dirty="0">
              <a:solidFill>
                <a:schemeClr val="tx1">
                  <a:lumMod val="50000"/>
                </a:schemeClr>
              </a:solidFill>
            </a:endParaRP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dirty="0">
                <a:solidFill>
                  <a:srgbClr val="000000"/>
                </a:solidFill>
              </a:rPr>
              <a:t>Un ID de routeur OSPF est une valeur 32 bits, représentée par une adresse IPv4. Il est utilisé pour identifier de manière unique un routeur OSPF, et tous les paquets OSPF incluent l'ID du routeur d'origine. </a:t>
            </a:r>
          </a:p>
          <a:p>
            <a:pPr marL="342900" indent="-342900" algn="l" rtl="0">
              <a:buFont typeface="Arial" panose="020B0604020202020204" pitchFamily="34" charset="0"/>
              <a:buChar char="•"/>
            </a:pPr>
            <a:r>
              <a:rPr lang="fr-FR" sz="1600" dirty="0">
                <a:solidFill>
                  <a:srgbClr val="000000"/>
                </a:solidFill>
              </a:rPr>
              <a:t>Chaque routeur doit disposer d'un ID de routeur pour pouvoir participer à un domaine OSPF. Il peut être défini par un administrateur ou attribué automatiquement par le routeur. L'ID du routeur est utilisé par un routeur compatible OSPF pour faire ce qui suit :</a:t>
            </a:r>
          </a:p>
          <a:p>
            <a:pPr marL="415985" lvl="1" indent="-342900" rtl="0">
              <a:buFont typeface="Arial" panose="020B0604020202020204" pitchFamily="34" charset="0"/>
              <a:buChar char="•"/>
            </a:pPr>
            <a:r>
              <a:rPr lang="fr-FR" b="1" dirty="0">
                <a:solidFill>
                  <a:srgbClr val="000000"/>
                </a:solidFill>
              </a:rPr>
              <a:t>Participer à la synchronisation des bases de données OSPF</a:t>
            </a:r>
            <a:r>
              <a:rPr lang="fr-FR" dirty="0">
                <a:solidFill>
                  <a:srgbClr val="000000"/>
                </a:solidFill>
              </a:rPr>
              <a:t> - Pendant l'état Exchange, le routeur ayant l'ID de routeur le plus élevé enverra d'abord leurs paquets de descripteur de base de données (DBD). </a:t>
            </a:r>
          </a:p>
          <a:p>
            <a:pPr marL="415985" lvl="1" indent="-342900" rtl="0">
              <a:buFont typeface="Arial" panose="020B0604020202020204" pitchFamily="34" charset="0"/>
              <a:buChar char="•"/>
            </a:pPr>
            <a:r>
              <a:rPr lang="fr-FR" b="1" dirty="0">
                <a:solidFill>
                  <a:srgbClr val="000000"/>
                </a:solidFill>
              </a:rPr>
              <a:t>Participer à l'élection du routeur désigné (DR)</a:t>
            </a:r>
            <a:r>
              <a:rPr lang="fr-FR" dirty="0">
                <a:solidFill>
                  <a:srgbClr val="000000"/>
                </a:solidFill>
              </a:rPr>
              <a:t> - Dans un environnement LAN </a:t>
            </a:r>
            <a:r>
              <a:rPr lang="fr-FR" dirty="0" err="1">
                <a:solidFill>
                  <a:srgbClr val="000000"/>
                </a:solidFill>
              </a:rPr>
              <a:t>multiaccès</a:t>
            </a:r>
            <a:r>
              <a:rPr lang="fr-FR" dirty="0">
                <a:solidFill>
                  <a:srgbClr val="000000"/>
                </a:solidFill>
              </a:rPr>
              <a:t>, le routeur avec l'ID de routeur le plus élevé est élu le DR. Le périphérique de routage dont l'ID est le deuxième plus élevé devient le routeur désigné de secours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98229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983831" y="138898"/>
            <a:ext cx="3630100" cy="488138"/>
          </a:xfrm>
        </p:spPr>
        <p:txBody>
          <a:bodyPr/>
          <a:lstStyle/>
          <a:p>
            <a:pPr marL="0" indent="0">
              <a:buNone/>
            </a:pPr>
            <a:r>
              <a:rPr lang="fr-FR" sz="1800" dirty="0" smtClean="0">
                <a:solidFill>
                  <a:schemeClr val="tx1">
                    <a:lumMod val="50000"/>
                  </a:schemeClr>
                </a:solidFill>
                <a:latin typeface="Arial" pitchFamily="34" charset="0"/>
                <a:cs typeface="Arial" pitchFamily="34" charset="0"/>
                <a:sym typeface="Wingdings" pitchFamily="2" charset="2"/>
              </a:rPr>
              <a:t> </a:t>
            </a:r>
            <a:r>
              <a:rPr lang="fr-FR" sz="1800" dirty="0">
                <a:solidFill>
                  <a:schemeClr val="tx1">
                    <a:lumMod val="50000"/>
                  </a:schemeClr>
                </a:solidFill>
                <a:latin typeface="Arial" pitchFamily="34" charset="0"/>
                <a:cs typeface="Arial" pitchFamily="34" charset="0"/>
              </a:rPr>
              <a:t>protocoles de routage</a:t>
            </a:r>
            <a:r>
              <a:rPr lang="fr-FR" sz="1800" dirty="0" smtClean="0">
                <a:solidFill>
                  <a:schemeClr val="accent5">
                    <a:lumMod val="50000"/>
                  </a:schemeClr>
                </a:solidFill>
                <a:latin typeface="Arial" pitchFamily="34" charset="0"/>
                <a:cs typeface="Arial" pitchFamily="34" charset="0"/>
                <a:sym typeface="Wingdings" pitchFamily="2" charset="2"/>
              </a:rPr>
              <a:t> </a:t>
            </a:r>
            <a:endParaRPr lang="fr-FR" sz="1800" dirty="0">
              <a:solidFill>
                <a:schemeClr val="accent5">
                  <a:lumMod val="50000"/>
                </a:schemeClr>
              </a:solidFill>
              <a:latin typeface="Arial" pitchFamily="34" charset="0"/>
              <a:cs typeface="Arial" pitchFamily="34" charset="0"/>
            </a:endParaRPr>
          </a:p>
          <a:p>
            <a:pPr marL="0" indent="0" algn="ctr">
              <a:buNone/>
            </a:pPr>
            <a:endParaRPr lang="fr-FR" sz="1800" dirty="0">
              <a:solidFill>
                <a:schemeClr val="accent5">
                  <a:lumMod val="50000"/>
                </a:schemeClr>
              </a:solidFill>
              <a:latin typeface="Arial" pitchFamily="34" charset="0"/>
              <a:cs typeface="Arial" pitchFamily="34" charset="0"/>
            </a:endParaRPr>
          </a:p>
        </p:txBody>
      </p:sp>
      <p:sp>
        <p:nvSpPr>
          <p:cNvPr id="3" name="Rectangle 2"/>
          <p:cNvSpPr/>
          <p:nvPr/>
        </p:nvSpPr>
        <p:spPr>
          <a:xfrm>
            <a:off x="522514" y="775114"/>
            <a:ext cx="7892716" cy="3600986"/>
          </a:xfrm>
          <a:prstGeom prst="rect">
            <a:avLst/>
          </a:prstGeom>
        </p:spPr>
        <p:txBody>
          <a:bodyPr wrap="square">
            <a:spAutoFit/>
          </a:bodyPr>
          <a:lstStyle/>
          <a:p>
            <a:pPr marL="285750" indent="-285750">
              <a:spcAft>
                <a:spcPts val="600"/>
              </a:spcAft>
              <a:buFontTx/>
              <a:buChar char="-"/>
            </a:pPr>
            <a:r>
              <a:rPr lang="fr-FR" dirty="0" smtClean="0">
                <a:solidFill>
                  <a:schemeClr val="tx1">
                    <a:lumMod val="50000"/>
                  </a:schemeClr>
                </a:solidFill>
              </a:rPr>
              <a:t>Les </a:t>
            </a:r>
            <a:r>
              <a:rPr lang="fr-FR" dirty="0">
                <a:solidFill>
                  <a:schemeClr val="tx1">
                    <a:lumMod val="50000"/>
                  </a:schemeClr>
                </a:solidFill>
              </a:rPr>
              <a:t>protocoles de routage sont utilisés pour faciliter l’échange d’informations de routage entre des routeurs</a:t>
            </a:r>
            <a:r>
              <a:rPr lang="fr-FR" dirty="0" smtClean="0">
                <a:solidFill>
                  <a:schemeClr val="tx1">
                    <a:lumMod val="50000"/>
                  </a:schemeClr>
                </a:solidFill>
              </a:rPr>
              <a:t>.</a:t>
            </a:r>
          </a:p>
          <a:p>
            <a:pPr marL="285750" indent="-285750">
              <a:spcAft>
                <a:spcPts val="600"/>
              </a:spcAft>
              <a:buFontTx/>
              <a:buChar char="-"/>
            </a:pPr>
            <a:r>
              <a:rPr lang="fr-FR" dirty="0" smtClean="0">
                <a:solidFill>
                  <a:schemeClr val="tx1">
                    <a:lumMod val="50000"/>
                  </a:schemeClr>
                </a:solidFill>
              </a:rPr>
              <a:t>En partageant </a:t>
            </a:r>
            <a:r>
              <a:rPr lang="fr-FR" dirty="0">
                <a:solidFill>
                  <a:schemeClr val="tx1">
                    <a:lumMod val="50000"/>
                  </a:schemeClr>
                </a:solidFill>
              </a:rPr>
              <a:t>de manière dynamique des informations sur les réseaux distants et d’ajouter automatiquement ces informations à leurs propres tables de routage</a:t>
            </a:r>
            <a:r>
              <a:rPr lang="fr-FR" dirty="0" smtClean="0">
                <a:solidFill>
                  <a:schemeClr val="tx1">
                    <a:lumMod val="50000"/>
                  </a:schemeClr>
                </a:solidFill>
              </a:rPr>
              <a:t>.</a:t>
            </a:r>
          </a:p>
          <a:p>
            <a:pPr marL="285750" indent="-285750">
              <a:spcAft>
                <a:spcPts val="600"/>
              </a:spcAft>
              <a:buFontTx/>
              <a:buChar char="-"/>
            </a:pPr>
            <a:r>
              <a:rPr lang="fr-FR" dirty="0" smtClean="0">
                <a:solidFill>
                  <a:schemeClr val="tx1">
                    <a:lumMod val="50000"/>
                  </a:schemeClr>
                </a:solidFill>
              </a:rPr>
              <a:t>Un </a:t>
            </a:r>
            <a:r>
              <a:rPr lang="fr-FR" dirty="0">
                <a:solidFill>
                  <a:schemeClr val="tx1">
                    <a:lumMod val="50000"/>
                  </a:schemeClr>
                </a:solidFill>
              </a:rPr>
              <a:t>protocole de routage permet d’effectuer les opérations suivantes :</a:t>
            </a:r>
          </a:p>
          <a:p>
            <a:pPr marL="285750" indent="-285750">
              <a:spcAft>
                <a:spcPts val="600"/>
              </a:spcAft>
              <a:buFont typeface="Arial" pitchFamily="34" charset="0"/>
              <a:buChar char="•"/>
            </a:pPr>
            <a:r>
              <a:rPr lang="fr-FR" dirty="0">
                <a:solidFill>
                  <a:schemeClr val="tx1">
                    <a:lumMod val="50000"/>
                  </a:schemeClr>
                </a:solidFill>
              </a:rPr>
              <a:t>D</a:t>
            </a:r>
            <a:r>
              <a:rPr lang="fr-FR" dirty="0" smtClean="0">
                <a:solidFill>
                  <a:schemeClr val="tx1">
                    <a:lumMod val="50000"/>
                  </a:schemeClr>
                </a:solidFill>
              </a:rPr>
              <a:t>écouverte </a:t>
            </a:r>
            <a:r>
              <a:rPr lang="fr-FR" dirty="0">
                <a:solidFill>
                  <a:schemeClr val="tx1">
                    <a:lumMod val="50000"/>
                  </a:schemeClr>
                </a:solidFill>
              </a:rPr>
              <a:t>des réseaux distants ;</a:t>
            </a:r>
          </a:p>
          <a:p>
            <a:pPr marL="285750" indent="-285750">
              <a:spcAft>
                <a:spcPts val="600"/>
              </a:spcAft>
              <a:buFont typeface="Arial" pitchFamily="34" charset="0"/>
              <a:buChar char="•"/>
            </a:pPr>
            <a:r>
              <a:rPr lang="fr-FR" dirty="0" smtClean="0">
                <a:solidFill>
                  <a:schemeClr val="tx1">
                    <a:lumMod val="50000"/>
                  </a:schemeClr>
                </a:solidFill>
              </a:rPr>
              <a:t>Choix </a:t>
            </a:r>
            <a:r>
              <a:rPr lang="fr-FR" dirty="0">
                <a:solidFill>
                  <a:schemeClr val="tx1">
                    <a:lumMod val="50000"/>
                  </a:schemeClr>
                </a:solidFill>
              </a:rPr>
              <a:t>du meilleur chemin vers des réseaux de destination ;</a:t>
            </a:r>
          </a:p>
          <a:p>
            <a:pPr marL="285750" indent="-285750">
              <a:spcAft>
                <a:spcPts val="600"/>
              </a:spcAft>
              <a:buFont typeface="Arial" pitchFamily="34" charset="0"/>
              <a:buChar char="•"/>
            </a:pPr>
            <a:r>
              <a:rPr lang="fr-FR" dirty="0">
                <a:solidFill>
                  <a:schemeClr val="tx1">
                    <a:lumMod val="50000"/>
                  </a:schemeClr>
                </a:solidFill>
              </a:rPr>
              <a:t>A</a:t>
            </a:r>
            <a:r>
              <a:rPr lang="fr-FR" dirty="0" smtClean="0">
                <a:solidFill>
                  <a:schemeClr val="tx1">
                    <a:lumMod val="50000"/>
                  </a:schemeClr>
                </a:solidFill>
              </a:rPr>
              <a:t>ctualisation des informations de routage ;</a:t>
            </a:r>
          </a:p>
          <a:p>
            <a:pPr marL="285750" indent="-285750">
              <a:buFont typeface="Arial" pitchFamily="34" charset="0"/>
              <a:buChar char="•"/>
            </a:pPr>
            <a:r>
              <a:rPr lang="fr-FR" dirty="0">
                <a:solidFill>
                  <a:schemeClr val="tx1">
                    <a:lumMod val="50000"/>
                  </a:schemeClr>
                </a:solidFill>
              </a:rPr>
              <a:t>C</a:t>
            </a:r>
            <a:r>
              <a:rPr lang="fr-FR" dirty="0" smtClean="0">
                <a:solidFill>
                  <a:schemeClr val="tx1">
                    <a:lumMod val="50000"/>
                  </a:schemeClr>
                </a:solidFill>
              </a:rPr>
              <a:t>apacité </a:t>
            </a:r>
            <a:r>
              <a:rPr lang="fr-FR" dirty="0">
                <a:solidFill>
                  <a:schemeClr val="tx1">
                    <a:lumMod val="50000"/>
                  </a:schemeClr>
                </a:solidFill>
              </a:rPr>
              <a:t>à trouver un nouveau meilleur chemin si le chemin actuel n’est plus disponible.</a:t>
            </a:r>
          </a:p>
        </p:txBody>
      </p:sp>
      <p:sp>
        <p:nvSpPr>
          <p:cNvPr id="4" name="Rectangle 3"/>
          <p:cNvSpPr/>
          <p:nvPr/>
        </p:nvSpPr>
        <p:spPr>
          <a:xfrm>
            <a:off x="522514" y="145773"/>
            <a:ext cx="2544286" cy="369332"/>
          </a:xfrm>
          <a:prstGeom prst="rect">
            <a:avLst/>
          </a:prstGeom>
        </p:spPr>
        <p:txBody>
          <a:bodyPr wrap="none">
            <a:spAutoFit/>
          </a:bodyPr>
          <a:lstStyle/>
          <a:p>
            <a:r>
              <a:rPr lang="fr-FR" dirty="0">
                <a:solidFill>
                  <a:schemeClr val="tx1">
                    <a:lumMod val="50000"/>
                  </a:schemeClr>
                </a:solidFill>
              </a:rPr>
              <a:t>Le routage dynamique </a:t>
            </a:r>
            <a:endParaRPr lang="fr-FR" dirty="0"/>
          </a:p>
        </p:txBody>
      </p:sp>
    </p:spTree>
    <p:extLst>
      <p:ext uri="{BB962C8B-B14F-4D97-AF65-F5344CB8AC3E}">
        <p14:creationId xmlns:p14="http://schemas.microsoft.com/office/powerpoint/2010/main" val="392744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Ordre </a:t>
            </a:r>
            <a:r>
              <a:rPr lang="fr-FR" sz="2000" dirty="0">
                <a:solidFill>
                  <a:schemeClr val="tx1">
                    <a:lumMod val="50000"/>
                  </a:schemeClr>
                </a:solidFill>
              </a:rPr>
              <a:t>de priorité de l'ID de routeur</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CBF6D189-7553-2846-8264-F7622FAE6BB4}"/>
              </a:ext>
            </a:extLst>
          </p:cNvPr>
          <p:cNvSpPr>
            <a:spLocks noGrp="1"/>
          </p:cNvSpPr>
          <p:nvPr>
            <p:ph idx="1"/>
          </p:nvPr>
        </p:nvSpPr>
        <p:spPr>
          <a:xfrm>
            <a:off x="135172" y="731837"/>
            <a:ext cx="7510037" cy="3689897"/>
          </a:xfrm>
        </p:spPr>
        <p:txBody>
          <a:bodyPr/>
          <a:lstStyle/>
          <a:p>
            <a:pPr marL="0" indent="0" algn="l" rtl="0"/>
            <a:r>
              <a:rPr lang="fr-FR" sz="1600" dirty="0">
                <a:solidFill>
                  <a:srgbClr val="000000"/>
                </a:solidFill>
              </a:rPr>
              <a:t>Les routeurs Cisco dérivent l'ID du routeur sur la base de l'un des trois critères, dans l'ordre préférentiel suivant :</a:t>
            </a:r>
          </a:p>
          <a:p>
            <a:pPr marL="342900" indent="-342900" algn="l" rtl="0">
              <a:buFont typeface="+mj-lt"/>
              <a:buAutoNum type="arabicPeriod"/>
            </a:pPr>
            <a:r>
              <a:rPr lang="fr-FR" sz="1600" dirty="0">
                <a:solidFill>
                  <a:srgbClr val="000000"/>
                </a:solidFill>
              </a:rPr>
              <a:t>L'ID du routeur est explicitement configuré à l'aide de la commande de mode de configuration </a:t>
            </a:r>
            <a:r>
              <a:rPr lang="fr-FR" sz="1600" b="1" dirty="0">
                <a:solidFill>
                  <a:srgbClr val="000000"/>
                </a:solidFill>
              </a:rPr>
              <a:t>router-id</a:t>
            </a:r>
            <a:r>
              <a:rPr lang="fr-FR" sz="1600" dirty="0">
                <a:solidFill>
                  <a:srgbClr val="000000"/>
                </a:solidFill>
              </a:rPr>
              <a:t> </a:t>
            </a:r>
            <a:r>
              <a:rPr lang="fr-FR" sz="1600" i="1" dirty="0" err="1">
                <a:solidFill>
                  <a:srgbClr val="000000"/>
                </a:solidFill>
              </a:rPr>
              <a:t>rid</a:t>
            </a:r>
            <a:r>
              <a:rPr lang="fr-FR" sz="1600" dirty="0">
                <a:solidFill>
                  <a:srgbClr val="000000"/>
                </a:solidFill>
              </a:rPr>
              <a:t> du routeur OSPF. C'est la méthode recommandée pour attribuer un ID de routeur</a:t>
            </a:r>
          </a:p>
          <a:p>
            <a:pPr marL="342900" indent="-342900" algn="l" rtl="0">
              <a:buFont typeface="+mj-lt"/>
              <a:buAutoNum type="arabicPeriod"/>
            </a:pPr>
            <a:r>
              <a:rPr lang="fr-FR" sz="1600" dirty="0">
                <a:solidFill>
                  <a:srgbClr val="000000"/>
                </a:solidFill>
              </a:rPr>
              <a:t>Le routeur sélectionne l'adresse IPv4 la plus élevée parmi les interfaces de bouclage configurées.</a:t>
            </a:r>
          </a:p>
          <a:p>
            <a:pPr marL="342900" indent="-342900" algn="l" rtl="0">
              <a:buFont typeface="+mj-lt"/>
              <a:buAutoNum type="arabicPeriod"/>
            </a:pPr>
            <a:r>
              <a:rPr lang="fr-FR" sz="1600" dirty="0">
                <a:solidFill>
                  <a:srgbClr val="000000"/>
                </a:solidFill>
              </a:rPr>
              <a:t>Le routeur choisit l'adresse IPv4 active la plus élevée parmi ses interfaces physiques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5144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Configurer </a:t>
            </a:r>
            <a:r>
              <a:rPr lang="fr-FR" sz="2000" dirty="0">
                <a:solidFill>
                  <a:schemeClr val="tx1">
                    <a:lumMod val="50000"/>
                  </a:schemeClr>
                </a:solidFill>
              </a:rPr>
              <a:t>une interface de bouclage comme ID de routeur</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CBF6D189-7553-2846-8264-F7622FAE6BB4}"/>
              </a:ext>
            </a:extLst>
          </p:cNvPr>
          <p:cNvSpPr>
            <a:spLocks noGrp="1"/>
          </p:cNvSpPr>
          <p:nvPr>
            <p:ph idx="1"/>
          </p:nvPr>
        </p:nvSpPr>
        <p:spPr>
          <a:xfrm>
            <a:off x="474662" y="731838"/>
            <a:ext cx="8288338" cy="1743230"/>
          </a:xfrm>
        </p:spPr>
        <p:txBody>
          <a:bodyPr/>
          <a:lstStyle/>
          <a:p>
            <a:pPr marL="0" indent="0" algn="l" rtl="0"/>
            <a:r>
              <a:rPr lang="fr-FR" sz="1600" dirty="0">
                <a:solidFill>
                  <a:srgbClr val="000000"/>
                </a:solidFill>
              </a:rPr>
              <a:t>Au lieu de s'appuyer sur l'interface physique, l'ID du routeur peut être affecté à une interface de bouclage. </a:t>
            </a:r>
            <a:endParaRPr lang="fr-FR" sz="1600" dirty="0" smtClean="0">
              <a:solidFill>
                <a:srgbClr val="000000"/>
              </a:solidFill>
            </a:endParaRPr>
          </a:p>
          <a:p>
            <a:pPr marL="0" indent="0" algn="l" rtl="0"/>
            <a:r>
              <a:rPr lang="fr-FR" sz="1600" dirty="0" smtClean="0">
                <a:solidFill>
                  <a:srgbClr val="000000"/>
                </a:solidFill>
              </a:rPr>
              <a:t>En </a:t>
            </a:r>
            <a:r>
              <a:rPr lang="fr-FR" sz="1600" dirty="0">
                <a:solidFill>
                  <a:srgbClr val="000000"/>
                </a:solidFill>
              </a:rPr>
              <a:t>règle générale, l'adresse IPv4 pour ce type d'interface de bouclage doit être configurée en utilisant un masque de sous-réseau de 32 bits (255.255.255.255.255</a:t>
            </a:r>
            <a:r>
              <a:rPr lang="fr-FR" sz="1600" dirty="0" smtClean="0">
                <a:solidFill>
                  <a:srgbClr val="000000"/>
                </a:solidFill>
              </a:rPr>
              <a:t>). </a:t>
            </a:r>
          </a:p>
          <a:p>
            <a:pPr marL="0" indent="0" algn="l" rtl="0"/>
            <a:r>
              <a:rPr lang="fr-FR" sz="1600" dirty="0" smtClean="0">
                <a:solidFill>
                  <a:srgbClr val="000000"/>
                </a:solidFill>
              </a:rPr>
              <a:t>Une </a:t>
            </a:r>
            <a:r>
              <a:rPr lang="fr-FR" sz="1600" dirty="0">
                <a:solidFill>
                  <a:srgbClr val="000000"/>
                </a:solidFill>
              </a:rPr>
              <a:t>route hôte 32 bits ne serait pas annoncée comme une route vers d'autres routeurs OSPF</a:t>
            </a:r>
            <a:r>
              <a:rPr lang="fr-FR" sz="1600" dirty="0" smtClean="0">
                <a:solidFill>
                  <a:srgbClr val="000000"/>
                </a:solidFill>
              </a:rPr>
              <a:t>.</a:t>
            </a:r>
            <a:endParaRPr lang="fr-FR" sz="1600" dirty="0">
              <a:solidFill>
                <a:srgbClr val="000000"/>
              </a:solidFill>
            </a:endParaRP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6106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Configuration d’un </a:t>
            </a:r>
            <a:r>
              <a:rPr lang="fr-FR" sz="2000" dirty="0">
                <a:solidFill>
                  <a:schemeClr val="tx1">
                    <a:lumMod val="50000"/>
                  </a:schemeClr>
                </a:solidFill>
              </a:rPr>
              <a:t>ID de routeur</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D26776F1-7982-B14D-AA5C-B400E9A23A6D}"/>
              </a:ext>
            </a:extLst>
          </p:cNvPr>
          <p:cNvSpPr>
            <a:spLocks noGrp="1"/>
          </p:cNvSpPr>
          <p:nvPr>
            <p:ph idx="1"/>
          </p:nvPr>
        </p:nvSpPr>
        <p:spPr>
          <a:xfrm>
            <a:off x="474662" y="731838"/>
            <a:ext cx="8280057" cy="1076336"/>
          </a:xfrm>
        </p:spPr>
        <p:txBody>
          <a:bodyPr/>
          <a:lstStyle/>
          <a:p>
            <a:pPr marL="0" indent="0" algn="l" rtl="0"/>
            <a:r>
              <a:rPr lang="fr-FR" sz="1600" dirty="0" smtClean="0">
                <a:solidFill>
                  <a:srgbClr val="000000"/>
                </a:solidFill>
              </a:rPr>
              <a:t>Utilisez </a:t>
            </a:r>
            <a:r>
              <a:rPr lang="fr-FR" sz="1600" dirty="0">
                <a:solidFill>
                  <a:srgbClr val="000000"/>
                </a:solidFill>
              </a:rPr>
              <a:t>la commande de mode de configuration du routeur </a:t>
            </a:r>
            <a:r>
              <a:rPr lang="fr-FR" sz="1600" b="1" dirty="0">
                <a:solidFill>
                  <a:srgbClr val="000000"/>
                </a:solidFill>
              </a:rPr>
              <a:t>router-id</a:t>
            </a:r>
            <a:r>
              <a:rPr lang="fr-FR" sz="1600" dirty="0">
                <a:solidFill>
                  <a:srgbClr val="000000"/>
                </a:solidFill>
              </a:rPr>
              <a:t> </a:t>
            </a:r>
            <a:r>
              <a:rPr lang="fr-FR" sz="1600" i="1" dirty="0" err="1">
                <a:solidFill>
                  <a:srgbClr val="000000"/>
                </a:solidFill>
              </a:rPr>
              <a:t>rid</a:t>
            </a:r>
            <a:r>
              <a:rPr lang="fr-FR" sz="1600" dirty="0">
                <a:solidFill>
                  <a:srgbClr val="000000"/>
                </a:solidFill>
              </a:rPr>
              <a:t> pour attribuer manuellement un ID de routeur. Dans l'exemple, l'ID de routeur 1.1.1.1 est attribué à R1. Exécutez la commande </a:t>
            </a:r>
            <a:r>
              <a:rPr lang="fr-FR" sz="1600" b="1" dirty="0">
                <a:solidFill>
                  <a:srgbClr val="000000"/>
                </a:solidFill>
              </a:rPr>
              <a:t>show </a:t>
            </a:r>
            <a:r>
              <a:rPr lang="fr-FR" sz="1600" b="1" dirty="0" err="1">
                <a:solidFill>
                  <a:srgbClr val="000000"/>
                </a:solidFill>
              </a:rPr>
              <a:t>ip</a:t>
            </a:r>
            <a:r>
              <a:rPr lang="fr-FR" sz="1600" b="1" dirty="0">
                <a:solidFill>
                  <a:srgbClr val="000000"/>
                </a:solidFill>
              </a:rPr>
              <a:t> </a:t>
            </a:r>
            <a:r>
              <a:rPr lang="fr-FR" sz="1600" b="1" dirty="0" err="1">
                <a:solidFill>
                  <a:srgbClr val="000000"/>
                </a:solidFill>
              </a:rPr>
              <a:t>protocols</a:t>
            </a:r>
            <a:r>
              <a:rPr lang="fr-FR" sz="1600" dirty="0">
                <a:solidFill>
                  <a:srgbClr val="000000"/>
                </a:solidFill>
              </a:rPr>
              <a:t> pour vérifier l'ID de routeur.</a:t>
            </a:r>
            <a:r>
              <a:rPr lang="en-US" sz="1600" dirty="0">
                <a:solidFill>
                  <a:srgbClr val="000000"/>
                </a:solidFill>
              </a:rPr>
              <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 xmlns:c="http://schemas.openxmlformats.org/drawingml/2006/chart" xmlns:c15="http://schemas.microsoft.com/office/drawing/2012/chart" xmlns:a16="http://schemas.microsoft.com/office/drawing/2014/main" id="{D3C84838-09BE-C648-9E05-5415237984E5}"/>
              </a:ext>
            </a:extLst>
          </p:cNvPr>
          <p:cNvSpPr/>
          <p:nvPr/>
        </p:nvSpPr>
        <p:spPr>
          <a:xfrm>
            <a:off x="570429" y="1973935"/>
            <a:ext cx="8280057" cy="1384995"/>
          </a:xfrm>
          <a:prstGeom prst="rect">
            <a:avLst/>
          </a:prstGeom>
          <a:solidFill>
            <a:srgbClr val="000000"/>
          </a:solidFill>
        </p:spPr>
        <p:txBody>
          <a:bodyPr wrap="square">
            <a:spAutoFit/>
          </a:bodyPr>
          <a:lstStyle/>
          <a:p>
            <a:pPr rtl="0"/>
            <a:r>
              <a:rPr lang="fr-FR" sz="1200" dirty="0">
                <a:solidFill>
                  <a:srgbClr val="DFDFDF"/>
                </a:solidFill>
                <a:latin typeface="Courier New" panose="02070309020205020404" pitchFamily="49" charset="0"/>
              </a:rPr>
              <a:t>R1(config)# </a:t>
            </a:r>
            <a:r>
              <a:rPr lang="fr-FR" sz="1200" b="1" dirty="0">
                <a:solidFill>
                  <a:srgbClr val="FFFFFF"/>
                </a:solidFill>
                <a:latin typeface="Courier New" panose="02070309020205020404" pitchFamily="49" charset="0"/>
              </a:rPr>
              <a:t>router </a:t>
            </a:r>
            <a:r>
              <a:rPr lang="fr-FR" sz="1200" b="1" dirty="0" err="1">
                <a:solidFill>
                  <a:srgbClr val="FFFFFF"/>
                </a:solidFill>
                <a:latin typeface="Courier New" panose="02070309020205020404" pitchFamily="49" charset="0"/>
              </a:rPr>
              <a:t>ospf</a:t>
            </a:r>
            <a:r>
              <a:rPr lang="fr-FR" sz="1200" b="1" dirty="0">
                <a:solidFill>
                  <a:srgbClr val="FFFFFF"/>
                </a:solidFill>
                <a:latin typeface="Courier New" panose="02070309020205020404" pitchFamily="49" charset="0"/>
              </a:rPr>
              <a:t> 10</a:t>
            </a:r>
            <a:r>
              <a:rPr lang="fr-FR" sz="1200" dirty="0">
                <a:solidFill>
                  <a:srgbClr val="DFDFDF"/>
                </a:solidFill>
                <a:latin typeface="Courier New" panose="02070309020205020404" pitchFamily="49" charset="0"/>
              </a:rPr>
              <a:t> </a:t>
            </a:r>
          </a:p>
          <a:p>
            <a:pPr rtl="0"/>
            <a:r>
              <a:rPr lang="fr-FR" sz="1200" dirty="0">
                <a:solidFill>
                  <a:srgbClr val="DFDFDF"/>
                </a:solidFill>
                <a:latin typeface="Courier New" panose="02070309020205020404" pitchFamily="49" charset="0"/>
              </a:rPr>
              <a:t>R1(config-router)# </a:t>
            </a:r>
            <a:r>
              <a:rPr lang="fr-FR" sz="1200" b="1" dirty="0">
                <a:solidFill>
                  <a:srgbClr val="FFFFFF"/>
                </a:solidFill>
                <a:latin typeface="Courier New" panose="02070309020205020404" pitchFamily="49" charset="0"/>
              </a:rPr>
              <a:t>router-id 1.1.1.1</a:t>
            </a:r>
            <a:r>
              <a:rPr lang="fr-FR" sz="1200" dirty="0">
                <a:solidFill>
                  <a:srgbClr val="DFDFDF"/>
                </a:solidFill>
                <a:latin typeface="Courier New" panose="02070309020205020404" pitchFamily="49" charset="0"/>
              </a:rPr>
              <a:t> </a:t>
            </a:r>
          </a:p>
          <a:p>
            <a:pPr rtl="0"/>
            <a:r>
              <a:rPr lang="fr-FR" sz="1200" dirty="0">
                <a:solidFill>
                  <a:srgbClr val="DFDFDF"/>
                </a:solidFill>
                <a:latin typeface="Courier New" panose="02070309020205020404" pitchFamily="49" charset="0"/>
              </a:rPr>
              <a:t>R1(config-router)# </a:t>
            </a:r>
            <a:r>
              <a:rPr lang="fr-FR" sz="1200" b="1" dirty="0">
                <a:solidFill>
                  <a:srgbClr val="FFFFFF"/>
                </a:solidFill>
                <a:latin typeface="Courier New" panose="02070309020205020404" pitchFamily="49" charset="0"/>
              </a:rPr>
              <a:t>end</a:t>
            </a:r>
            <a:r>
              <a:rPr lang="fr-FR" sz="1200" dirty="0">
                <a:solidFill>
                  <a:srgbClr val="DFDFDF"/>
                </a:solidFill>
                <a:latin typeface="Courier New" panose="02070309020205020404" pitchFamily="49" charset="0"/>
              </a:rPr>
              <a:t> </a:t>
            </a:r>
          </a:p>
          <a:p>
            <a:pPr rtl="0"/>
            <a:r>
              <a:rPr lang="fr-FR" sz="1200" dirty="0">
                <a:solidFill>
                  <a:srgbClr val="DFDFDF"/>
                </a:solidFill>
                <a:latin typeface="Courier New" panose="02070309020205020404" pitchFamily="49" charset="0"/>
              </a:rPr>
              <a:t>*May 23 19:33:42.689: %SYS-5-CONFIG_I: </a:t>
            </a:r>
            <a:r>
              <a:rPr lang="fr-FR" sz="1200" dirty="0" err="1">
                <a:solidFill>
                  <a:srgbClr val="DFDFDF"/>
                </a:solidFill>
                <a:latin typeface="Courier New" panose="02070309020205020404" pitchFamily="49" charset="0"/>
              </a:rPr>
              <a:t>Configured</a:t>
            </a:r>
            <a:r>
              <a:rPr lang="fr-FR" sz="1200" dirty="0">
                <a:solidFill>
                  <a:srgbClr val="DFDFDF"/>
                </a:solidFill>
                <a:latin typeface="Courier New" panose="02070309020205020404" pitchFamily="49" charset="0"/>
              </a:rPr>
              <a:t> </a:t>
            </a:r>
            <a:r>
              <a:rPr lang="fr-FR" sz="1200" dirty="0" err="1">
                <a:solidFill>
                  <a:srgbClr val="DFDFDF"/>
                </a:solidFill>
                <a:latin typeface="Courier New" panose="02070309020205020404" pitchFamily="49" charset="0"/>
              </a:rPr>
              <a:t>from</a:t>
            </a:r>
            <a:r>
              <a:rPr lang="fr-FR" sz="1200" dirty="0">
                <a:solidFill>
                  <a:srgbClr val="DFDFDF"/>
                </a:solidFill>
                <a:latin typeface="Courier New" panose="02070309020205020404" pitchFamily="49" charset="0"/>
              </a:rPr>
              <a:t> console by console </a:t>
            </a:r>
          </a:p>
          <a:p>
            <a:pPr rtl="0"/>
            <a:r>
              <a:rPr lang="fr-FR" sz="1200" dirty="0">
                <a:solidFill>
                  <a:srgbClr val="DFDFDF"/>
                </a:solidFill>
                <a:latin typeface="Courier New" panose="02070309020205020404" pitchFamily="49" charset="0"/>
              </a:rPr>
              <a:t>R1# </a:t>
            </a:r>
            <a:r>
              <a:rPr lang="fr-FR" sz="1200" b="1" dirty="0">
                <a:solidFill>
                  <a:srgbClr val="FFFFFF"/>
                </a:solidFill>
                <a:latin typeface="Courier New" panose="02070309020205020404" pitchFamily="49" charset="0"/>
              </a:rPr>
              <a:t>show </a:t>
            </a:r>
            <a:r>
              <a:rPr lang="fr-FR" sz="1200" b="1" dirty="0" err="1">
                <a:solidFill>
                  <a:srgbClr val="FFFFFF"/>
                </a:solidFill>
                <a:latin typeface="Courier New" panose="02070309020205020404" pitchFamily="49" charset="0"/>
              </a:rPr>
              <a:t>ip</a:t>
            </a:r>
            <a:r>
              <a:rPr lang="fr-FR" sz="1200" b="1" dirty="0">
                <a:solidFill>
                  <a:srgbClr val="FFFFFF"/>
                </a:solidFill>
                <a:latin typeface="Courier New" panose="02070309020205020404" pitchFamily="49" charset="0"/>
              </a:rPr>
              <a:t> </a:t>
            </a:r>
            <a:r>
              <a:rPr lang="fr-FR" sz="1200" b="1" dirty="0" err="1">
                <a:solidFill>
                  <a:srgbClr val="FFFFFF"/>
                </a:solidFill>
                <a:latin typeface="Courier New" panose="02070309020205020404" pitchFamily="49" charset="0"/>
              </a:rPr>
              <a:t>protocols</a:t>
            </a:r>
            <a:r>
              <a:rPr lang="fr-FR" sz="1200" b="1" dirty="0">
                <a:solidFill>
                  <a:srgbClr val="FFFFFF"/>
                </a:solidFill>
                <a:latin typeface="Courier New" panose="02070309020205020404" pitchFamily="49" charset="0"/>
              </a:rPr>
              <a:t> | </a:t>
            </a:r>
            <a:r>
              <a:rPr lang="fr-FR" sz="1200" b="1" dirty="0" err="1">
                <a:solidFill>
                  <a:srgbClr val="FFFFFF"/>
                </a:solidFill>
                <a:latin typeface="Courier New" panose="02070309020205020404" pitchFamily="49" charset="0"/>
              </a:rPr>
              <a:t>include</a:t>
            </a:r>
            <a:r>
              <a:rPr lang="fr-FR" sz="1200" b="1" dirty="0">
                <a:solidFill>
                  <a:srgbClr val="FFFFFF"/>
                </a:solidFill>
                <a:latin typeface="Courier New" panose="02070309020205020404" pitchFamily="49" charset="0"/>
              </a:rPr>
              <a:t> Router ID</a:t>
            </a:r>
            <a:r>
              <a:rPr lang="fr-FR" sz="1200" dirty="0">
                <a:solidFill>
                  <a:srgbClr val="DFDFDF"/>
                </a:solidFill>
                <a:latin typeface="Courier New" panose="02070309020205020404" pitchFamily="49" charset="0"/>
              </a:rPr>
              <a:t> </a:t>
            </a:r>
          </a:p>
          <a:p>
            <a:pPr rtl="0"/>
            <a:r>
              <a:rPr lang="fr-FR" sz="1200" dirty="0">
                <a:solidFill>
                  <a:srgbClr val="FBAB18"/>
                </a:solidFill>
                <a:latin typeface="Courier New" panose="02070309020205020404" pitchFamily="49" charset="0"/>
              </a:rPr>
              <a:t>  ID de routeur 1.1.1.1</a:t>
            </a:r>
            <a:r>
              <a:rPr lang="fr-FR" sz="1200" dirty="0">
                <a:solidFill>
                  <a:srgbClr val="DFDFDF"/>
                </a:solidFill>
                <a:latin typeface="Courier New" panose="02070309020205020404" pitchFamily="49" charset="0"/>
              </a:rPr>
              <a:t> </a:t>
            </a:r>
          </a:p>
          <a:p>
            <a:pPr rtl="0"/>
            <a:r>
              <a:rPr lang="fr-FR" sz="1200" dirty="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val="424840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6278" y="764527"/>
            <a:ext cx="7411453" cy="4121128"/>
          </a:xfrm>
          <a:prstGeom prst="rect">
            <a:avLst/>
          </a:prstGeom>
        </p:spPr>
        <p:txBody>
          <a:bodyPr wrap="square">
            <a:spAutoFit/>
          </a:bodyPr>
          <a:lstStyle/>
          <a:p>
            <a:pPr>
              <a:lnSpc>
                <a:spcPct val="115000"/>
              </a:lnSpc>
              <a:spcAft>
                <a:spcPts val="600"/>
              </a:spcAft>
            </a:pPr>
            <a:r>
              <a:rPr lang="en-US" sz="1400" b="1" dirty="0">
                <a:solidFill>
                  <a:schemeClr val="tx1">
                    <a:lumMod val="50000"/>
                  </a:schemeClr>
                </a:solidFill>
                <a:latin typeface="Arial"/>
                <a:ea typeface="Calibri"/>
                <a:cs typeface="Arial"/>
              </a:rPr>
              <a:t>Configuration </a:t>
            </a:r>
            <a:r>
              <a:rPr lang="en-US" sz="1400" b="1" dirty="0" err="1">
                <a:solidFill>
                  <a:schemeClr val="tx1">
                    <a:lumMod val="50000"/>
                  </a:schemeClr>
                </a:solidFill>
                <a:latin typeface="Arial"/>
                <a:ea typeface="Calibri"/>
                <a:cs typeface="Arial"/>
              </a:rPr>
              <a:t>d'OSPF</a:t>
            </a:r>
            <a:r>
              <a:rPr lang="en-US" sz="1400" b="1" dirty="0">
                <a:solidFill>
                  <a:schemeClr val="tx1">
                    <a:lumMod val="50000"/>
                  </a:schemeClr>
                </a:solidFill>
                <a:latin typeface="Arial"/>
                <a:ea typeface="Calibri"/>
                <a:cs typeface="Arial"/>
              </a:rPr>
              <a:t> </a:t>
            </a:r>
            <a:endParaRPr lang="fr-FR" sz="1400" dirty="0">
              <a:solidFill>
                <a:schemeClr val="tx1">
                  <a:lumMod val="50000"/>
                </a:schemeClr>
              </a:solidFill>
              <a:latin typeface="Calibri"/>
              <a:ea typeface="Calibri"/>
              <a:cs typeface="Arial"/>
            </a:endParaRPr>
          </a:p>
          <a:p>
            <a:pPr>
              <a:lnSpc>
                <a:spcPct val="115000"/>
              </a:lnSpc>
              <a:spcAft>
                <a:spcPts val="30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 </a:t>
            </a:r>
            <a:r>
              <a:rPr lang="en-US" sz="1400" b="1" dirty="0">
                <a:solidFill>
                  <a:schemeClr val="tx1">
                    <a:lumMod val="50000"/>
                  </a:schemeClr>
                </a:solidFill>
                <a:latin typeface="Arial"/>
                <a:ea typeface="Calibri"/>
                <a:cs typeface="Arial"/>
              </a:rPr>
              <a:t>router</a:t>
            </a:r>
            <a:r>
              <a:rPr lang="en-US" sz="1400" dirty="0">
                <a:solidFill>
                  <a:schemeClr val="tx1">
                    <a:lumMod val="50000"/>
                  </a:schemeClr>
                </a:solidFill>
                <a:latin typeface="Arial"/>
                <a:ea typeface="Calibri"/>
                <a:cs typeface="Arial"/>
              </a:rPr>
              <a:t> </a:t>
            </a:r>
            <a:r>
              <a:rPr lang="en-US" sz="1400" b="1" dirty="0" err="1">
                <a:solidFill>
                  <a:schemeClr val="tx1">
                    <a:lumMod val="50000"/>
                  </a:schemeClr>
                </a:solidFill>
                <a:latin typeface="Arial"/>
                <a:ea typeface="Calibri"/>
                <a:cs typeface="Arial"/>
              </a:rPr>
              <a:t>ospf</a:t>
            </a:r>
            <a:r>
              <a:rPr lang="en-US" sz="1400" dirty="0">
                <a:solidFill>
                  <a:schemeClr val="tx1">
                    <a:lumMod val="50000"/>
                  </a:schemeClr>
                </a:solidFill>
                <a:latin typeface="Arial"/>
                <a:ea typeface="Calibri"/>
                <a:cs typeface="Arial"/>
              </a:rPr>
              <a:t> </a:t>
            </a:r>
            <a:r>
              <a:rPr lang="en-US" sz="1400" i="1" dirty="0">
                <a:solidFill>
                  <a:schemeClr val="tx1">
                    <a:lumMod val="50000"/>
                  </a:schemeClr>
                </a:solidFill>
                <a:latin typeface="Arial"/>
                <a:ea typeface="Calibri"/>
                <a:cs typeface="Arial"/>
              </a:rPr>
              <a:t>process-id</a:t>
            </a:r>
            <a:endParaRPr lang="fr-FR" sz="1400" dirty="0">
              <a:solidFill>
                <a:schemeClr val="tx1">
                  <a:lumMod val="50000"/>
                </a:schemeClr>
              </a:solidFill>
              <a:latin typeface="Calibri"/>
              <a:ea typeface="Calibri"/>
              <a:cs typeface="Arial"/>
            </a:endParaRPr>
          </a:p>
          <a:p>
            <a:pPr>
              <a:lnSpc>
                <a:spcPct val="115000"/>
              </a:lnSpc>
              <a:spcAft>
                <a:spcPts val="30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-router)# </a:t>
            </a:r>
            <a:r>
              <a:rPr lang="en-US" sz="1400" b="1" dirty="0">
                <a:solidFill>
                  <a:schemeClr val="tx1">
                    <a:lumMod val="50000"/>
                  </a:schemeClr>
                </a:solidFill>
                <a:latin typeface="Arial"/>
                <a:ea typeface="Calibri"/>
                <a:cs typeface="Arial"/>
              </a:rPr>
              <a:t>network</a:t>
            </a:r>
            <a:r>
              <a:rPr lang="en-US" sz="1400" dirty="0">
                <a:solidFill>
                  <a:schemeClr val="tx1">
                    <a:lumMod val="50000"/>
                  </a:schemeClr>
                </a:solidFill>
                <a:latin typeface="Arial"/>
                <a:ea typeface="Calibri"/>
                <a:cs typeface="Arial"/>
              </a:rPr>
              <a:t> </a:t>
            </a:r>
            <a:r>
              <a:rPr lang="en-US" sz="1400" i="1" dirty="0">
                <a:solidFill>
                  <a:schemeClr val="tx1">
                    <a:lumMod val="50000"/>
                  </a:schemeClr>
                </a:solidFill>
                <a:latin typeface="Arial"/>
                <a:ea typeface="Calibri"/>
                <a:cs typeface="Arial"/>
              </a:rPr>
              <a:t>network-address</a:t>
            </a:r>
            <a:r>
              <a:rPr lang="en-US" sz="1400" dirty="0">
                <a:solidFill>
                  <a:schemeClr val="tx1">
                    <a:lumMod val="50000"/>
                  </a:schemeClr>
                </a:solidFill>
                <a:latin typeface="Arial"/>
                <a:ea typeface="Calibri"/>
                <a:cs typeface="Arial"/>
              </a:rPr>
              <a:t> </a:t>
            </a:r>
            <a:r>
              <a:rPr lang="en-US" sz="1400" i="1" dirty="0">
                <a:solidFill>
                  <a:schemeClr val="tx1">
                    <a:lumMod val="50000"/>
                  </a:schemeClr>
                </a:solidFill>
                <a:latin typeface="Arial"/>
                <a:ea typeface="Calibri"/>
                <a:cs typeface="Arial"/>
              </a:rPr>
              <a:t>wildcard-mask</a:t>
            </a:r>
            <a:r>
              <a:rPr lang="en-US" sz="1400" dirty="0">
                <a:solidFill>
                  <a:schemeClr val="tx1">
                    <a:lumMod val="50000"/>
                  </a:schemeClr>
                </a:solidFill>
                <a:latin typeface="Arial"/>
                <a:ea typeface="Calibri"/>
                <a:cs typeface="Arial"/>
              </a:rPr>
              <a:t> </a:t>
            </a:r>
            <a:r>
              <a:rPr lang="en-US" sz="1400" dirty="0" smtClean="0">
                <a:solidFill>
                  <a:schemeClr val="tx1">
                    <a:lumMod val="50000"/>
                  </a:schemeClr>
                </a:solidFill>
                <a:latin typeface="Arial"/>
                <a:ea typeface="Calibri"/>
                <a:cs typeface="Arial"/>
              </a:rPr>
              <a:t> </a:t>
            </a:r>
            <a:r>
              <a:rPr lang="en-US" sz="1400" b="1" dirty="0" smtClean="0">
                <a:solidFill>
                  <a:schemeClr val="tx1">
                    <a:lumMod val="50000"/>
                  </a:schemeClr>
                </a:solidFill>
                <a:latin typeface="Arial"/>
                <a:ea typeface="Calibri"/>
                <a:cs typeface="Arial"/>
              </a:rPr>
              <a:t>area</a:t>
            </a:r>
            <a:r>
              <a:rPr lang="en-US" sz="1400" dirty="0" smtClean="0">
                <a:solidFill>
                  <a:schemeClr val="tx1">
                    <a:lumMod val="50000"/>
                  </a:schemeClr>
                </a:solidFill>
                <a:latin typeface="Arial"/>
                <a:ea typeface="Calibri"/>
                <a:cs typeface="Arial"/>
              </a:rPr>
              <a:t> </a:t>
            </a:r>
            <a:r>
              <a:rPr lang="en-US" sz="1400" i="1" dirty="0">
                <a:solidFill>
                  <a:schemeClr val="tx1">
                    <a:lumMod val="50000"/>
                  </a:schemeClr>
                </a:solidFill>
                <a:latin typeface="Arial"/>
                <a:ea typeface="Calibri"/>
                <a:cs typeface="Arial"/>
              </a:rPr>
              <a:t>area-id</a:t>
            </a:r>
            <a:endParaRPr lang="fr-FR" sz="1400" dirty="0">
              <a:solidFill>
                <a:schemeClr val="tx1">
                  <a:lumMod val="50000"/>
                </a:schemeClr>
              </a:solidFill>
              <a:latin typeface="Calibri"/>
              <a:ea typeface="Calibri"/>
              <a:cs typeface="Arial"/>
            </a:endParaRPr>
          </a:p>
          <a:p>
            <a:pPr>
              <a:lnSpc>
                <a:spcPct val="115000"/>
              </a:lnSpc>
              <a:spcAft>
                <a:spcPts val="300"/>
              </a:spcAft>
            </a:pPr>
            <a:r>
              <a:rPr lang="fr-FR" sz="1400" dirty="0">
                <a:solidFill>
                  <a:schemeClr val="tx1">
                    <a:lumMod val="50000"/>
                  </a:schemeClr>
                </a:solidFill>
                <a:latin typeface="Arial"/>
                <a:ea typeface="Calibri"/>
                <a:cs typeface="Arial"/>
              </a:rPr>
              <a:t>Router(config-router)# </a:t>
            </a:r>
            <a:r>
              <a:rPr lang="fr-FR" sz="1400" b="1" dirty="0">
                <a:solidFill>
                  <a:schemeClr val="tx1">
                    <a:lumMod val="50000"/>
                  </a:schemeClr>
                </a:solidFill>
                <a:latin typeface="Arial"/>
                <a:ea typeface="Calibri"/>
                <a:cs typeface="Arial"/>
              </a:rPr>
              <a:t>passive-interface</a:t>
            </a:r>
            <a:r>
              <a:rPr lang="fr-FR" sz="1400" dirty="0">
                <a:solidFill>
                  <a:schemeClr val="tx1">
                    <a:lumMod val="50000"/>
                  </a:schemeClr>
                </a:solidFill>
                <a:latin typeface="Arial"/>
                <a:ea typeface="Calibri"/>
                <a:cs typeface="Arial"/>
              </a:rPr>
              <a:t> </a:t>
            </a:r>
            <a:r>
              <a:rPr lang="fr-FR" sz="1400" i="1" dirty="0">
                <a:solidFill>
                  <a:schemeClr val="tx1">
                    <a:lumMod val="50000"/>
                  </a:schemeClr>
                </a:solidFill>
                <a:latin typeface="Arial"/>
                <a:ea typeface="Calibri"/>
                <a:cs typeface="Arial"/>
              </a:rPr>
              <a:t>interface-type interface-</a:t>
            </a:r>
            <a:r>
              <a:rPr lang="fr-FR" sz="1400" i="1" dirty="0" err="1">
                <a:solidFill>
                  <a:schemeClr val="tx1">
                    <a:lumMod val="50000"/>
                  </a:schemeClr>
                </a:solidFill>
                <a:latin typeface="Arial"/>
                <a:ea typeface="Calibri"/>
                <a:cs typeface="Arial"/>
              </a:rPr>
              <a:t>number</a:t>
            </a:r>
            <a:endParaRPr lang="fr-FR" sz="1400" dirty="0">
              <a:solidFill>
                <a:schemeClr val="tx1">
                  <a:lumMod val="50000"/>
                </a:schemeClr>
              </a:solidFill>
              <a:latin typeface="Calibri"/>
              <a:ea typeface="Calibri"/>
              <a:cs typeface="Arial"/>
            </a:endParaRPr>
          </a:p>
          <a:p>
            <a:pPr>
              <a:lnSpc>
                <a:spcPct val="115000"/>
              </a:lnSpc>
              <a:spcBef>
                <a:spcPts val="600"/>
              </a:spcBef>
              <a:spcAft>
                <a:spcPts val="600"/>
              </a:spcAft>
            </a:pPr>
            <a:r>
              <a:rPr lang="fr-FR" sz="1400" b="1" dirty="0">
                <a:solidFill>
                  <a:schemeClr val="tx1">
                    <a:lumMod val="50000"/>
                  </a:schemeClr>
                </a:solidFill>
                <a:latin typeface="Arial"/>
                <a:ea typeface="Calibri"/>
                <a:cs typeface="Arial"/>
              </a:rPr>
              <a:t>Configuration de la propriété du routeur</a:t>
            </a:r>
            <a:endParaRPr lang="fr-FR" sz="1400" dirty="0">
              <a:solidFill>
                <a:schemeClr val="tx1">
                  <a:lumMod val="50000"/>
                </a:schemeClr>
              </a:solidFill>
              <a:latin typeface="Calibri"/>
              <a:ea typeface="Calibri"/>
              <a:cs typeface="Arial"/>
            </a:endParaRPr>
          </a:p>
          <a:p>
            <a:pPr>
              <a:lnSpc>
                <a:spcPct val="115000"/>
              </a:lnSpc>
              <a:spcAft>
                <a:spcPts val="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-if)#</a:t>
            </a:r>
            <a:r>
              <a:rPr lang="en-US" sz="1400" b="1" dirty="0" err="1">
                <a:solidFill>
                  <a:schemeClr val="tx1">
                    <a:lumMod val="50000"/>
                  </a:schemeClr>
                </a:solidFill>
                <a:latin typeface="Arial"/>
                <a:ea typeface="Calibri"/>
                <a:cs typeface="Arial"/>
              </a:rPr>
              <a:t>ip</a:t>
            </a:r>
            <a:r>
              <a:rPr lang="en-US" sz="1400" b="1" dirty="0">
                <a:solidFill>
                  <a:schemeClr val="tx1">
                    <a:lumMod val="50000"/>
                  </a:schemeClr>
                </a:solidFill>
                <a:latin typeface="Arial"/>
                <a:ea typeface="Calibri"/>
                <a:cs typeface="Arial"/>
              </a:rPr>
              <a:t> </a:t>
            </a:r>
            <a:r>
              <a:rPr lang="en-US" sz="1400" b="1" dirty="0" err="1">
                <a:solidFill>
                  <a:schemeClr val="tx1">
                    <a:lumMod val="50000"/>
                  </a:schemeClr>
                </a:solidFill>
                <a:latin typeface="Arial"/>
                <a:ea typeface="Calibri"/>
                <a:cs typeface="Arial"/>
              </a:rPr>
              <a:t>ospf</a:t>
            </a:r>
            <a:r>
              <a:rPr lang="en-US" sz="1400" b="1" dirty="0">
                <a:solidFill>
                  <a:schemeClr val="tx1">
                    <a:lumMod val="50000"/>
                  </a:schemeClr>
                </a:solidFill>
                <a:latin typeface="Arial"/>
                <a:ea typeface="Calibri"/>
                <a:cs typeface="Arial"/>
              </a:rPr>
              <a:t> priority</a:t>
            </a:r>
            <a:r>
              <a:rPr lang="en-US" sz="1400" dirty="0">
                <a:solidFill>
                  <a:schemeClr val="tx1">
                    <a:lumMod val="50000"/>
                  </a:schemeClr>
                </a:solidFill>
                <a:latin typeface="Arial"/>
                <a:ea typeface="Calibri"/>
                <a:cs typeface="Arial"/>
              </a:rPr>
              <a:t> {0 _ 255 }</a:t>
            </a:r>
            <a:endParaRPr lang="fr-FR" sz="1400" dirty="0">
              <a:solidFill>
                <a:schemeClr val="tx1">
                  <a:lumMod val="50000"/>
                </a:schemeClr>
              </a:solidFill>
              <a:latin typeface="Calibri"/>
              <a:ea typeface="Calibri"/>
              <a:cs typeface="Arial"/>
            </a:endParaRPr>
          </a:p>
          <a:p>
            <a:pPr>
              <a:lnSpc>
                <a:spcPct val="115000"/>
              </a:lnSpc>
              <a:spcBef>
                <a:spcPts val="600"/>
              </a:spcBef>
              <a:spcAft>
                <a:spcPts val="600"/>
              </a:spcAft>
            </a:pPr>
            <a:r>
              <a:rPr lang="fr-FR" sz="1400" b="1" dirty="0">
                <a:solidFill>
                  <a:schemeClr val="tx1">
                    <a:lumMod val="50000"/>
                  </a:schemeClr>
                </a:solidFill>
                <a:latin typeface="Arial"/>
                <a:ea typeface="Calibri"/>
                <a:cs typeface="Arial"/>
              </a:rPr>
              <a:t>Configuration de la bande passante ou du coût pour le calcul de la métrique d'OSPF :</a:t>
            </a:r>
            <a:endParaRPr lang="fr-FR" sz="1400" dirty="0">
              <a:solidFill>
                <a:schemeClr val="tx1">
                  <a:lumMod val="50000"/>
                </a:schemeClr>
              </a:solidFill>
              <a:latin typeface="Calibri"/>
              <a:ea typeface="Calibri"/>
              <a:cs typeface="Arial"/>
            </a:endParaRPr>
          </a:p>
          <a:p>
            <a:pPr>
              <a:lnSpc>
                <a:spcPct val="115000"/>
              </a:lnSpc>
              <a:spcAft>
                <a:spcPts val="30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-router)# </a:t>
            </a:r>
            <a:r>
              <a:rPr lang="en-US" sz="1400" b="1" dirty="0">
                <a:solidFill>
                  <a:schemeClr val="tx1">
                    <a:lumMod val="50000"/>
                  </a:schemeClr>
                </a:solidFill>
                <a:latin typeface="Arial"/>
                <a:ea typeface="Calibri"/>
                <a:cs typeface="Arial"/>
              </a:rPr>
              <a:t>auto-cost reference-bandwidth</a:t>
            </a:r>
            <a:r>
              <a:rPr lang="en-US" sz="1400" dirty="0">
                <a:solidFill>
                  <a:schemeClr val="tx1">
                    <a:lumMod val="50000"/>
                  </a:schemeClr>
                </a:solidFill>
                <a:latin typeface="Arial"/>
                <a:ea typeface="Calibri"/>
                <a:cs typeface="Arial"/>
              </a:rPr>
              <a:t> </a:t>
            </a:r>
            <a:r>
              <a:rPr lang="en-US" sz="1400" i="1" dirty="0">
                <a:solidFill>
                  <a:schemeClr val="tx1">
                    <a:lumMod val="50000"/>
                  </a:schemeClr>
                </a:solidFill>
                <a:latin typeface="Arial"/>
                <a:ea typeface="Calibri"/>
                <a:cs typeface="Arial"/>
              </a:rPr>
              <a:t>value-mbps</a:t>
            </a:r>
            <a:endParaRPr lang="fr-FR" sz="1400" dirty="0">
              <a:solidFill>
                <a:schemeClr val="tx1">
                  <a:lumMod val="50000"/>
                </a:schemeClr>
              </a:solidFill>
              <a:latin typeface="Calibri"/>
              <a:ea typeface="Calibri"/>
              <a:cs typeface="Arial"/>
            </a:endParaRPr>
          </a:p>
          <a:p>
            <a:pPr>
              <a:lnSpc>
                <a:spcPct val="115000"/>
              </a:lnSpc>
              <a:spcAft>
                <a:spcPts val="30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-if)# </a:t>
            </a:r>
            <a:r>
              <a:rPr lang="en-US" sz="1400" b="1" dirty="0">
                <a:solidFill>
                  <a:schemeClr val="tx1">
                    <a:lumMod val="50000"/>
                  </a:schemeClr>
                </a:solidFill>
                <a:latin typeface="Arial"/>
                <a:ea typeface="Calibri"/>
                <a:cs typeface="Arial"/>
              </a:rPr>
              <a:t>bandwidth</a:t>
            </a:r>
            <a:r>
              <a:rPr lang="en-US" sz="1400" dirty="0">
                <a:solidFill>
                  <a:schemeClr val="tx1">
                    <a:lumMod val="50000"/>
                  </a:schemeClr>
                </a:solidFill>
                <a:latin typeface="Arial"/>
                <a:ea typeface="Calibri"/>
                <a:cs typeface="Arial"/>
              </a:rPr>
              <a:t> </a:t>
            </a:r>
            <a:r>
              <a:rPr lang="en-US" sz="1400" i="1" dirty="0" err="1">
                <a:solidFill>
                  <a:schemeClr val="tx1">
                    <a:lumMod val="50000"/>
                  </a:schemeClr>
                </a:solidFill>
                <a:latin typeface="Arial"/>
                <a:ea typeface="Calibri"/>
                <a:cs typeface="Arial"/>
              </a:rPr>
              <a:t>bw</a:t>
            </a:r>
            <a:r>
              <a:rPr lang="en-US" sz="1400" dirty="0">
                <a:solidFill>
                  <a:schemeClr val="tx1">
                    <a:lumMod val="50000"/>
                  </a:schemeClr>
                </a:solidFill>
                <a:latin typeface="Arial"/>
                <a:ea typeface="Calibri"/>
                <a:cs typeface="Arial"/>
              </a:rPr>
              <a:t>-</a:t>
            </a:r>
            <a:r>
              <a:rPr lang="en-US" sz="1400" i="1" dirty="0">
                <a:solidFill>
                  <a:schemeClr val="tx1">
                    <a:lumMod val="50000"/>
                  </a:schemeClr>
                </a:solidFill>
                <a:latin typeface="Arial"/>
                <a:ea typeface="Calibri"/>
                <a:cs typeface="Arial"/>
              </a:rPr>
              <a:t>kbps</a:t>
            </a:r>
            <a:endParaRPr lang="fr-FR" sz="1400" dirty="0">
              <a:solidFill>
                <a:schemeClr val="tx1">
                  <a:lumMod val="50000"/>
                </a:schemeClr>
              </a:solidFill>
              <a:latin typeface="Calibri"/>
              <a:ea typeface="Calibri"/>
              <a:cs typeface="Arial"/>
            </a:endParaRPr>
          </a:p>
          <a:p>
            <a:pPr>
              <a:lnSpc>
                <a:spcPct val="115000"/>
              </a:lnSpc>
              <a:spcAft>
                <a:spcPts val="30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-if)# </a:t>
            </a:r>
            <a:r>
              <a:rPr lang="en-US" sz="1400" b="1" dirty="0" err="1">
                <a:solidFill>
                  <a:schemeClr val="tx1">
                    <a:lumMod val="50000"/>
                  </a:schemeClr>
                </a:solidFill>
                <a:latin typeface="Arial"/>
                <a:ea typeface="Calibri"/>
                <a:cs typeface="Arial"/>
              </a:rPr>
              <a:t>ip</a:t>
            </a:r>
            <a:r>
              <a:rPr lang="en-US" sz="1400" b="1" dirty="0">
                <a:solidFill>
                  <a:schemeClr val="tx1">
                    <a:lumMod val="50000"/>
                  </a:schemeClr>
                </a:solidFill>
                <a:latin typeface="Arial"/>
                <a:ea typeface="Calibri"/>
                <a:cs typeface="Arial"/>
              </a:rPr>
              <a:t> </a:t>
            </a:r>
            <a:r>
              <a:rPr lang="en-US" sz="1400" b="1" dirty="0" err="1">
                <a:solidFill>
                  <a:schemeClr val="tx1">
                    <a:lumMod val="50000"/>
                  </a:schemeClr>
                </a:solidFill>
                <a:latin typeface="Arial"/>
                <a:ea typeface="Calibri"/>
                <a:cs typeface="Arial"/>
              </a:rPr>
              <a:t>ospf</a:t>
            </a:r>
            <a:r>
              <a:rPr lang="en-US" sz="1400" b="1" dirty="0">
                <a:solidFill>
                  <a:schemeClr val="tx1">
                    <a:lumMod val="50000"/>
                  </a:schemeClr>
                </a:solidFill>
                <a:latin typeface="Arial"/>
                <a:ea typeface="Calibri"/>
                <a:cs typeface="Arial"/>
              </a:rPr>
              <a:t> cost</a:t>
            </a:r>
            <a:r>
              <a:rPr lang="en-US" sz="1400" dirty="0">
                <a:solidFill>
                  <a:schemeClr val="tx1">
                    <a:lumMod val="50000"/>
                  </a:schemeClr>
                </a:solidFill>
                <a:latin typeface="Arial"/>
                <a:ea typeface="Calibri"/>
                <a:cs typeface="Arial"/>
              </a:rPr>
              <a:t> </a:t>
            </a:r>
            <a:r>
              <a:rPr lang="en-US" sz="1400" i="1" dirty="0" err="1">
                <a:solidFill>
                  <a:schemeClr val="tx1">
                    <a:lumMod val="50000"/>
                  </a:schemeClr>
                </a:solidFill>
                <a:latin typeface="Arial"/>
                <a:ea typeface="Calibri"/>
                <a:cs typeface="Arial"/>
              </a:rPr>
              <a:t>cost</a:t>
            </a:r>
            <a:endParaRPr lang="fr-FR" sz="1400" dirty="0">
              <a:solidFill>
                <a:schemeClr val="tx1">
                  <a:lumMod val="50000"/>
                </a:schemeClr>
              </a:solidFill>
              <a:latin typeface="Calibri"/>
              <a:ea typeface="Calibri"/>
              <a:cs typeface="Arial"/>
            </a:endParaRPr>
          </a:p>
          <a:p>
            <a:pPr>
              <a:lnSpc>
                <a:spcPct val="115000"/>
              </a:lnSpc>
              <a:spcBef>
                <a:spcPts val="600"/>
              </a:spcBef>
              <a:spcAft>
                <a:spcPts val="600"/>
              </a:spcAft>
            </a:pPr>
            <a:r>
              <a:rPr lang="fr-FR" sz="1400" b="1" dirty="0">
                <a:solidFill>
                  <a:schemeClr val="tx1">
                    <a:lumMod val="50000"/>
                  </a:schemeClr>
                </a:solidFill>
                <a:latin typeface="Arial"/>
                <a:ea typeface="Calibri"/>
                <a:cs typeface="Arial"/>
              </a:rPr>
              <a:t>Propagation de la route par défaut :</a:t>
            </a:r>
            <a:endParaRPr lang="fr-FR" sz="1400" dirty="0">
              <a:solidFill>
                <a:schemeClr val="tx1">
                  <a:lumMod val="50000"/>
                </a:schemeClr>
              </a:solidFill>
              <a:latin typeface="Calibri"/>
              <a:ea typeface="Calibri"/>
              <a:cs typeface="Arial"/>
            </a:endParaRPr>
          </a:p>
          <a:p>
            <a:pPr>
              <a:lnSpc>
                <a:spcPct val="115000"/>
              </a:lnSpc>
              <a:spcAft>
                <a:spcPts val="300"/>
              </a:spcAft>
            </a:pPr>
            <a:r>
              <a:rPr lang="en-US" sz="1400" dirty="0">
                <a:solidFill>
                  <a:schemeClr val="tx1">
                    <a:lumMod val="50000"/>
                  </a:schemeClr>
                </a:solidFill>
                <a:latin typeface="Arial"/>
                <a:ea typeface="Calibri"/>
                <a:cs typeface="Arial"/>
              </a:rPr>
              <a:t>Router(</a:t>
            </a:r>
            <a:r>
              <a:rPr lang="en-US" sz="1400" dirty="0" err="1">
                <a:solidFill>
                  <a:schemeClr val="tx1">
                    <a:lumMod val="50000"/>
                  </a:schemeClr>
                </a:solidFill>
                <a:latin typeface="Arial"/>
                <a:ea typeface="Calibri"/>
                <a:cs typeface="Arial"/>
              </a:rPr>
              <a:t>config</a:t>
            </a:r>
            <a:r>
              <a:rPr lang="en-US" sz="1400" dirty="0">
                <a:solidFill>
                  <a:schemeClr val="tx1">
                    <a:lumMod val="50000"/>
                  </a:schemeClr>
                </a:solidFill>
                <a:latin typeface="Arial"/>
                <a:ea typeface="Calibri"/>
                <a:cs typeface="Arial"/>
              </a:rPr>
              <a:t>)# </a:t>
            </a:r>
            <a:r>
              <a:rPr lang="en-US" sz="1400" b="1" dirty="0" err="1">
                <a:solidFill>
                  <a:schemeClr val="tx1">
                    <a:lumMod val="50000"/>
                  </a:schemeClr>
                </a:solidFill>
                <a:latin typeface="Arial"/>
                <a:ea typeface="Calibri"/>
                <a:cs typeface="Arial"/>
              </a:rPr>
              <a:t>ip</a:t>
            </a:r>
            <a:r>
              <a:rPr lang="en-US" sz="1400" b="1" dirty="0">
                <a:solidFill>
                  <a:schemeClr val="tx1">
                    <a:lumMod val="50000"/>
                  </a:schemeClr>
                </a:solidFill>
                <a:latin typeface="Arial"/>
                <a:ea typeface="Calibri"/>
                <a:cs typeface="Arial"/>
              </a:rPr>
              <a:t> route 0.0.0.0 0.0.0.0</a:t>
            </a:r>
            <a:r>
              <a:rPr lang="en-US" sz="1400" dirty="0">
                <a:solidFill>
                  <a:schemeClr val="tx1">
                    <a:lumMod val="50000"/>
                  </a:schemeClr>
                </a:solidFill>
                <a:latin typeface="Arial"/>
                <a:ea typeface="Calibri"/>
                <a:cs typeface="Arial"/>
              </a:rPr>
              <a:t> [</a:t>
            </a:r>
            <a:r>
              <a:rPr lang="en-US" sz="1400" i="1" dirty="0">
                <a:solidFill>
                  <a:schemeClr val="tx1">
                    <a:lumMod val="50000"/>
                  </a:schemeClr>
                </a:solidFill>
                <a:latin typeface="Arial"/>
                <a:ea typeface="Calibri"/>
                <a:cs typeface="Arial"/>
              </a:rPr>
              <a:t>exit-interface | </a:t>
            </a:r>
            <a:r>
              <a:rPr lang="en-US" sz="1400" i="1" dirty="0" err="1">
                <a:solidFill>
                  <a:schemeClr val="tx1">
                    <a:lumMod val="50000"/>
                  </a:schemeClr>
                </a:solidFill>
                <a:latin typeface="Arial"/>
                <a:ea typeface="Calibri"/>
                <a:cs typeface="Arial"/>
              </a:rPr>
              <a:t>ip</a:t>
            </a:r>
            <a:r>
              <a:rPr lang="en-US" sz="1400" i="1" dirty="0">
                <a:solidFill>
                  <a:schemeClr val="tx1">
                    <a:lumMod val="50000"/>
                  </a:schemeClr>
                </a:solidFill>
                <a:latin typeface="Arial"/>
                <a:ea typeface="Calibri"/>
                <a:cs typeface="Arial"/>
              </a:rPr>
              <a:t>-address</a:t>
            </a:r>
            <a:r>
              <a:rPr lang="en-US" sz="1400" dirty="0">
                <a:solidFill>
                  <a:schemeClr val="tx1">
                    <a:lumMod val="50000"/>
                  </a:schemeClr>
                </a:solidFill>
                <a:latin typeface="Arial"/>
                <a:ea typeface="Calibri"/>
                <a:cs typeface="Arial"/>
              </a:rPr>
              <a:t> ]</a:t>
            </a:r>
            <a:endParaRPr lang="fr-FR" sz="1400" dirty="0">
              <a:solidFill>
                <a:schemeClr val="tx1">
                  <a:lumMod val="50000"/>
                </a:schemeClr>
              </a:solidFill>
              <a:latin typeface="Calibri"/>
              <a:ea typeface="Calibri"/>
              <a:cs typeface="Arial"/>
            </a:endParaRPr>
          </a:p>
          <a:p>
            <a:pPr>
              <a:lnSpc>
                <a:spcPct val="115000"/>
              </a:lnSpc>
              <a:spcAft>
                <a:spcPts val="0"/>
              </a:spcAft>
            </a:pPr>
            <a:r>
              <a:rPr lang="fr-FR" sz="1400" dirty="0">
                <a:solidFill>
                  <a:schemeClr val="tx1">
                    <a:lumMod val="50000"/>
                  </a:schemeClr>
                </a:solidFill>
                <a:latin typeface="Arial"/>
                <a:ea typeface="Calibri"/>
                <a:cs typeface="Arial"/>
              </a:rPr>
              <a:t>Router(config-router)# </a:t>
            </a:r>
            <a:r>
              <a:rPr lang="fr-FR" sz="1400" b="1" dirty="0">
                <a:solidFill>
                  <a:schemeClr val="tx1">
                    <a:lumMod val="50000"/>
                  </a:schemeClr>
                </a:solidFill>
                <a:latin typeface="Arial"/>
                <a:ea typeface="Calibri"/>
                <a:cs typeface="Arial"/>
              </a:rPr>
              <a:t>default-information </a:t>
            </a:r>
            <a:r>
              <a:rPr lang="fr-FR" sz="1400" b="1" dirty="0" err="1">
                <a:solidFill>
                  <a:schemeClr val="tx1">
                    <a:lumMod val="50000"/>
                  </a:schemeClr>
                </a:solidFill>
                <a:latin typeface="Arial"/>
                <a:ea typeface="Calibri"/>
                <a:cs typeface="Arial"/>
              </a:rPr>
              <a:t>originate</a:t>
            </a:r>
            <a:endParaRPr lang="fr-FR" sz="1400" dirty="0">
              <a:solidFill>
                <a:schemeClr val="tx1">
                  <a:lumMod val="50000"/>
                </a:schemeClr>
              </a:solidFill>
              <a:effectLst/>
              <a:latin typeface="Calibri"/>
              <a:ea typeface="Calibri"/>
              <a:cs typeface="Arial"/>
            </a:endParaRPr>
          </a:p>
        </p:txBody>
      </p:sp>
      <p:sp>
        <p:nvSpPr>
          <p:cNvPr id="3" name="Titre 2"/>
          <p:cNvSpPr txBox="1">
            <a:spLocks/>
          </p:cNvSpPr>
          <p:nvPr/>
        </p:nvSpPr>
        <p:spPr>
          <a:xfrm>
            <a:off x="437766" y="341314"/>
            <a:ext cx="8345488" cy="365918"/>
          </a:xfrm>
          <a:prstGeom prst="rect">
            <a:avLst/>
          </a:prstGeom>
        </p:spPr>
        <p:txBody>
          <a:bodyPr/>
          <a:lst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2000" b="1" smtClean="0">
                <a:solidFill>
                  <a:schemeClr val="tx1">
                    <a:lumMod val="50000"/>
                  </a:schemeClr>
                </a:solidFill>
              </a:rPr>
              <a:t>Commandes</a:t>
            </a:r>
            <a:endParaRPr lang="fr-FR" sz="2000" b="1">
              <a:solidFill>
                <a:schemeClr val="tx1">
                  <a:lumMod val="50000"/>
                </a:schemeClr>
              </a:solidFill>
            </a:endParaRPr>
          </a:p>
        </p:txBody>
      </p:sp>
    </p:spTree>
    <p:extLst>
      <p:ext uri="{BB962C8B-B14F-4D97-AF65-F5344CB8AC3E}">
        <p14:creationId xmlns:p14="http://schemas.microsoft.com/office/powerpoint/2010/main" val="14951241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2400" dirty="0" smtClean="0"/>
              <a:t>Distance </a:t>
            </a:r>
            <a:r>
              <a:rPr lang="fr-FR" sz="2400" dirty="0"/>
              <a:t>administrative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BA7A6C6E-A4CA-C944-9937-A9BCE9618AB4}"/>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Une entrée d'itinéraire pour une adresse réseau spécifique (préfixe et longueur du préfixe) ne peut apparaître qu'une seule fois dans la table de routage. Toutefois, il est possible que la table de routage apprenne sur la même adresse réseau à partir de plusieurs sources de routage. Sauf dans des circonstances très spécifiques, un seul protocole de routage dynamique doit être implémenté sur un routeur. Chaque protocole de routage peut décider d'un chemin différent pour atteindre la destination en fonction de la métrique de ce protocole de routage.</a:t>
            </a:r>
          </a:p>
          <a:p>
            <a:pPr marL="0" indent="0" algn="l"/>
            <a:endParaRPr lang="en-US" sz="1600" dirty="0">
              <a:solidFill>
                <a:srgbClr val="000000"/>
              </a:solidFill>
            </a:endParaRPr>
          </a:p>
          <a:p>
            <a:pPr marL="0" indent="0" algn="l" rtl="0"/>
            <a:r>
              <a:rPr lang="fr-FR" sz="1600">
                <a:solidFill>
                  <a:srgbClr val="000000"/>
                </a:solidFill>
              </a:rPr>
              <a:t>Cela soulève quelques questions, notamment les suivantes :</a:t>
            </a:r>
          </a:p>
          <a:p>
            <a:pPr marL="415985" lvl="1" indent="-342900" rtl="0">
              <a:buFont typeface="Arial" panose="020B0604020202020204" pitchFamily="34" charset="0"/>
              <a:buChar char="•"/>
            </a:pPr>
            <a:r>
              <a:rPr lang="fr-FR">
                <a:solidFill>
                  <a:srgbClr val="000000"/>
                </a:solidFill>
              </a:rPr>
              <a:t>Comment le routeur sait-il quelle source utiliser ?</a:t>
            </a:r>
          </a:p>
          <a:p>
            <a:pPr marL="415985" lvl="1" indent="-342900" rtl="0">
              <a:buFont typeface="Arial" panose="020B0604020202020204" pitchFamily="34" charset="0"/>
              <a:buChar char="•"/>
            </a:pPr>
            <a:r>
              <a:rPr lang="fr-FR">
                <a:solidFill>
                  <a:srgbClr val="000000"/>
                </a:solidFill>
              </a:rPr>
              <a:t>Quel itinéraire doit-il installer dans la table de routage ? </a:t>
            </a:r>
          </a:p>
          <a:p>
            <a:pPr marL="0" indent="0" algn="l"/>
            <a:endParaRPr lang="en-US" sz="1600" dirty="0">
              <a:solidFill>
                <a:srgbClr val="000000"/>
              </a:solidFill>
            </a:endParaRPr>
          </a:p>
          <a:p>
            <a:pPr marL="0" indent="0" algn="l" rtl="0"/>
            <a:r>
              <a:rPr lang="fr-FR" sz="1600">
                <a:solidFill>
                  <a:srgbClr val="000000"/>
                </a:solidFill>
              </a:rPr>
              <a:t>Le logiciel CISCO IOS utilise ce que l'on appelle la distance administrative (AD) pour déterminer la route à installer dans la table de routage IP. L'AD indique la «fiabilité» de la route. Plus la distance administrative est faible, plus la route est fiable.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1317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2400" dirty="0" smtClean="0"/>
              <a:t>Distance </a:t>
            </a:r>
            <a:r>
              <a:rPr lang="fr-FR" sz="2400" dirty="0"/>
              <a:t>administrative (suite)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8C8EA676-71B5-474E-B1F2-A9DE3D051A78}"/>
              </a:ext>
            </a:extLst>
          </p:cNvPr>
          <p:cNvSpPr>
            <a:spLocks noGrp="1"/>
          </p:cNvSpPr>
          <p:nvPr>
            <p:ph idx="1"/>
          </p:nvPr>
        </p:nvSpPr>
        <p:spPr>
          <a:xfrm>
            <a:off x="474663" y="925033"/>
            <a:ext cx="3342426" cy="3496701"/>
          </a:xfrm>
        </p:spPr>
        <p:txBody>
          <a:bodyPr/>
          <a:lstStyle/>
          <a:p>
            <a:pPr marL="0" indent="0" algn="l" rtl="0"/>
            <a:r>
              <a:rPr lang="fr-FR" sz="1600" dirty="0">
                <a:solidFill>
                  <a:srgbClr val="000000"/>
                </a:solidFill>
              </a:rPr>
              <a:t>La table répertorie divers protocoles de routage et leurs AD associés.</a:t>
            </a:r>
          </a:p>
        </p:txBody>
      </p:sp>
      <p:graphicFrame>
        <p:nvGraphicFramePr>
          <p:cNvPr id="6" name="Table 5">
            <a:extLst>
              <a:ext uri="{FF2B5EF4-FFF2-40B4-BE49-F238E27FC236}">
                <a16:creationId xmlns:a16="http://schemas.microsoft.com/office/drawing/2014/main" xmlns:c15="http://schemas.microsoft.com/office/drawing/2012/chart" xmlns:c="http://schemas.openxmlformats.org/drawingml/2006/chart" xmlns="" id="{AAE85549-184E-9E43-852D-1D7603B5068E}"/>
              </a:ext>
            </a:extLst>
          </p:cNvPr>
          <p:cNvGraphicFramePr>
            <a:graphicFrameLocks noGrp="1"/>
          </p:cNvGraphicFramePr>
          <p:nvPr>
            <p:extLst>
              <p:ext uri="{D42A27DB-BD31-4B8C-83A1-F6EECF244321}">
                <p14:modId xmlns:p14="http://schemas.microsoft.com/office/powerpoint/2010/main" val="3696397539"/>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xmlns:c15="http://schemas.microsoft.com/office/drawing/2012/chart" xmlns:c="http://schemas.openxmlformats.org/drawingml/2006/chart" xmlns="" val="3183869171"/>
                    </a:ext>
                  </a:extLst>
                </a:gridCol>
                <a:gridCol w="2177903">
                  <a:extLst>
                    <a:ext uri="{9D8B030D-6E8A-4147-A177-3AD203B41FA5}">
                      <a16:colId xmlns:a16="http://schemas.microsoft.com/office/drawing/2014/main" xmlns:c15="http://schemas.microsoft.com/office/drawing/2012/chart" xmlns:c="http://schemas.openxmlformats.org/drawingml/2006/chart" xmlns="" val="2679211893"/>
                    </a:ext>
                  </a:extLst>
                </a:gridCol>
              </a:tblGrid>
              <a:tr h="291066">
                <a:tc>
                  <a:txBody>
                    <a:bodyPr/>
                    <a:lstStyle/>
                    <a:p>
                      <a:pPr algn="l" rtl="0" fontAlgn="ctr"/>
                      <a:r>
                        <a:rPr lang="fr-FR" sz="1200">
                          <a:effectLst/>
                        </a:rPr>
                        <a:t>Origine de la route</a:t>
                      </a:r>
                    </a:p>
                  </a:txBody>
                  <a:tcPr marL="47625" marR="47625" marT="47625" marB="47625" anchor="ctr"/>
                </a:tc>
                <a:tc>
                  <a:txBody>
                    <a:bodyPr/>
                    <a:lstStyle/>
                    <a:p>
                      <a:pPr algn="l" rtl="0" fontAlgn="ctr"/>
                      <a:r>
                        <a:rPr lang="fr-FR" sz="1200">
                          <a:effectLst/>
                        </a:rPr>
                        <a:t>Distance administrative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705007103"/>
                  </a:ext>
                </a:extLst>
              </a:tr>
              <a:tr h="291066">
                <a:tc>
                  <a:txBody>
                    <a:bodyPr/>
                    <a:lstStyle/>
                    <a:p>
                      <a:pPr rtl="0" fontAlgn="ctr"/>
                      <a:r>
                        <a:rPr lang="fr-FR" sz="1200" b="0">
                          <a:effectLst/>
                        </a:rPr>
                        <a:t>Directement connecté</a:t>
                      </a:r>
                    </a:p>
                  </a:txBody>
                  <a:tcPr marL="47625" marR="47625" marT="47625" marB="47625" anchor="ctr"/>
                </a:tc>
                <a:tc>
                  <a:txBody>
                    <a:bodyPr/>
                    <a:lstStyle/>
                    <a:p>
                      <a:pPr algn="ctr" rtl="0" fontAlgn="ctr"/>
                      <a:r>
                        <a:rPr lang="fr-FR" sz="1200" b="0">
                          <a:effectLst/>
                        </a:rPr>
                        <a:t>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4253160660"/>
                  </a:ext>
                </a:extLst>
              </a:tr>
              <a:tr h="291066">
                <a:tc>
                  <a:txBody>
                    <a:bodyPr/>
                    <a:lstStyle/>
                    <a:p>
                      <a:pPr rtl="0" fontAlgn="ctr"/>
                      <a:r>
                        <a:rPr lang="fr-FR" sz="1200" b="0">
                          <a:effectLst/>
                        </a:rPr>
                        <a:t>Route statique</a:t>
                      </a:r>
                    </a:p>
                  </a:txBody>
                  <a:tcPr marL="47625" marR="47625" marT="47625" marB="47625" anchor="ctr"/>
                </a:tc>
                <a:tc>
                  <a:txBody>
                    <a:bodyPr/>
                    <a:lstStyle/>
                    <a:p>
                      <a:pPr algn="ctr" rtl="0" fontAlgn="ctr"/>
                      <a:r>
                        <a:rPr lang="fr-FR" sz="1200" b="0">
                          <a:effectLst/>
                        </a:rPr>
                        <a:t>1</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813377383"/>
                  </a:ext>
                </a:extLst>
              </a:tr>
              <a:tr h="291066">
                <a:tc>
                  <a:txBody>
                    <a:bodyPr/>
                    <a:lstStyle/>
                    <a:p>
                      <a:pPr rtl="0" fontAlgn="ctr"/>
                      <a:r>
                        <a:rPr lang="fr-FR" sz="1200" b="0">
                          <a:effectLst/>
                        </a:rPr>
                        <a:t>Résumé du routage EIGRP</a:t>
                      </a:r>
                    </a:p>
                  </a:txBody>
                  <a:tcPr marL="47625" marR="47625" marT="47625" marB="47625" anchor="ctr"/>
                </a:tc>
                <a:tc>
                  <a:txBody>
                    <a:bodyPr/>
                    <a:lstStyle/>
                    <a:p>
                      <a:pPr algn="ctr" rtl="0" fontAlgn="ctr"/>
                      <a:r>
                        <a:rPr lang="fr-FR" sz="1200" b="0">
                          <a:effectLst/>
                        </a:rPr>
                        <a:t>5</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657262967"/>
                  </a:ext>
                </a:extLst>
              </a:tr>
              <a:tr h="291066">
                <a:tc>
                  <a:txBody>
                    <a:bodyPr/>
                    <a:lstStyle/>
                    <a:p>
                      <a:pPr rtl="0" fontAlgn="ctr"/>
                      <a:r>
                        <a:rPr lang="fr-FR" sz="1200" b="0">
                          <a:effectLst/>
                        </a:rPr>
                        <a:t>BGP externe</a:t>
                      </a:r>
                    </a:p>
                  </a:txBody>
                  <a:tcPr marL="47625" marR="47625" marT="47625" marB="47625" anchor="ctr"/>
                </a:tc>
                <a:tc>
                  <a:txBody>
                    <a:bodyPr/>
                    <a:lstStyle/>
                    <a:p>
                      <a:pPr algn="ctr" rtl="0" fontAlgn="ctr"/>
                      <a:r>
                        <a:rPr lang="fr-FR" sz="1200" b="0">
                          <a:effectLst/>
                        </a:rPr>
                        <a:t>20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800788556"/>
                  </a:ext>
                </a:extLst>
              </a:tr>
              <a:tr h="291066">
                <a:tc>
                  <a:txBody>
                    <a:bodyPr/>
                    <a:lstStyle/>
                    <a:p>
                      <a:pPr rtl="0" fontAlgn="ctr"/>
                      <a:r>
                        <a:rPr lang="fr-FR" sz="1200" b="0">
                          <a:effectLst/>
                        </a:rPr>
                        <a:t>EIGRP interne</a:t>
                      </a:r>
                    </a:p>
                  </a:txBody>
                  <a:tcPr marL="47625" marR="47625" marT="47625" marB="47625" anchor="ctr"/>
                </a:tc>
                <a:tc>
                  <a:txBody>
                    <a:bodyPr/>
                    <a:lstStyle/>
                    <a:p>
                      <a:pPr algn="ctr" rtl="0" fontAlgn="ctr"/>
                      <a:r>
                        <a:rPr lang="fr-FR" sz="1200" b="0">
                          <a:effectLst/>
                        </a:rPr>
                        <a:t>90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922839219"/>
                  </a:ext>
                </a:extLst>
              </a:tr>
              <a:tr h="291066">
                <a:tc>
                  <a:txBody>
                    <a:bodyPr/>
                    <a:lstStyle/>
                    <a:p>
                      <a:pPr rtl="0" fontAlgn="ctr"/>
                      <a:r>
                        <a:rPr lang="fr-FR" sz="1200" b="0">
                          <a:effectLst/>
                        </a:rPr>
                        <a:t>OSPF</a:t>
                      </a:r>
                    </a:p>
                  </a:txBody>
                  <a:tcPr marL="47625" marR="47625" marT="47625" marB="47625" anchor="ctr"/>
                </a:tc>
                <a:tc>
                  <a:txBody>
                    <a:bodyPr/>
                    <a:lstStyle/>
                    <a:p>
                      <a:pPr algn="ctr" rtl="0" fontAlgn="ctr"/>
                      <a:r>
                        <a:rPr lang="fr-FR" sz="1200" b="0">
                          <a:effectLst/>
                        </a:rPr>
                        <a:t>110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253352517"/>
                  </a:ext>
                </a:extLst>
              </a:tr>
              <a:tr h="291066">
                <a:tc>
                  <a:txBody>
                    <a:bodyPr/>
                    <a:lstStyle/>
                    <a:p>
                      <a:pPr rtl="0" fontAlgn="ctr"/>
                      <a:r>
                        <a:rPr lang="fr-FR" sz="1200" b="0">
                          <a:effectLst/>
                        </a:rPr>
                        <a:t>IS-IS</a:t>
                      </a:r>
                    </a:p>
                  </a:txBody>
                  <a:tcPr marL="47625" marR="47625" marT="47625" marB="47625" anchor="ctr"/>
                </a:tc>
                <a:tc>
                  <a:txBody>
                    <a:bodyPr/>
                    <a:lstStyle/>
                    <a:p>
                      <a:pPr algn="ctr" rtl="0" fontAlgn="ctr"/>
                      <a:r>
                        <a:rPr lang="fr-FR" sz="1200" b="0">
                          <a:effectLst/>
                        </a:rPr>
                        <a:t>115</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37094963"/>
                  </a:ext>
                </a:extLst>
              </a:tr>
              <a:tr h="291066">
                <a:tc>
                  <a:txBody>
                    <a:bodyPr/>
                    <a:lstStyle/>
                    <a:p>
                      <a:pPr rtl="0" fontAlgn="ctr"/>
                      <a:r>
                        <a:rPr lang="fr-FR" sz="1200" b="0">
                          <a:effectLst/>
                        </a:rPr>
                        <a:t>RIP</a:t>
                      </a:r>
                    </a:p>
                  </a:txBody>
                  <a:tcPr marL="47625" marR="47625" marT="47625" marB="47625" anchor="ctr"/>
                </a:tc>
                <a:tc>
                  <a:txBody>
                    <a:bodyPr/>
                    <a:lstStyle/>
                    <a:p>
                      <a:pPr algn="ctr" rtl="0" fontAlgn="ctr"/>
                      <a:r>
                        <a:rPr lang="fr-FR" sz="1200" b="0">
                          <a:effectLst/>
                        </a:rPr>
                        <a:t>120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076498315"/>
                  </a:ext>
                </a:extLst>
              </a:tr>
              <a:tr h="291066">
                <a:tc>
                  <a:txBody>
                    <a:bodyPr/>
                    <a:lstStyle/>
                    <a:p>
                      <a:pPr rtl="0" fontAlgn="ctr"/>
                      <a:r>
                        <a:rPr lang="fr-FR" sz="1200" b="0">
                          <a:effectLst/>
                        </a:rPr>
                        <a:t>EIGRP externe</a:t>
                      </a:r>
                    </a:p>
                  </a:txBody>
                  <a:tcPr marL="47625" marR="47625" marT="47625" marB="47625" anchor="ctr"/>
                </a:tc>
                <a:tc>
                  <a:txBody>
                    <a:bodyPr/>
                    <a:lstStyle/>
                    <a:p>
                      <a:pPr algn="ctr" rtl="0" fontAlgn="ctr"/>
                      <a:r>
                        <a:rPr lang="fr-FR" sz="1200" b="0">
                          <a:effectLst/>
                        </a:rPr>
                        <a:t>170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345330693"/>
                  </a:ext>
                </a:extLst>
              </a:tr>
              <a:tr h="291066">
                <a:tc>
                  <a:txBody>
                    <a:bodyPr/>
                    <a:lstStyle/>
                    <a:p>
                      <a:pPr rtl="0" fontAlgn="ctr"/>
                      <a:r>
                        <a:rPr lang="fr-FR" sz="1200" b="0">
                          <a:effectLst/>
                        </a:rPr>
                        <a:t>BGP interne</a:t>
                      </a:r>
                    </a:p>
                  </a:txBody>
                  <a:tcPr marL="47625" marR="47625" marT="47625" marB="47625" anchor="ctr"/>
                </a:tc>
                <a:tc>
                  <a:txBody>
                    <a:bodyPr/>
                    <a:lstStyle/>
                    <a:p>
                      <a:pPr algn="ctr" rtl="0" fontAlgn="ctr"/>
                      <a:r>
                        <a:rPr lang="fr-FR" sz="1200" b="0">
                          <a:effectLst/>
                        </a:rPr>
                        <a:t>200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947398185"/>
                  </a:ext>
                </a:extLst>
              </a:tr>
            </a:tbl>
          </a:graphicData>
        </a:graphic>
      </p:graphicFrame>
    </p:spTree>
    <p:extLst>
      <p:ext uri="{BB962C8B-B14F-4D97-AF65-F5344CB8AC3E}">
        <p14:creationId xmlns:p14="http://schemas.microsoft.com/office/powerpoint/2010/main" val="312355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extLst>
              <a:ext uri="{28A0092B-C50C-407E-A947-70E740481C1C}">
                <a14:useLocalDpi xmlns:a14="http://schemas.microsoft.com/office/drawing/2010/main" val="0"/>
              </a:ext>
            </a:extLst>
          </a:blip>
          <a:srcRect/>
          <a:stretch>
            <a:fillRect/>
          </a:stretch>
        </p:blipFill>
        <p:spPr bwMode="auto">
          <a:xfrm>
            <a:off x="1697037" y="545465"/>
            <a:ext cx="5749925" cy="4052570"/>
          </a:xfrm>
          <a:prstGeom prst="rect">
            <a:avLst/>
          </a:prstGeom>
          <a:noFill/>
          <a:ln>
            <a:noFill/>
          </a:ln>
        </p:spPr>
      </p:pic>
      <p:sp>
        <p:nvSpPr>
          <p:cNvPr id="3" name="Rectangle 2"/>
          <p:cNvSpPr/>
          <p:nvPr/>
        </p:nvSpPr>
        <p:spPr>
          <a:xfrm>
            <a:off x="80276" y="2504678"/>
            <a:ext cx="1750159" cy="307777"/>
          </a:xfrm>
          <a:prstGeom prst="rect">
            <a:avLst/>
          </a:prstGeom>
        </p:spPr>
        <p:txBody>
          <a:bodyPr wrap="none">
            <a:spAutoFit/>
          </a:bodyPr>
          <a:lstStyle/>
          <a:p>
            <a:r>
              <a:rPr lang="fr-FR" sz="1400" dirty="0">
                <a:solidFill>
                  <a:schemeClr val="tx1">
                    <a:lumMod val="50000"/>
                  </a:schemeClr>
                </a:solidFill>
              </a:rPr>
              <a:t>Taille &lt;100 routeurs</a:t>
            </a:r>
            <a:endParaRPr lang="fr-FR" sz="1400" dirty="0"/>
          </a:p>
        </p:txBody>
      </p:sp>
      <p:sp>
        <p:nvSpPr>
          <p:cNvPr id="4" name="Rectangle 3"/>
          <p:cNvSpPr/>
          <p:nvPr/>
        </p:nvSpPr>
        <p:spPr>
          <a:xfrm>
            <a:off x="7371335" y="2525733"/>
            <a:ext cx="1402307" cy="307777"/>
          </a:xfrm>
          <a:prstGeom prst="rect">
            <a:avLst/>
          </a:prstGeom>
        </p:spPr>
        <p:txBody>
          <a:bodyPr wrap="none">
            <a:spAutoFit/>
          </a:bodyPr>
          <a:lstStyle/>
          <a:p>
            <a:r>
              <a:rPr lang="fr-FR" sz="1400" dirty="0">
                <a:solidFill>
                  <a:schemeClr val="tx1">
                    <a:lumMod val="50000"/>
                  </a:schemeClr>
                </a:solidFill>
              </a:rPr>
              <a:t>Taille = Internet</a:t>
            </a:r>
            <a:endParaRPr lang="fr-FR" sz="1400" dirty="0"/>
          </a:p>
        </p:txBody>
      </p:sp>
      <p:sp>
        <p:nvSpPr>
          <p:cNvPr id="5" name="Rectangle 4"/>
          <p:cNvSpPr/>
          <p:nvPr/>
        </p:nvSpPr>
        <p:spPr>
          <a:xfrm>
            <a:off x="80276" y="2900031"/>
            <a:ext cx="2303836" cy="523220"/>
          </a:xfrm>
          <a:prstGeom prst="rect">
            <a:avLst/>
          </a:prstGeom>
        </p:spPr>
        <p:txBody>
          <a:bodyPr wrap="none">
            <a:spAutoFit/>
          </a:bodyPr>
          <a:lstStyle/>
          <a:p>
            <a:r>
              <a:rPr lang="fr-FR" sz="1400" dirty="0" smtClean="0">
                <a:solidFill>
                  <a:schemeClr val="tx1">
                    <a:lumMod val="50000"/>
                  </a:schemeClr>
                </a:solidFill>
              </a:rPr>
              <a:t>1 autorité d’administration</a:t>
            </a:r>
          </a:p>
          <a:p>
            <a:r>
              <a:rPr lang="fr-FR" sz="1400" dirty="0">
                <a:solidFill>
                  <a:schemeClr val="tx1">
                    <a:lumMod val="50000"/>
                  </a:schemeClr>
                </a:solidFill>
              </a:rPr>
              <a:t>p</a:t>
            </a:r>
            <a:r>
              <a:rPr lang="fr-FR" sz="1400" dirty="0" smtClean="0">
                <a:solidFill>
                  <a:schemeClr val="tx1">
                    <a:lumMod val="50000"/>
                  </a:schemeClr>
                </a:solidFill>
              </a:rPr>
              <a:t>our 1 système autonome</a:t>
            </a:r>
            <a:endParaRPr lang="fr-FR" sz="1400" dirty="0"/>
          </a:p>
        </p:txBody>
      </p:sp>
      <p:sp>
        <p:nvSpPr>
          <p:cNvPr id="6" name="Rectangle 5"/>
          <p:cNvSpPr/>
          <p:nvPr/>
        </p:nvSpPr>
        <p:spPr>
          <a:xfrm>
            <a:off x="7371335" y="2915836"/>
            <a:ext cx="1875835" cy="738664"/>
          </a:xfrm>
          <a:prstGeom prst="rect">
            <a:avLst/>
          </a:prstGeom>
        </p:spPr>
        <p:txBody>
          <a:bodyPr wrap="none">
            <a:spAutoFit/>
          </a:bodyPr>
          <a:lstStyle/>
          <a:p>
            <a:r>
              <a:rPr lang="fr-FR" sz="1400" dirty="0" smtClean="0">
                <a:solidFill>
                  <a:schemeClr val="tx1">
                    <a:lumMod val="50000"/>
                  </a:schemeClr>
                </a:solidFill>
              </a:rPr>
              <a:t>Coopération d’entités</a:t>
            </a:r>
          </a:p>
          <a:p>
            <a:r>
              <a:rPr lang="fr-FR" sz="1400" dirty="0" smtClean="0">
                <a:solidFill>
                  <a:schemeClr val="tx1">
                    <a:lumMod val="50000"/>
                  </a:schemeClr>
                </a:solidFill>
              </a:rPr>
              <a:t>Indépendantes</a:t>
            </a:r>
          </a:p>
          <a:p>
            <a:r>
              <a:rPr lang="fr-FR" sz="1400" dirty="0" smtClean="0">
                <a:solidFill>
                  <a:schemeClr val="tx1">
                    <a:lumMod val="50000"/>
                  </a:schemeClr>
                </a:solidFill>
                <a:sym typeface="Wingdings" pitchFamily="2" charset="2"/>
              </a:rPr>
              <a:t> plusieurs AS</a:t>
            </a:r>
            <a:endParaRPr lang="fr-FR" sz="1400" dirty="0"/>
          </a:p>
        </p:txBody>
      </p:sp>
    </p:spTree>
    <p:extLst>
      <p:ext uri="{BB962C8B-B14F-4D97-AF65-F5344CB8AC3E}">
        <p14:creationId xmlns:p14="http://schemas.microsoft.com/office/powerpoint/2010/main" val="8180422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6570" y="289156"/>
            <a:ext cx="6060480" cy="369332"/>
          </a:xfrm>
          <a:prstGeom prst="rect">
            <a:avLst/>
          </a:prstGeom>
        </p:spPr>
        <p:txBody>
          <a:bodyPr wrap="square">
            <a:spAutoFit/>
          </a:bodyPr>
          <a:lstStyle/>
          <a:p>
            <a:r>
              <a:rPr lang="fr-FR" dirty="0">
                <a:solidFill>
                  <a:schemeClr val="tx1">
                    <a:lumMod val="50000"/>
                  </a:schemeClr>
                </a:solidFill>
              </a:rPr>
              <a:t>Protocoles de routage </a:t>
            </a:r>
            <a:r>
              <a:rPr lang="fr-FR" b="1" dirty="0">
                <a:solidFill>
                  <a:schemeClr val="tx1">
                    <a:lumMod val="50000"/>
                  </a:schemeClr>
                </a:solidFill>
              </a:rPr>
              <a:t>RIP</a:t>
            </a:r>
            <a:r>
              <a:rPr lang="fr-FR" dirty="0">
                <a:solidFill>
                  <a:schemeClr val="tx1">
                    <a:lumMod val="50000"/>
                  </a:schemeClr>
                </a:solidFill>
              </a:rPr>
              <a:t> (</a:t>
            </a:r>
            <a:r>
              <a:rPr lang="fr-FR" b="1" dirty="0" err="1">
                <a:solidFill>
                  <a:schemeClr val="tx1">
                    <a:lumMod val="50000"/>
                  </a:schemeClr>
                </a:solidFill>
              </a:rPr>
              <a:t>R</a:t>
            </a:r>
            <a:r>
              <a:rPr lang="fr-FR" dirty="0" err="1">
                <a:solidFill>
                  <a:schemeClr val="tx1">
                    <a:lumMod val="50000"/>
                  </a:schemeClr>
                </a:solidFill>
              </a:rPr>
              <a:t>outing</a:t>
            </a:r>
            <a:r>
              <a:rPr lang="fr-FR" dirty="0">
                <a:solidFill>
                  <a:schemeClr val="tx1">
                    <a:lumMod val="50000"/>
                  </a:schemeClr>
                </a:solidFill>
              </a:rPr>
              <a:t> </a:t>
            </a:r>
            <a:r>
              <a:rPr lang="fr-FR" b="1" dirty="0">
                <a:solidFill>
                  <a:schemeClr val="tx1">
                    <a:lumMod val="50000"/>
                  </a:schemeClr>
                </a:solidFill>
              </a:rPr>
              <a:t>I</a:t>
            </a:r>
            <a:r>
              <a:rPr lang="fr-FR" dirty="0">
                <a:solidFill>
                  <a:schemeClr val="tx1">
                    <a:lumMod val="50000"/>
                  </a:schemeClr>
                </a:solidFill>
              </a:rPr>
              <a:t>nformation </a:t>
            </a:r>
            <a:r>
              <a:rPr lang="fr-FR" b="1" dirty="0">
                <a:solidFill>
                  <a:schemeClr val="tx1">
                    <a:lumMod val="50000"/>
                  </a:schemeClr>
                </a:solidFill>
              </a:rPr>
              <a:t>P</a:t>
            </a:r>
            <a:r>
              <a:rPr lang="fr-FR" dirty="0">
                <a:solidFill>
                  <a:schemeClr val="tx1">
                    <a:lumMod val="50000"/>
                  </a:schemeClr>
                </a:solidFill>
              </a:rPr>
              <a:t>rotocol)</a:t>
            </a:r>
          </a:p>
        </p:txBody>
      </p:sp>
      <p:sp>
        <p:nvSpPr>
          <p:cNvPr id="4" name="Rectangle 3"/>
          <p:cNvSpPr/>
          <p:nvPr/>
        </p:nvSpPr>
        <p:spPr>
          <a:xfrm>
            <a:off x="427704" y="867667"/>
            <a:ext cx="6887496" cy="3000821"/>
          </a:xfrm>
          <a:prstGeom prst="rect">
            <a:avLst/>
          </a:prstGeom>
        </p:spPr>
        <p:txBody>
          <a:bodyPr wrap="square">
            <a:spAutoFit/>
          </a:bodyPr>
          <a:lstStyle/>
          <a:p>
            <a:pPr marL="285750" indent="-285750">
              <a:spcAft>
                <a:spcPts val="600"/>
              </a:spcAft>
              <a:buFontTx/>
              <a:buChar char="-"/>
            </a:pPr>
            <a:r>
              <a:rPr lang="fr-FR" sz="1400" dirty="0" smtClean="0">
                <a:solidFill>
                  <a:schemeClr val="tx1">
                    <a:lumMod val="50000"/>
                  </a:schemeClr>
                </a:solidFill>
              </a:rPr>
              <a:t>Vecteur </a:t>
            </a:r>
            <a:r>
              <a:rPr lang="fr-FR" sz="1400" dirty="0">
                <a:solidFill>
                  <a:schemeClr val="tx1">
                    <a:lumMod val="50000"/>
                  </a:schemeClr>
                </a:solidFill>
              </a:rPr>
              <a:t>de </a:t>
            </a:r>
            <a:r>
              <a:rPr lang="fr-FR" sz="1400" dirty="0" smtClean="0">
                <a:solidFill>
                  <a:schemeClr val="tx1">
                    <a:lumMod val="50000"/>
                  </a:schemeClr>
                </a:solidFill>
              </a:rPr>
              <a:t>distance</a:t>
            </a:r>
          </a:p>
          <a:p>
            <a:pPr marL="285750" indent="-285750">
              <a:spcAft>
                <a:spcPts val="600"/>
              </a:spcAft>
              <a:buFontTx/>
              <a:buChar char="-"/>
            </a:pPr>
            <a:r>
              <a:rPr lang="fr-FR" sz="1400" dirty="0" smtClean="0">
                <a:solidFill>
                  <a:schemeClr val="tx1">
                    <a:lumMod val="50000"/>
                  </a:schemeClr>
                </a:solidFill>
              </a:rPr>
              <a:t>Métrique : distance </a:t>
            </a:r>
            <a:r>
              <a:rPr lang="fr-FR" sz="1400" dirty="0">
                <a:solidFill>
                  <a:schemeClr val="tx1">
                    <a:lumMod val="50000"/>
                  </a:schemeClr>
                </a:solidFill>
              </a:rPr>
              <a:t>exprimée en nombre de </a:t>
            </a:r>
            <a:r>
              <a:rPr lang="fr-FR" sz="1400" dirty="0" smtClean="0">
                <a:solidFill>
                  <a:schemeClr val="tx1">
                    <a:lumMod val="50000"/>
                  </a:schemeClr>
                </a:solidFill>
              </a:rPr>
              <a:t>sauts (routeurs </a:t>
            </a:r>
            <a:r>
              <a:rPr lang="fr-FR" sz="1400" dirty="0">
                <a:solidFill>
                  <a:schemeClr val="tx1">
                    <a:lumMod val="50000"/>
                  </a:schemeClr>
                </a:solidFill>
              </a:rPr>
              <a:t>à </a:t>
            </a:r>
            <a:r>
              <a:rPr lang="fr-FR" sz="1400" dirty="0" smtClean="0">
                <a:solidFill>
                  <a:schemeClr val="tx1">
                    <a:lumMod val="50000"/>
                  </a:schemeClr>
                </a:solidFill>
              </a:rPr>
              <a:t>traverser)</a:t>
            </a:r>
          </a:p>
          <a:p>
            <a:pPr marL="285750" indent="-285750">
              <a:spcAft>
                <a:spcPts val="600"/>
              </a:spcAft>
              <a:buFontTx/>
              <a:buChar char="-"/>
            </a:pPr>
            <a:r>
              <a:rPr lang="fr-FR" sz="1400" dirty="0">
                <a:solidFill>
                  <a:schemeClr val="tx1">
                    <a:lumMod val="50000"/>
                  </a:schemeClr>
                </a:solidFill>
              </a:rPr>
              <a:t>C</a:t>
            </a:r>
            <a:r>
              <a:rPr lang="fr-FR" sz="1400" dirty="0" smtClean="0">
                <a:solidFill>
                  <a:schemeClr val="tx1">
                    <a:lumMod val="50000"/>
                  </a:schemeClr>
                </a:solidFill>
              </a:rPr>
              <a:t>alcul </a:t>
            </a:r>
            <a:r>
              <a:rPr lang="fr-FR" sz="1400" dirty="0">
                <a:solidFill>
                  <a:schemeClr val="tx1">
                    <a:lumMod val="50000"/>
                  </a:schemeClr>
                </a:solidFill>
              </a:rPr>
              <a:t>d</a:t>
            </a:r>
            <a:r>
              <a:rPr lang="fr-FR" sz="1400" dirty="0" smtClean="0">
                <a:solidFill>
                  <a:schemeClr val="tx1">
                    <a:lumMod val="50000"/>
                  </a:schemeClr>
                </a:solidFill>
              </a:rPr>
              <a:t>es </a:t>
            </a:r>
            <a:r>
              <a:rPr lang="fr-FR" sz="1400" dirty="0">
                <a:solidFill>
                  <a:schemeClr val="tx1">
                    <a:lumMod val="50000"/>
                  </a:schemeClr>
                </a:solidFill>
              </a:rPr>
              <a:t>métriques </a:t>
            </a:r>
            <a:r>
              <a:rPr lang="fr-FR" sz="1400" dirty="0" smtClean="0">
                <a:solidFill>
                  <a:schemeClr val="tx1">
                    <a:lumMod val="50000"/>
                  </a:schemeClr>
                </a:solidFill>
              </a:rPr>
              <a:t>des </a:t>
            </a:r>
            <a:r>
              <a:rPr lang="fr-FR" sz="1400" dirty="0">
                <a:solidFill>
                  <a:schemeClr val="tx1">
                    <a:lumMod val="50000"/>
                  </a:schemeClr>
                </a:solidFill>
              </a:rPr>
              <a:t>routes apprises (M </a:t>
            </a:r>
            <a:r>
              <a:rPr lang="fr-FR" sz="1400" dirty="0" smtClean="0">
                <a:solidFill>
                  <a:schemeClr val="tx1">
                    <a:lumMod val="50000"/>
                  </a:schemeClr>
                </a:solidFill>
                <a:sym typeface="Wingdings" pitchFamily="2" charset="2"/>
              </a:rPr>
              <a:t></a:t>
            </a:r>
            <a:r>
              <a:rPr lang="fr-FR" sz="1400" dirty="0" smtClean="0">
                <a:solidFill>
                  <a:schemeClr val="tx1">
                    <a:lumMod val="50000"/>
                  </a:schemeClr>
                </a:solidFill>
              </a:rPr>
              <a:t> </a:t>
            </a:r>
            <a:r>
              <a:rPr lang="fr-FR" sz="1400" dirty="0">
                <a:solidFill>
                  <a:schemeClr val="tx1">
                    <a:lumMod val="50000"/>
                  </a:schemeClr>
                </a:solidFill>
              </a:rPr>
              <a:t>M+1)</a:t>
            </a:r>
            <a:endParaRPr lang="fr-FR" sz="1400" dirty="0" smtClean="0">
              <a:solidFill>
                <a:schemeClr val="tx1">
                  <a:lumMod val="50000"/>
                </a:schemeClr>
              </a:solidFill>
            </a:endParaRPr>
          </a:p>
          <a:p>
            <a:pPr marL="285750" indent="-285750">
              <a:spcAft>
                <a:spcPts val="600"/>
              </a:spcAft>
              <a:buFontTx/>
              <a:buChar char="-"/>
            </a:pPr>
            <a:r>
              <a:rPr lang="fr-FR" sz="1400" dirty="0">
                <a:solidFill>
                  <a:schemeClr val="tx1">
                    <a:lumMod val="50000"/>
                  </a:schemeClr>
                </a:solidFill>
              </a:rPr>
              <a:t>D</a:t>
            </a:r>
            <a:r>
              <a:rPr lang="fr-FR" sz="1400" dirty="0" smtClean="0">
                <a:solidFill>
                  <a:schemeClr val="tx1">
                    <a:lumMod val="50000"/>
                  </a:schemeClr>
                </a:solidFill>
              </a:rPr>
              <a:t>iamètre de la route &lt; </a:t>
            </a:r>
            <a:r>
              <a:rPr lang="fr-FR" sz="1400" dirty="0">
                <a:solidFill>
                  <a:schemeClr val="tx1">
                    <a:lumMod val="50000"/>
                  </a:schemeClr>
                </a:solidFill>
              </a:rPr>
              <a:t>à </a:t>
            </a:r>
            <a:r>
              <a:rPr lang="fr-FR" sz="1400" dirty="0" smtClean="0">
                <a:solidFill>
                  <a:schemeClr val="tx1">
                    <a:lumMod val="50000"/>
                  </a:schemeClr>
                </a:solidFill>
              </a:rPr>
              <a:t>16 routeurs</a:t>
            </a:r>
          </a:p>
          <a:p>
            <a:pPr marL="285750" indent="-285750">
              <a:spcAft>
                <a:spcPts val="600"/>
              </a:spcAft>
              <a:buFontTx/>
              <a:buChar char="-"/>
            </a:pPr>
            <a:r>
              <a:rPr lang="fr-FR" sz="1400" dirty="0" smtClean="0">
                <a:solidFill>
                  <a:schemeClr val="tx1">
                    <a:lumMod val="50000"/>
                  </a:schemeClr>
                </a:solidFill>
              </a:rPr>
              <a:t>Echange des </a:t>
            </a:r>
            <a:r>
              <a:rPr lang="fr-FR" sz="1400" dirty="0">
                <a:solidFill>
                  <a:schemeClr val="tx1">
                    <a:lumMod val="50000"/>
                  </a:schemeClr>
                </a:solidFill>
              </a:rPr>
              <a:t>informations de </a:t>
            </a:r>
            <a:r>
              <a:rPr lang="fr-FR" sz="1400" dirty="0" smtClean="0">
                <a:solidFill>
                  <a:schemeClr val="tx1">
                    <a:lumMod val="50000"/>
                  </a:schemeClr>
                </a:solidFill>
              </a:rPr>
              <a:t>routage toutes </a:t>
            </a:r>
            <a:r>
              <a:rPr lang="fr-FR" sz="1400" dirty="0">
                <a:solidFill>
                  <a:schemeClr val="tx1">
                    <a:lumMod val="50000"/>
                  </a:schemeClr>
                </a:solidFill>
              </a:rPr>
              <a:t>les 30 secondes </a:t>
            </a:r>
            <a:endParaRPr lang="fr-FR" sz="1400" dirty="0" smtClean="0">
              <a:solidFill>
                <a:schemeClr val="tx1">
                  <a:lumMod val="50000"/>
                </a:schemeClr>
              </a:solidFill>
            </a:endParaRPr>
          </a:p>
          <a:p>
            <a:pPr marL="285750" indent="-285750">
              <a:spcAft>
                <a:spcPts val="600"/>
              </a:spcAft>
              <a:buFontTx/>
              <a:buChar char="-"/>
            </a:pPr>
            <a:r>
              <a:rPr lang="fr-FR" sz="1400" dirty="0" smtClean="0">
                <a:solidFill>
                  <a:schemeClr val="tx1">
                    <a:lumMod val="50000"/>
                  </a:schemeClr>
                </a:solidFill>
              </a:rPr>
              <a:t>RIPv2 :</a:t>
            </a:r>
          </a:p>
          <a:p>
            <a:pPr marL="742950" lvl="1" indent="-285750">
              <a:buFont typeface="Wingdings" pitchFamily="2" charset="2"/>
              <a:buChar char="Ø"/>
            </a:pPr>
            <a:r>
              <a:rPr lang="fr-FR" sz="1400" dirty="0" smtClean="0">
                <a:solidFill>
                  <a:schemeClr val="tx1">
                    <a:lumMod val="50000"/>
                  </a:schemeClr>
                </a:solidFill>
              </a:rPr>
              <a:t>Permet </a:t>
            </a:r>
            <a:r>
              <a:rPr lang="fr-FR" sz="1400" dirty="0">
                <a:solidFill>
                  <a:schemeClr val="tx1">
                    <a:lumMod val="50000"/>
                  </a:schemeClr>
                </a:solidFill>
              </a:rPr>
              <a:t>le routage CIDR</a:t>
            </a:r>
          </a:p>
          <a:p>
            <a:pPr marL="742950" lvl="1" indent="-285750">
              <a:buFont typeface="Wingdings" pitchFamily="2" charset="2"/>
              <a:buChar char="Ø"/>
            </a:pPr>
            <a:r>
              <a:rPr lang="fr-FR" sz="1400" dirty="0">
                <a:solidFill>
                  <a:schemeClr val="tx1">
                    <a:lumMod val="50000"/>
                  </a:schemeClr>
                </a:solidFill>
              </a:rPr>
              <a:t>Diffusion multicast (224.0.0.9) plutôt que </a:t>
            </a:r>
            <a:r>
              <a:rPr lang="fr-FR" sz="1400" dirty="0" err="1">
                <a:solidFill>
                  <a:schemeClr val="tx1">
                    <a:lumMod val="50000"/>
                  </a:schemeClr>
                </a:solidFill>
              </a:rPr>
              <a:t>broadcast</a:t>
            </a:r>
            <a:endParaRPr lang="fr-FR" sz="1400" dirty="0">
              <a:solidFill>
                <a:schemeClr val="tx1">
                  <a:lumMod val="50000"/>
                </a:schemeClr>
              </a:solidFill>
            </a:endParaRPr>
          </a:p>
          <a:p>
            <a:pPr marL="742950" lvl="1" indent="-285750">
              <a:buFont typeface="Wingdings" pitchFamily="2" charset="2"/>
              <a:buChar char="Ø"/>
            </a:pPr>
            <a:r>
              <a:rPr lang="fr-FR" sz="1400" dirty="0">
                <a:solidFill>
                  <a:schemeClr val="tx1">
                    <a:lumMod val="50000"/>
                  </a:schemeClr>
                </a:solidFill>
              </a:rPr>
              <a:t>Permet l’authentification des routeurs</a:t>
            </a:r>
          </a:p>
          <a:p>
            <a:pPr marL="285750" indent="-285750">
              <a:spcAft>
                <a:spcPts val="600"/>
              </a:spcAft>
              <a:buFontTx/>
              <a:buChar char="-"/>
            </a:pPr>
            <a:endParaRPr lang="fr-FR" sz="1400" dirty="0" smtClean="0">
              <a:solidFill>
                <a:schemeClr val="tx1">
                  <a:lumMod val="50000"/>
                </a:schemeClr>
              </a:solidFill>
            </a:endParaRPr>
          </a:p>
          <a:p>
            <a:pPr marL="285750" indent="-285750">
              <a:buFontTx/>
              <a:buChar char="-"/>
            </a:pPr>
            <a:endParaRPr lang="fr-FR" sz="1400" dirty="0">
              <a:solidFill>
                <a:schemeClr val="tx1">
                  <a:lumMod val="50000"/>
                </a:schemeClr>
              </a:solidFill>
            </a:endParaRPr>
          </a:p>
        </p:txBody>
      </p:sp>
    </p:spTree>
    <p:extLst>
      <p:ext uri="{BB962C8B-B14F-4D97-AF65-F5344CB8AC3E}">
        <p14:creationId xmlns:p14="http://schemas.microsoft.com/office/powerpoint/2010/main" val="17562557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635" y="135343"/>
            <a:ext cx="6865982" cy="369332"/>
          </a:xfrm>
          <a:prstGeom prst="rect">
            <a:avLst/>
          </a:prstGeom>
        </p:spPr>
        <p:txBody>
          <a:bodyPr wrap="none">
            <a:spAutoFit/>
          </a:bodyPr>
          <a:lstStyle/>
          <a:p>
            <a:r>
              <a:rPr lang="fr-FR" dirty="0">
                <a:solidFill>
                  <a:schemeClr val="tx1">
                    <a:lumMod val="50000"/>
                  </a:schemeClr>
                </a:solidFill>
              </a:rPr>
              <a:t>Protocoles de </a:t>
            </a:r>
            <a:r>
              <a:rPr lang="fr-FR" dirty="0" smtClean="0">
                <a:solidFill>
                  <a:schemeClr val="tx1">
                    <a:lumMod val="50000"/>
                  </a:schemeClr>
                </a:solidFill>
              </a:rPr>
              <a:t>routage</a:t>
            </a:r>
            <a:r>
              <a:rPr lang="fr-FR" dirty="0">
                <a:solidFill>
                  <a:schemeClr val="tx1">
                    <a:lumMod val="50000"/>
                  </a:schemeClr>
                </a:solidFill>
              </a:rPr>
              <a:t> </a:t>
            </a:r>
            <a:r>
              <a:rPr lang="fr-FR" b="1" dirty="0">
                <a:solidFill>
                  <a:schemeClr val="tx1">
                    <a:lumMod val="50000"/>
                  </a:schemeClr>
                </a:solidFill>
              </a:rPr>
              <a:t>OSPF</a:t>
            </a:r>
            <a:r>
              <a:rPr lang="fr-FR" dirty="0">
                <a:solidFill>
                  <a:schemeClr val="tx1">
                    <a:lumMod val="50000"/>
                  </a:schemeClr>
                </a:solidFill>
              </a:rPr>
              <a:t> (</a:t>
            </a:r>
            <a:r>
              <a:rPr lang="fr-FR" b="1" dirty="0">
                <a:solidFill>
                  <a:schemeClr val="tx1">
                    <a:lumMod val="50000"/>
                  </a:schemeClr>
                </a:solidFill>
              </a:rPr>
              <a:t>O</a:t>
            </a:r>
            <a:r>
              <a:rPr lang="fr-FR" dirty="0">
                <a:solidFill>
                  <a:schemeClr val="tx1">
                    <a:lumMod val="50000"/>
                  </a:schemeClr>
                </a:solidFill>
              </a:rPr>
              <a:t>pen </a:t>
            </a:r>
            <a:r>
              <a:rPr lang="fr-FR" b="1" dirty="0" err="1">
                <a:solidFill>
                  <a:schemeClr val="tx1">
                    <a:lumMod val="50000"/>
                  </a:schemeClr>
                </a:solidFill>
              </a:rPr>
              <a:t>S</a:t>
            </a:r>
            <a:r>
              <a:rPr lang="fr-FR" dirty="0" err="1">
                <a:solidFill>
                  <a:schemeClr val="tx1">
                    <a:lumMod val="50000"/>
                  </a:schemeClr>
                </a:solidFill>
              </a:rPr>
              <a:t>hortest</a:t>
            </a:r>
            <a:r>
              <a:rPr lang="fr-FR" dirty="0">
                <a:solidFill>
                  <a:schemeClr val="tx1">
                    <a:lumMod val="50000"/>
                  </a:schemeClr>
                </a:solidFill>
              </a:rPr>
              <a:t> </a:t>
            </a:r>
            <a:r>
              <a:rPr lang="fr-FR" b="1" dirty="0" err="1">
                <a:solidFill>
                  <a:schemeClr val="tx1">
                    <a:lumMod val="50000"/>
                  </a:schemeClr>
                </a:solidFill>
              </a:rPr>
              <a:t>P</a:t>
            </a:r>
            <a:r>
              <a:rPr lang="fr-FR" dirty="0" err="1">
                <a:solidFill>
                  <a:schemeClr val="tx1">
                    <a:lumMod val="50000"/>
                  </a:schemeClr>
                </a:solidFill>
              </a:rPr>
              <a:t>ath</a:t>
            </a:r>
            <a:r>
              <a:rPr lang="fr-FR" dirty="0">
                <a:solidFill>
                  <a:schemeClr val="tx1">
                    <a:lumMod val="50000"/>
                  </a:schemeClr>
                </a:solidFill>
              </a:rPr>
              <a:t> </a:t>
            </a:r>
            <a:r>
              <a:rPr lang="fr-FR" b="1" dirty="0">
                <a:solidFill>
                  <a:schemeClr val="tx1">
                    <a:lumMod val="50000"/>
                  </a:schemeClr>
                </a:solidFill>
              </a:rPr>
              <a:t>F</a:t>
            </a:r>
            <a:r>
              <a:rPr lang="fr-FR" dirty="0">
                <a:solidFill>
                  <a:schemeClr val="tx1">
                    <a:lumMod val="50000"/>
                  </a:schemeClr>
                </a:solidFill>
              </a:rPr>
              <a:t>irst </a:t>
            </a:r>
            <a:r>
              <a:rPr lang="fr-FR" b="1" dirty="0">
                <a:solidFill>
                  <a:schemeClr val="tx1">
                    <a:lumMod val="50000"/>
                  </a:schemeClr>
                </a:solidFill>
              </a:rPr>
              <a:t>P</a:t>
            </a:r>
            <a:r>
              <a:rPr lang="fr-FR" dirty="0">
                <a:solidFill>
                  <a:schemeClr val="tx1">
                    <a:lumMod val="50000"/>
                  </a:schemeClr>
                </a:solidFill>
              </a:rPr>
              <a:t>rotocol)</a:t>
            </a:r>
            <a:r>
              <a:rPr lang="fr-FR" dirty="0" smtClean="0">
                <a:solidFill>
                  <a:schemeClr val="tx1">
                    <a:lumMod val="50000"/>
                  </a:schemeClr>
                </a:solidFill>
              </a:rPr>
              <a:t> </a:t>
            </a:r>
            <a:endParaRPr lang="fr-FR" dirty="0">
              <a:solidFill>
                <a:schemeClr val="tx1">
                  <a:lumMod val="50000"/>
                </a:schemeClr>
              </a:solidFill>
            </a:endParaRPr>
          </a:p>
        </p:txBody>
      </p:sp>
      <mc:AlternateContent xmlns:mc="http://schemas.openxmlformats.org/markup-compatibility/2006" xmlns:a14="http://schemas.microsoft.com/office/drawing/2010/main">
        <mc:Choice Requires="a14">
          <p:sp>
            <p:nvSpPr>
              <p:cNvPr id="3" name="Rectangle 2"/>
              <p:cNvSpPr/>
              <p:nvPr/>
            </p:nvSpPr>
            <p:spPr>
              <a:xfrm>
                <a:off x="605017" y="724996"/>
                <a:ext cx="5922974" cy="3626634"/>
              </a:xfrm>
              <a:prstGeom prst="rect">
                <a:avLst/>
              </a:prstGeom>
            </p:spPr>
            <p:txBody>
              <a:bodyPr wrap="square">
                <a:spAutoFit/>
              </a:bodyPr>
              <a:lstStyle/>
              <a:p>
                <a:pPr marL="285750" indent="-285750">
                  <a:spcAft>
                    <a:spcPts val="600"/>
                  </a:spcAft>
                  <a:buFontTx/>
                  <a:buChar char="-"/>
                </a:pPr>
                <a:r>
                  <a:rPr lang="fr-FR" sz="1400" dirty="0" smtClean="0">
                    <a:solidFill>
                      <a:schemeClr val="tx1">
                        <a:lumMod val="50000"/>
                      </a:schemeClr>
                    </a:solidFill>
                  </a:rPr>
                  <a:t>Développé </a:t>
                </a:r>
                <a:r>
                  <a:rPr lang="fr-FR" sz="1400" dirty="0">
                    <a:solidFill>
                      <a:schemeClr val="tx1">
                        <a:lumMod val="50000"/>
                      </a:schemeClr>
                    </a:solidFill>
                  </a:rPr>
                  <a:t>comme alternative aux limitations de </a:t>
                </a:r>
                <a:r>
                  <a:rPr lang="fr-FR" sz="1400" dirty="0" smtClean="0">
                    <a:solidFill>
                      <a:schemeClr val="tx1">
                        <a:lumMod val="50000"/>
                      </a:schemeClr>
                    </a:solidFill>
                  </a:rPr>
                  <a:t>RIP</a:t>
                </a:r>
              </a:p>
              <a:p>
                <a:pPr marL="285750" indent="-285750">
                  <a:spcAft>
                    <a:spcPts val="600"/>
                  </a:spcAft>
                  <a:buFontTx/>
                  <a:buChar char="-"/>
                </a:pPr>
                <a:r>
                  <a:rPr lang="fr-FR" sz="1400" dirty="0" smtClean="0">
                    <a:solidFill>
                      <a:schemeClr val="tx1">
                        <a:lumMod val="50000"/>
                      </a:schemeClr>
                    </a:solidFill>
                  </a:rPr>
                  <a:t>Etat </a:t>
                </a:r>
                <a:r>
                  <a:rPr lang="fr-FR" sz="1400" dirty="0">
                    <a:solidFill>
                      <a:schemeClr val="tx1">
                        <a:lumMod val="50000"/>
                      </a:schemeClr>
                    </a:solidFill>
                  </a:rPr>
                  <a:t>de </a:t>
                </a:r>
                <a:r>
                  <a:rPr lang="fr-FR" sz="1400" dirty="0" smtClean="0">
                    <a:solidFill>
                      <a:schemeClr val="tx1">
                        <a:lumMod val="50000"/>
                      </a:schemeClr>
                    </a:solidFill>
                  </a:rPr>
                  <a:t>liens</a:t>
                </a:r>
              </a:p>
              <a:p>
                <a:pPr marL="285750" indent="-285750">
                  <a:spcAft>
                    <a:spcPts val="600"/>
                  </a:spcAft>
                  <a:buFontTx/>
                  <a:buChar char="-"/>
                </a:pPr>
                <a:r>
                  <a:rPr lang="fr-FR" sz="1400" dirty="0" smtClean="0">
                    <a:solidFill>
                      <a:schemeClr val="tx1">
                        <a:lumMod val="50000"/>
                      </a:schemeClr>
                    </a:solidFill>
                  </a:rPr>
                  <a:t>Poids </a:t>
                </a:r>
                <a:r>
                  <a:rPr lang="fr-FR" sz="1400" dirty="0">
                    <a:solidFill>
                      <a:schemeClr val="tx1">
                        <a:lumMod val="50000"/>
                      </a:schemeClr>
                    </a:solidFill>
                  </a:rPr>
                  <a:t>attribuable aux liens, généralement fonction du débit </a:t>
                </a:r>
                <a:endParaRPr lang="fr-FR" sz="1400" dirty="0" smtClean="0">
                  <a:solidFill>
                    <a:schemeClr val="tx1">
                      <a:lumMod val="50000"/>
                    </a:schemeClr>
                  </a:solidFill>
                </a:endParaRPr>
              </a:p>
              <a:p>
                <a:pPr marL="285750" indent="-285750">
                  <a:spcAft>
                    <a:spcPts val="600"/>
                  </a:spcAft>
                  <a:buFontTx/>
                  <a:buChar char="-"/>
                </a:pPr>
                <a:r>
                  <a:rPr lang="fr-FR" sz="1400" dirty="0" smtClean="0">
                    <a:solidFill>
                      <a:schemeClr val="tx1">
                        <a:lumMod val="50000"/>
                      </a:schemeClr>
                    </a:solidFill>
                  </a:rPr>
                  <a:t>Coût d’un lien =10</a:t>
                </a:r>
                <a:r>
                  <a:rPr lang="fr-FR" sz="1400" baseline="30000" dirty="0" smtClean="0">
                    <a:solidFill>
                      <a:schemeClr val="tx1">
                        <a:lumMod val="50000"/>
                      </a:schemeClr>
                    </a:solidFill>
                  </a:rPr>
                  <a:t>8</a:t>
                </a:r>
                <a:r>
                  <a:rPr lang="fr-FR" sz="1400" dirty="0" smtClean="0">
                    <a:solidFill>
                      <a:schemeClr val="tx1">
                        <a:lumMod val="50000"/>
                      </a:schemeClr>
                    </a:solidFill>
                  </a:rPr>
                  <a:t> </a:t>
                </a:r>
                <a:r>
                  <a:rPr lang="fr-FR" sz="1400" dirty="0">
                    <a:solidFill>
                      <a:schemeClr val="tx1">
                        <a:lumMod val="50000"/>
                      </a:schemeClr>
                    </a:solidFill>
                  </a:rPr>
                  <a:t>/ passante </a:t>
                </a:r>
                <a:r>
                  <a:rPr lang="fr-FR" sz="1400" dirty="0" smtClean="0">
                    <a:solidFill>
                      <a:schemeClr val="tx1">
                        <a:lumMod val="50000"/>
                      </a:schemeClr>
                    </a:solidFill>
                  </a:rPr>
                  <a:t>bande (débit) </a:t>
                </a:r>
              </a:p>
              <a:p>
                <a:pPr marL="285750" indent="-285750">
                  <a:spcAft>
                    <a:spcPts val="600"/>
                  </a:spcAft>
                  <a:buFontTx/>
                  <a:buChar char="-"/>
                </a:pPr>
                <a:r>
                  <a:rPr lang="fr-FR" sz="1400" dirty="0" smtClean="0">
                    <a:solidFill>
                      <a:schemeClr val="tx1">
                        <a:lumMod val="50000"/>
                      </a:schemeClr>
                    </a:solidFill>
                  </a:rPr>
                  <a:t>Métrique </a:t>
                </a:r>
                <a:r>
                  <a:rPr lang="fr-FR" sz="1400" dirty="0">
                    <a:solidFill>
                      <a:schemeClr val="tx1">
                        <a:lumMod val="50000"/>
                      </a:schemeClr>
                    </a:solidFill>
                  </a:rPr>
                  <a:t>basée sur les </a:t>
                </a:r>
                <a:r>
                  <a:rPr lang="fr-FR" sz="1400" dirty="0" smtClean="0">
                    <a:solidFill>
                      <a:schemeClr val="tx1">
                        <a:lumMod val="50000"/>
                      </a:schemeClr>
                    </a:solidFill>
                  </a:rPr>
                  <a:t>débits -- (M = ∑</a:t>
                </a:r>
                <a14:m>
                  <m:oMath xmlns:m="http://schemas.openxmlformats.org/officeDocument/2006/math">
                    <m:nary>
                      <m:naryPr>
                        <m:chr m:val="∑"/>
                        <m:ctrlPr>
                          <a:rPr lang="fr-FR" sz="1400" i="1" smtClean="0">
                            <a:solidFill>
                              <a:schemeClr val="tx1">
                                <a:lumMod val="50000"/>
                              </a:schemeClr>
                            </a:solidFill>
                            <a:latin typeface="Cambria Math"/>
                          </a:rPr>
                        </m:ctrlPr>
                      </m:naryPr>
                      <m:sub/>
                      <m:sup/>
                      <m:e/>
                    </m:nary>
                  </m:oMath>
                </a14:m>
                <a:r>
                  <a:rPr lang="fr-FR" sz="1400" dirty="0" smtClean="0">
                    <a:solidFill>
                      <a:schemeClr val="tx1">
                        <a:lumMod val="50000"/>
                      </a:schemeClr>
                    </a:solidFill>
                  </a:rPr>
                  <a:t> Mi) S'adapte </a:t>
                </a:r>
                <a:r>
                  <a:rPr lang="fr-FR" sz="1400" dirty="0">
                    <a:solidFill>
                      <a:schemeClr val="tx1">
                        <a:lumMod val="50000"/>
                      </a:schemeClr>
                    </a:solidFill>
                  </a:rPr>
                  <a:t>mieux aux réseaux de plus grande </a:t>
                </a:r>
                <a:r>
                  <a:rPr lang="fr-FR" sz="1400" dirty="0" smtClean="0">
                    <a:solidFill>
                      <a:schemeClr val="tx1">
                        <a:lumMod val="50000"/>
                      </a:schemeClr>
                    </a:solidFill>
                  </a:rPr>
                  <a:t>taille (route &gt; 16 sauts)</a:t>
                </a:r>
                <a:endParaRPr lang="fr-FR" sz="1400" dirty="0">
                  <a:solidFill>
                    <a:schemeClr val="tx1">
                      <a:lumMod val="50000"/>
                    </a:schemeClr>
                  </a:solidFill>
                </a:endParaRPr>
              </a:p>
              <a:p>
                <a:pPr marL="285750" indent="-285750">
                  <a:spcAft>
                    <a:spcPts val="600"/>
                  </a:spcAft>
                  <a:buFontTx/>
                  <a:buChar char="-"/>
                </a:pPr>
                <a:r>
                  <a:rPr lang="fr-FR" sz="1400" dirty="0" smtClean="0">
                    <a:solidFill>
                      <a:schemeClr val="tx1">
                        <a:lumMod val="50000"/>
                      </a:schemeClr>
                    </a:solidFill>
                  </a:rPr>
                  <a:t>Amélioration du temps de convergence </a:t>
                </a:r>
              </a:p>
              <a:p>
                <a:pPr marL="285750" indent="-285750">
                  <a:spcAft>
                    <a:spcPts val="600"/>
                  </a:spcAft>
                  <a:buFontTx/>
                  <a:buChar char="-"/>
                </a:pPr>
                <a:r>
                  <a:rPr lang="fr-FR" sz="1400" dirty="0" smtClean="0">
                    <a:solidFill>
                      <a:srgbClr val="000000"/>
                    </a:solidFill>
                  </a:rPr>
                  <a:t>Prend </a:t>
                </a:r>
                <a:r>
                  <a:rPr lang="fr-FR" sz="1400" dirty="0">
                    <a:solidFill>
                      <a:srgbClr val="000000"/>
                    </a:solidFill>
                  </a:rPr>
                  <a:t>en charge le concept de zones pour assurer l'évolutivité. </a:t>
                </a:r>
                <a:endParaRPr lang="fr-FR" sz="1400" dirty="0" smtClean="0">
                  <a:solidFill>
                    <a:srgbClr val="000000"/>
                  </a:solidFill>
                </a:endParaRPr>
              </a:p>
              <a:p>
                <a:pPr marL="285750" indent="-285750">
                  <a:spcAft>
                    <a:spcPts val="600"/>
                  </a:spcAft>
                  <a:buFontTx/>
                  <a:buChar char="-"/>
                </a:pPr>
                <a:r>
                  <a:rPr lang="fr-FR" sz="1400" dirty="0" smtClean="0">
                    <a:solidFill>
                      <a:srgbClr val="000000"/>
                    </a:solidFill>
                  </a:rPr>
                  <a:t>Division du </a:t>
                </a:r>
                <a:r>
                  <a:rPr lang="fr-FR" sz="1400" dirty="0">
                    <a:solidFill>
                      <a:srgbClr val="000000"/>
                    </a:solidFill>
                  </a:rPr>
                  <a:t>domaine de routage en zones distinctes qui aident à contrôler le trafic de mise à jour de routage</a:t>
                </a:r>
                <a:r>
                  <a:rPr lang="fr-FR" sz="1400" dirty="0" smtClean="0">
                    <a:solidFill>
                      <a:srgbClr val="000000"/>
                    </a:solidFill>
                  </a:rPr>
                  <a:t>.</a:t>
                </a:r>
              </a:p>
              <a:p>
                <a:pPr marL="285750" indent="-285750">
                  <a:spcAft>
                    <a:spcPts val="600"/>
                  </a:spcAft>
                  <a:buFontTx/>
                  <a:buChar char="-"/>
                </a:pPr>
                <a:r>
                  <a:rPr lang="fr-FR" sz="1400" dirty="0" smtClean="0">
                    <a:solidFill>
                      <a:schemeClr val="tx1">
                        <a:lumMod val="50000"/>
                      </a:schemeClr>
                    </a:solidFill>
                  </a:rPr>
                  <a:t>Mais </a:t>
                </a:r>
                <a:r>
                  <a:rPr lang="fr-FR" sz="1400" dirty="0">
                    <a:solidFill>
                      <a:schemeClr val="tx1">
                        <a:lumMod val="50000"/>
                      </a:schemeClr>
                    </a:solidFill>
                  </a:rPr>
                  <a:t>OSPF est </a:t>
                </a:r>
                <a:r>
                  <a:rPr lang="fr-FR" sz="1400" dirty="0" smtClean="0">
                    <a:solidFill>
                      <a:schemeClr val="tx1">
                        <a:lumMod val="50000"/>
                      </a:schemeClr>
                    </a:solidFill>
                  </a:rPr>
                  <a:t>aussi plus </a:t>
                </a:r>
                <a:r>
                  <a:rPr lang="fr-FR" sz="1400" dirty="0">
                    <a:solidFill>
                      <a:schemeClr val="tx1">
                        <a:lumMod val="50000"/>
                      </a:schemeClr>
                    </a:solidFill>
                  </a:rPr>
                  <a:t>complexe (routeurs plus puissants, configuration moins simple que RIP)</a:t>
                </a:r>
              </a:p>
              <a:p>
                <a:r>
                  <a:rPr lang="fr-FR" sz="1400" dirty="0">
                    <a:solidFill>
                      <a:schemeClr val="tx1">
                        <a:lumMod val="50000"/>
                      </a:schemeClr>
                    </a:solidFill>
                  </a:rPr>
                  <a:t> </a:t>
                </a:r>
              </a:p>
            </p:txBody>
          </p:sp>
        </mc:Choice>
        <mc:Fallback xmlns="">
          <p:sp>
            <p:nvSpPr>
              <p:cNvPr id="3" name="Rectangle 2"/>
              <p:cNvSpPr>
                <a:spLocks noRot="1" noChangeAspect="1" noMove="1" noResize="1" noEditPoints="1" noAdjustHandles="1" noChangeArrowheads="1" noChangeShapeType="1" noTextEdit="1"/>
              </p:cNvSpPr>
              <p:nvPr/>
            </p:nvSpPr>
            <p:spPr>
              <a:xfrm>
                <a:off x="605017" y="724996"/>
                <a:ext cx="5922974" cy="3626634"/>
              </a:xfrm>
              <a:prstGeom prst="rect">
                <a:avLst/>
              </a:prstGeom>
              <a:blipFill rotWithShape="1">
                <a:blip r:embed="rId2"/>
                <a:stretch>
                  <a:fillRect l="-103" t="-168" r="-309"/>
                </a:stretch>
              </a:blipFill>
            </p:spPr>
            <p:txBody>
              <a:bodyPr/>
              <a:lstStyle/>
              <a:p>
                <a:r>
                  <a:rPr lang="fr-FR">
                    <a:noFill/>
                  </a:rPr>
                  <a:t> </a:t>
                </a:r>
              </a:p>
            </p:txBody>
          </p:sp>
        </mc:Fallback>
      </mc:AlternateContent>
    </p:spTree>
    <p:extLst>
      <p:ext uri="{BB962C8B-B14F-4D97-AF65-F5344CB8AC3E}">
        <p14:creationId xmlns:p14="http://schemas.microsoft.com/office/powerpoint/2010/main" val="17380009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Composants </a:t>
            </a:r>
            <a:r>
              <a:rPr lang="fr-FR" sz="2000" dirty="0">
                <a:solidFill>
                  <a:schemeClr val="tx1">
                    <a:lumMod val="50000"/>
                  </a:schemeClr>
                </a:solidFill>
              </a:rPr>
              <a:t>du protocole OSPF</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B8BC75F8-236A-4F4A-82D3-B7E423740AAE}"/>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fr-FR" sz="1600" dirty="0">
                <a:solidFill>
                  <a:srgbClr val="000000"/>
                </a:solidFill>
              </a:rPr>
              <a:t>Tous les protocoles de routage </a:t>
            </a:r>
            <a:r>
              <a:rPr lang="fr-FR" sz="1600" dirty="0" smtClean="0">
                <a:solidFill>
                  <a:srgbClr val="000000"/>
                </a:solidFill>
              </a:rPr>
              <a:t>utilisent des </a:t>
            </a:r>
            <a:r>
              <a:rPr lang="fr-FR" sz="1600" dirty="0">
                <a:solidFill>
                  <a:srgbClr val="000000"/>
                </a:solidFill>
              </a:rPr>
              <a:t>messages de protocole de routage pour échanger les informations de routage. </a:t>
            </a:r>
          </a:p>
          <a:p>
            <a:pPr marL="285750" indent="-285750" algn="l" rtl="0">
              <a:buFont typeface="Arial" panose="020B0604020202020204" pitchFamily="34" charset="0"/>
              <a:buChar char="•"/>
            </a:pPr>
            <a:r>
              <a:rPr lang="fr-FR" sz="1600" dirty="0">
                <a:solidFill>
                  <a:srgbClr val="000000"/>
                </a:solidFill>
              </a:rPr>
              <a:t>Les routeurs qui exécutent OSPF échangent des messages pour transmettre les informations de routage via cinq types de </a:t>
            </a:r>
            <a:r>
              <a:rPr lang="fr-FR" sz="1600" dirty="0" smtClean="0">
                <a:solidFill>
                  <a:srgbClr val="000000"/>
                </a:solidFill>
              </a:rPr>
              <a:t>paquets:</a:t>
            </a:r>
            <a:endParaRPr lang="fr-FR" sz="1600" dirty="0">
              <a:solidFill>
                <a:srgbClr val="000000"/>
              </a:solidFill>
            </a:endParaRPr>
          </a:p>
          <a:p>
            <a:pPr marL="415985" lvl="1" indent="-342900" rtl="0">
              <a:buFont typeface="Arial" panose="020B0604020202020204" pitchFamily="34" charset="0"/>
              <a:buChar char="•"/>
            </a:pPr>
            <a:r>
              <a:rPr lang="fr-FR" dirty="0">
                <a:solidFill>
                  <a:srgbClr val="000000"/>
                </a:solidFill>
              </a:rPr>
              <a:t>Paquet Hello</a:t>
            </a:r>
          </a:p>
          <a:p>
            <a:pPr marL="415985" lvl="1" indent="-342900" rtl="0">
              <a:buFont typeface="Arial" panose="020B0604020202020204" pitchFamily="34" charset="0"/>
              <a:buChar char="•"/>
            </a:pPr>
            <a:r>
              <a:rPr lang="fr-FR" dirty="0">
                <a:solidFill>
                  <a:srgbClr val="000000"/>
                </a:solidFill>
              </a:rPr>
              <a:t>Paquet DBD de description de base de données</a:t>
            </a:r>
          </a:p>
          <a:p>
            <a:pPr marL="415985" lvl="1" indent="-342900" rtl="0">
              <a:buFont typeface="Arial" panose="020B0604020202020204" pitchFamily="34" charset="0"/>
              <a:buChar char="•"/>
            </a:pPr>
            <a:r>
              <a:rPr lang="fr-FR" dirty="0">
                <a:solidFill>
                  <a:srgbClr val="000000"/>
                </a:solidFill>
              </a:rPr>
              <a:t>Paquet LSR de demande d'état de liens</a:t>
            </a:r>
          </a:p>
          <a:p>
            <a:pPr marL="415985" lvl="1" indent="-342900" rtl="0">
              <a:buFont typeface="Arial" panose="020B0604020202020204" pitchFamily="34" charset="0"/>
              <a:buChar char="•"/>
            </a:pPr>
            <a:r>
              <a:rPr lang="fr-FR" dirty="0">
                <a:solidFill>
                  <a:srgbClr val="000000"/>
                </a:solidFill>
              </a:rPr>
              <a:t>Paquet LSU de mise à jour d'état de liens</a:t>
            </a:r>
          </a:p>
          <a:p>
            <a:pPr marL="415985" lvl="1" indent="-342900" rtl="0">
              <a:buFont typeface="Arial" panose="020B0604020202020204" pitchFamily="34" charset="0"/>
              <a:buChar char="•"/>
            </a:pPr>
            <a:r>
              <a:rPr lang="fr-FR" dirty="0">
                <a:solidFill>
                  <a:srgbClr val="000000"/>
                </a:solidFill>
              </a:rPr>
              <a:t>Paquet LSA d'accusé de réception d'état de liens</a:t>
            </a:r>
          </a:p>
          <a:p>
            <a:pPr marL="285750" indent="-285750" algn="l" rtl="0">
              <a:buFont typeface="Arial" panose="020B0604020202020204" pitchFamily="34" charset="0"/>
              <a:buChar char="•"/>
            </a:pPr>
            <a:r>
              <a:rPr lang="fr-FR" sz="1600" dirty="0">
                <a:solidFill>
                  <a:srgbClr val="000000"/>
                </a:solidFill>
              </a:rPr>
              <a:t>Ces paquets servent à détecter les routeurs voisins et à échanger des informations de routage pour garantir l'exactitude des informations relatives au réseau.</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82C8487E-8BE8-D94D-B214-C7B6C1D8DC0E}"/>
              </a:ext>
            </a:extLst>
          </p:cNvPr>
          <p:cNvSpPr>
            <a:spLocks noGrp="1"/>
          </p:cNvSpPr>
          <p:nvPr>
            <p:ph idx="1"/>
          </p:nvPr>
        </p:nvSpPr>
        <p:spPr>
          <a:xfrm>
            <a:off x="350909" y="443080"/>
            <a:ext cx="8280057" cy="506654"/>
          </a:xfrm>
        </p:spPr>
        <p:txBody>
          <a:bodyPr/>
          <a:lstStyle/>
          <a:p>
            <a:pPr marL="0" indent="0" algn="l" rtl="0"/>
            <a:r>
              <a:rPr lang="fr-FR" sz="1600" dirty="0">
                <a:solidFill>
                  <a:srgbClr val="000000"/>
                </a:solidFill>
              </a:rPr>
              <a:t>Les messages OSPF sont utilisés pour créer et gérer trois bases de données OSPF, comme suit:</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xmlns:c15="http://schemas.microsoft.com/office/drawing/2012/chart" xmlns:c="http://schemas.openxmlformats.org/drawingml/2006/chart" xmlns="" id="{C035E0F6-1590-2743-ACDB-974CED43EA7C}"/>
              </a:ext>
            </a:extLst>
          </p:cNvPr>
          <p:cNvGraphicFramePr>
            <a:graphicFrameLocks noGrp="1"/>
          </p:cNvGraphicFramePr>
          <p:nvPr>
            <p:extLst>
              <p:ext uri="{D42A27DB-BD31-4B8C-83A1-F6EECF244321}">
                <p14:modId xmlns:p14="http://schemas.microsoft.com/office/powerpoint/2010/main" val="1961517259"/>
              </p:ext>
            </p:extLst>
          </p:nvPr>
        </p:nvGraphicFramePr>
        <p:xfrm>
          <a:off x="389281" y="1364841"/>
          <a:ext cx="8280057" cy="3124200"/>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xmlns:c15="http://schemas.microsoft.com/office/drawing/2012/chart" xmlns:c="http://schemas.openxmlformats.org/drawingml/2006/chart" xmlns="" val="3422732320"/>
                    </a:ext>
                  </a:extLst>
                </a:gridCol>
                <a:gridCol w="993423">
                  <a:extLst>
                    <a:ext uri="{9D8B030D-6E8A-4147-A177-3AD203B41FA5}">
                      <a16:colId xmlns:a16="http://schemas.microsoft.com/office/drawing/2014/main" xmlns:c15="http://schemas.microsoft.com/office/drawing/2012/chart" xmlns:c="http://schemas.openxmlformats.org/drawingml/2006/chart" xmlns="" val="2245351421"/>
                    </a:ext>
                  </a:extLst>
                </a:gridCol>
                <a:gridCol w="6298671">
                  <a:extLst>
                    <a:ext uri="{9D8B030D-6E8A-4147-A177-3AD203B41FA5}">
                      <a16:colId xmlns:a16="http://schemas.microsoft.com/office/drawing/2014/main" xmlns:c15="http://schemas.microsoft.com/office/drawing/2012/chart" xmlns:c="http://schemas.openxmlformats.org/drawingml/2006/chart" xmlns="" val="2633712722"/>
                    </a:ext>
                  </a:extLst>
                </a:gridCol>
              </a:tblGrid>
              <a:tr h="210894">
                <a:tc>
                  <a:txBody>
                    <a:bodyPr/>
                    <a:lstStyle/>
                    <a:p>
                      <a:pPr algn="l" rtl="0" fontAlgn="ctr"/>
                      <a:r>
                        <a:rPr lang="fr-FR" sz="1200" dirty="0">
                          <a:solidFill>
                            <a:schemeClr val="accent3"/>
                          </a:solidFill>
                          <a:effectLst/>
                        </a:rPr>
                        <a:t>Base de données</a:t>
                      </a:r>
                    </a:p>
                  </a:txBody>
                  <a:tcPr marL="47625" marR="47625" marT="47625" marB="47625" anchor="ctr"/>
                </a:tc>
                <a:tc>
                  <a:txBody>
                    <a:bodyPr/>
                    <a:lstStyle/>
                    <a:p>
                      <a:pPr algn="l" rtl="0" fontAlgn="ctr"/>
                      <a:r>
                        <a:rPr lang="fr-FR" sz="1200" dirty="0">
                          <a:solidFill>
                            <a:schemeClr val="accent3"/>
                          </a:solidFill>
                          <a:effectLst/>
                        </a:rPr>
                        <a:t>Tableau</a:t>
                      </a:r>
                    </a:p>
                  </a:txBody>
                  <a:tcPr marL="47625" marR="47625" marT="47625" marB="47625" anchor="ctr"/>
                </a:tc>
                <a:tc>
                  <a:txBody>
                    <a:bodyPr/>
                    <a:lstStyle/>
                    <a:p>
                      <a:pPr algn="l" rtl="0" fontAlgn="ctr"/>
                      <a:r>
                        <a:rPr lang="fr-FR" sz="1200" dirty="0">
                          <a:solidFill>
                            <a:schemeClr val="accent3"/>
                          </a:solidFill>
                          <a:effectLst/>
                        </a:rPr>
                        <a:t>Description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223893512"/>
                  </a:ext>
                </a:extLst>
              </a:tr>
              <a:tr h="790595">
                <a:tc>
                  <a:txBody>
                    <a:bodyPr/>
                    <a:lstStyle/>
                    <a:p>
                      <a:pPr rtl="0" fontAlgn="ctr"/>
                      <a:r>
                        <a:rPr lang="fr-FR" sz="1200" b="0" dirty="0">
                          <a:solidFill>
                            <a:schemeClr val="tx1">
                              <a:lumMod val="50000"/>
                            </a:schemeClr>
                          </a:solidFill>
                          <a:effectLst/>
                        </a:rPr>
                        <a:t>Base de données de contiguïté</a:t>
                      </a:r>
                    </a:p>
                  </a:txBody>
                  <a:tcPr marL="47625" marR="47625" marT="47625" marB="47625" anchor="ctr"/>
                </a:tc>
                <a:tc>
                  <a:txBody>
                    <a:bodyPr/>
                    <a:lstStyle/>
                    <a:p>
                      <a:pPr rtl="0" fontAlgn="ctr"/>
                      <a:r>
                        <a:rPr lang="fr-FR" sz="1200" b="0">
                          <a:solidFill>
                            <a:schemeClr val="tx1">
                              <a:lumMod val="50000"/>
                            </a:schemeClr>
                          </a:solidFill>
                          <a:effectLst/>
                        </a:rPr>
                        <a:t>Table de voisinage</a:t>
                      </a:r>
                    </a:p>
                  </a:txBody>
                  <a:tcPr marL="47625" marR="47625" marT="47625" marB="47625" anchor="ctr"/>
                </a:tc>
                <a:tc>
                  <a:txBody>
                    <a:bodyPr/>
                    <a:lstStyle/>
                    <a:p>
                      <a:pPr rtl="0" fontAlgn="ctr">
                        <a:buFont typeface="Arial" panose="020B0604020202020204" pitchFamily="34" charset="0"/>
                        <a:buChar char="•"/>
                      </a:pPr>
                      <a:r>
                        <a:rPr lang="fr-FR" sz="1200" b="0">
                          <a:solidFill>
                            <a:schemeClr val="tx1">
                              <a:lumMod val="50000"/>
                            </a:schemeClr>
                          </a:solidFill>
                          <a:effectLst/>
                        </a:rPr>
                        <a:t>Répertorie tous les routeurs voisins avec lesquels un routeur a établi une communication bidirectionnelle.</a:t>
                      </a:r>
                    </a:p>
                    <a:p>
                      <a:pPr rtl="0" fontAlgn="ctr">
                        <a:buFont typeface="Arial" panose="020B0604020202020204" pitchFamily="34" charset="0"/>
                        <a:buChar char="•"/>
                      </a:pPr>
                      <a:r>
                        <a:rPr lang="fr-FR" sz="1200" b="0">
                          <a:solidFill>
                            <a:schemeClr val="tx1">
                              <a:lumMod val="50000"/>
                            </a:schemeClr>
                          </a:solidFill>
                          <a:effectLst/>
                        </a:rPr>
                        <a:t>Cette table est unique pour chaque routeur</a:t>
                      </a:r>
                    </a:p>
                    <a:p>
                      <a:pPr rtl="0" fontAlgn="ctr">
                        <a:buFont typeface="Arial" panose="020B0604020202020204" pitchFamily="34" charset="0"/>
                        <a:buChar char="•"/>
                      </a:pPr>
                      <a:r>
                        <a:rPr lang="fr-FR" sz="1200" b="0">
                          <a:solidFill>
                            <a:schemeClr val="tx1">
                              <a:lumMod val="50000"/>
                            </a:schemeClr>
                          </a:solidFill>
                          <a:effectLst/>
                        </a:rPr>
                        <a:t>Accessible via la commande </a:t>
                      </a:r>
                      <a:r>
                        <a:rPr lang="fr-FR" sz="1200" b="1" i="0">
                          <a:solidFill>
                            <a:schemeClr val="tx1">
                              <a:lumMod val="50000"/>
                            </a:schemeClr>
                          </a:solidFill>
                          <a:effectLst/>
                          <a:latin typeface="Courier New" panose="02070309020205020404" pitchFamily="49" charset="0"/>
                          <a:cs typeface="Courier New" panose="02070309020205020404" pitchFamily="49" charset="0"/>
                        </a:rPr>
                        <a:t>show ip ospf neighbor </a:t>
                      </a:r>
                      <a:r>
                        <a:rPr lang="fr-FR" sz="1200" b="0">
                          <a:solidFill>
                            <a:schemeClr val="tx1">
                              <a:lumMod val="50000"/>
                            </a:schemeClr>
                          </a:solidFill>
                          <a:effectLst/>
                        </a:rPr>
                        <a:t>.</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168337165"/>
                  </a:ext>
                </a:extLst>
              </a:tr>
              <a:tr h="790595">
                <a:tc>
                  <a:txBody>
                    <a:bodyPr/>
                    <a:lstStyle/>
                    <a:p>
                      <a:pPr rtl="0" fontAlgn="ctr"/>
                      <a:r>
                        <a:rPr lang="fr-FR" sz="1200" b="0" dirty="0">
                          <a:solidFill>
                            <a:schemeClr val="tx1">
                              <a:lumMod val="50000"/>
                            </a:schemeClr>
                          </a:solidFill>
                          <a:effectLst/>
                        </a:rPr>
                        <a:t>Base de données d'états de liens (LSDB)</a:t>
                      </a:r>
                    </a:p>
                  </a:txBody>
                  <a:tcPr marL="47625" marR="47625" marT="47625" marB="47625" anchor="ctr"/>
                </a:tc>
                <a:tc>
                  <a:txBody>
                    <a:bodyPr/>
                    <a:lstStyle/>
                    <a:p>
                      <a:pPr rtl="0" fontAlgn="ctr"/>
                      <a:r>
                        <a:rPr lang="fr-FR" sz="1200" b="0" dirty="0">
                          <a:solidFill>
                            <a:schemeClr val="tx1">
                              <a:lumMod val="50000"/>
                            </a:schemeClr>
                          </a:solidFill>
                          <a:effectLst/>
                        </a:rPr>
                        <a:t>Table topologique</a:t>
                      </a:r>
                    </a:p>
                  </a:txBody>
                  <a:tcPr marL="47625" marR="47625" marT="47625" marB="47625" anchor="ctr"/>
                </a:tc>
                <a:tc>
                  <a:txBody>
                    <a:bodyPr/>
                    <a:lstStyle/>
                    <a:p>
                      <a:pPr rtl="0" fontAlgn="ctr">
                        <a:buFont typeface="Arial" panose="020B0604020202020204" pitchFamily="34" charset="0"/>
                        <a:buChar char="•"/>
                      </a:pPr>
                      <a:r>
                        <a:rPr lang="fr-FR" sz="1200" b="0">
                          <a:solidFill>
                            <a:schemeClr val="tx1">
                              <a:lumMod val="50000"/>
                            </a:schemeClr>
                          </a:solidFill>
                          <a:effectLst/>
                        </a:rPr>
                        <a:t>Liste des informations relatives à tous les autres routeurs du réseau</a:t>
                      </a:r>
                    </a:p>
                    <a:p>
                      <a:pPr rtl="0" fontAlgn="ctr">
                        <a:buFont typeface="Arial" panose="020B0604020202020204" pitchFamily="34" charset="0"/>
                        <a:buChar char="•"/>
                      </a:pPr>
                      <a:r>
                        <a:rPr lang="fr-FR" sz="1200" b="0">
                          <a:solidFill>
                            <a:schemeClr val="tx1">
                              <a:lumMod val="50000"/>
                            </a:schemeClr>
                          </a:solidFill>
                          <a:effectLst/>
                        </a:rPr>
                        <a:t>La base de données représente le réseau LSDB.</a:t>
                      </a:r>
                    </a:p>
                    <a:p>
                      <a:pPr rtl="0" fontAlgn="ctr">
                        <a:buFont typeface="Arial" panose="020B0604020202020204" pitchFamily="34" charset="0"/>
                        <a:buChar char="•"/>
                      </a:pPr>
                      <a:r>
                        <a:rPr lang="fr-FR" sz="1200" b="0">
                          <a:solidFill>
                            <a:schemeClr val="tx1">
                              <a:lumMod val="50000"/>
                            </a:schemeClr>
                          </a:solidFill>
                          <a:effectLst/>
                        </a:rPr>
                        <a:t>Tous les routeurs au sein d'une zone possèdent des LSDB identiques</a:t>
                      </a:r>
                    </a:p>
                    <a:p>
                      <a:pPr rtl="0" fontAlgn="ctr">
                        <a:buFont typeface="Arial" panose="020B0604020202020204" pitchFamily="34" charset="0"/>
                        <a:buChar char="•"/>
                      </a:pPr>
                      <a:r>
                        <a:rPr lang="fr-FR" sz="1200" b="0">
                          <a:solidFill>
                            <a:schemeClr val="tx1">
                              <a:lumMod val="50000"/>
                            </a:schemeClr>
                          </a:solidFill>
                          <a:effectLst/>
                        </a:rPr>
                        <a:t>Accessible via la commande </a:t>
                      </a:r>
                      <a:r>
                        <a:rPr lang="fr-FR" sz="1200" b="1" i="0">
                          <a:solidFill>
                            <a:schemeClr val="tx1">
                              <a:lumMod val="50000"/>
                            </a:schemeClr>
                          </a:solidFill>
                          <a:effectLst/>
                          <a:latin typeface="Courier New" panose="02070309020205020404" pitchFamily="49" charset="0"/>
                          <a:cs typeface="Courier New" panose="02070309020205020404" pitchFamily="49" charset="0"/>
                        </a:rPr>
                        <a:t>show ip ospf database </a:t>
                      </a:r>
                      <a:r>
                        <a:rPr lang="fr-FR" sz="1200" b="0">
                          <a:solidFill>
                            <a:schemeClr val="tx1">
                              <a:lumMod val="50000"/>
                            </a:schemeClr>
                          </a:solidFill>
                          <a:effectLst/>
                        </a:rPr>
                        <a:t>.</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226137261"/>
                  </a:ext>
                </a:extLst>
              </a:tr>
              <a:tr h="935753">
                <a:tc>
                  <a:txBody>
                    <a:bodyPr/>
                    <a:lstStyle/>
                    <a:p>
                      <a:pPr rtl="0" fontAlgn="ctr"/>
                      <a:r>
                        <a:rPr lang="fr-FR" sz="1200" b="0">
                          <a:solidFill>
                            <a:schemeClr val="tx1">
                              <a:lumMod val="50000"/>
                            </a:schemeClr>
                          </a:solidFill>
                          <a:effectLst/>
                        </a:rPr>
                        <a:t>Base de données de réacheminement</a:t>
                      </a:r>
                    </a:p>
                  </a:txBody>
                  <a:tcPr marL="47625" marR="47625" marT="47625" marB="47625" anchor="ctr"/>
                </a:tc>
                <a:tc>
                  <a:txBody>
                    <a:bodyPr/>
                    <a:lstStyle/>
                    <a:p>
                      <a:pPr rtl="0" fontAlgn="ctr"/>
                      <a:r>
                        <a:rPr lang="fr-FR" sz="1200" b="0">
                          <a:solidFill>
                            <a:schemeClr val="tx1">
                              <a:lumMod val="50000"/>
                            </a:schemeClr>
                          </a:solidFill>
                          <a:effectLst/>
                        </a:rPr>
                        <a:t>Table de routage</a:t>
                      </a:r>
                    </a:p>
                  </a:txBody>
                  <a:tcPr marL="47625" marR="47625" marT="47625" marB="47625" anchor="ctr"/>
                </a:tc>
                <a:tc>
                  <a:txBody>
                    <a:bodyPr/>
                    <a:lstStyle/>
                    <a:p>
                      <a:pPr rtl="0" fontAlgn="ctr">
                        <a:buFont typeface="Arial" panose="020B0604020202020204" pitchFamily="34" charset="0"/>
                        <a:buChar char="•"/>
                      </a:pPr>
                      <a:r>
                        <a:rPr lang="fr-FR" sz="1200" b="0" dirty="0">
                          <a:solidFill>
                            <a:schemeClr val="tx1">
                              <a:lumMod val="50000"/>
                            </a:schemeClr>
                          </a:solidFill>
                          <a:effectLst/>
                        </a:rPr>
                        <a:t>Liste de routes générée lors de l'exécution d'un algorithme sur la base de données d'états de liens.</a:t>
                      </a:r>
                    </a:p>
                    <a:p>
                      <a:pPr rtl="0" fontAlgn="ctr">
                        <a:buFont typeface="Arial" panose="020B0604020202020204" pitchFamily="34" charset="0"/>
                        <a:buChar char="•"/>
                      </a:pPr>
                      <a:r>
                        <a:rPr lang="fr-FR" sz="1200" b="0" dirty="0">
                          <a:solidFill>
                            <a:schemeClr val="tx1">
                              <a:lumMod val="50000"/>
                            </a:schemeClr>
                          </a:solidFill>
                          <a:effectLst/>
                        </a:rPr>
                        <a:t>La table de routage de chaque routeur est unique et contient des informations sur les modalités (la façon et l'endroit) d'envoi des paquets aux autres routeurs</a:t>
                      </a:r>
                    </a:p>
                    <a:p>
                      <a:pPr rtl="0" fontAlgn="ctr">
                        <a:buFont typeface="Arial" panose="020B0604020202020204" pitchFamily="34" charset="0"/>
                        <a:buChar char="•"/>
                      </a:pPr>
                      <a:r>
                        <a:rPr lang="fr-FR" sz="1200" b="0" dirty="0">
                          <a:solidFill>
                            <a:schemeClr val="tx1">
                              <a:lumMod val="50000"/>
                            </a:schemeClr>
                          </a:solidFill>
                          <a:effectLst/>
                        </a:rPr>
                        <a:t>Accessible via la commande </a:t>
                      </a:r>
                      <a:r>
                        <a:rPr lang="fr-FR" sz="1200" b="1" i="0" dirty="0">
                          <a:solidFill>
                            <a:schemeClr val="tx1">
                              <a:lumMod val="50000"/>
                            </a:schemeClr>
                          </a:solidFill>
                          <a:effectLst/>
                          <a:latin typeface="Courier New" panose="02070309020205020404" pitchFamily="49" charset="0"/>
                          <a:cs typeface="Courier New" panose="02070309020205020404" pitchFamily="49" charset="0"/>
                        </a:rPr>
                        <a:t>show </a:t>
                      </a:r>
                      <a:r>
                        <a:rPr lang="fr-FR" sz="1200" b="1" i="0" dirty="0" err="1">
                          <a:solidFill>
                            <a:schemeClr val="tx1">
                              <a:lumMod val="50000"/>
                            </a:schemeClr>
                          </a:solidFill>
                          <a:effectLst/>
                          <a:latin typeface="Courier New" panose="02070309020205020404" pitchFamily="49" charset="0"/>
                          <a:cs typeface="Courier New" panose="02070309020205020404" pitchFamily="49" charset="0"/>
                        </a:rPr>
                        <a:t>ip</a:t>
                      </a:r>
                      <a:r>
                        <a:rPr lang="fr-FR" sz="1200" b="1" i="0" dirty="0">
                          <a:solidFill>
                            <a:schemeClr val="tx1">
                              <a:lumMod val="50000"/>
                            </a:schemeClr>
                          </a:solidFill>
                          <a:effectLst/>
                          <a:latin typeface="Courier New" panose="02070309020205020404" pitchFamily="49" charset="0"/>
                          <a:cs typeface="Courier New" panose="02070309020205020404" pitchFamily="49" charset="0"/>
                        </a:rPr>
                        <a:t> route </a:t>
                      </a:r>
                      <a:r>
                        <a:rPr lang="fr-FR" sz="1200" b="0" dirty="0">
                          <a:solidFill>
                            <a:schemeClr val="tx1">
                              <a:lumMod val="50000"/>
                            </a:schemeClr>
                          </a:solidFill>
                          <a:effectLst/>
                        </a:rPr>
                        <a:t>.</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53383C8-4130-674A-8D44-C5C315B52B8C}"/>
              </a:ext>
            </a:extLst>
          </p:cNvPr>
          <p:cNvSpPr>
            <a:spLocks noGrp="1"/>
          </p:cNvSpPr>
          <p:nvPr>
            <p:ph idx="1"/>
          </p:nvPr>
        </p:nvSpPr>
        <p:spPr>
          <a:xfrm>
            <a:off x="474662" y="731837"/>
            <a:ext cx="8280057" cy="1907191"/>
          </a:xfrm>
        </p:spPr>
        <p:txBody>
          <a:bodyPr/>
          <a:lstStyle/>
          <a:p>
            <a:pPr marL="342900" indent="-342900" algn="l" rtl="0">
              <a:buFont typeface="Arial" panose="020B0604020202020204" pitchFamily="34" charset="0"/>
              <a:buChar char="•"/>
            </a:pPr>
            <a:r>
              <a:rPr lang="fr-FR" sz="1400" dirty="0">
                <a:solidFill>
                  <a:srgbClr val="000000"/>
                </a:solidFill>
              </a:rPr>
              <a:t>Le routeur crée la table topologique à l'aide des résultats des calculs basés sur l'algorithme SPF de </a:t>
            </a:r>
            <a:r>
              <a:rPr lang="fr-FR" sz="1400" dirty="0" err="1">
                <a:solidFill>
                  <a:srgbClr val="000000"/>
                </a:solidFill>
              </a:rPr>
              <a:t>Dijkstra</a:t>
            </a:r>
            <a:r>
              <a:rPr lang="fr-FR" sz="1400" dirty="0">
                <a:solidFill>
                  <a:srgbClr val="000000"/>
                </a:solidFill>
              </a:rPr>
              <a:t>. </a:t>
            </a:r>
            <a:endParaRPr lang="fr-FR" sz="1400" dirty="0" smtClean="0">
              <a:solidFill>
                <a:srgbClr val="000000"/>
              </a:solidFill>
            </a:endParaRPr>
          </a:p>
          <a:p>
            <a:pPr marL="342900" indent="-342900" algn="l" rtl="0">
              <a:buFont typeface="Arial" panose="020B0604020202020204" pitchFamily="34" charset="0"/>
              <a:buChar char="•"/>
            </a:pPr>
            <a:r>
              <a:rPr lang="fr-FR" sz="1400" dirty="0" smtClean="0">
                <a:solidFill>
                  <a:srgbClr val="000000"/>
                </a:solidFill>
              </a:rPr>
              <a:t>L'algorithme </a:t>
            </a:r>
            <a:r>
              <a:rPr lang="fr-FR" sz="1400" dirty="0">
                <a:solidFill>
                  <a:srgbClr val="000000"/>
                </a:solidFill>
              </a:rPr>
              <a:t>SPF est basé sur le coût cumulé permettant d'atteindre une destination.</a:t>
            </a:r>
          </a:p>
          <a:p>
            <a:pPr marL="342900" indent="-342900" algn="l" rtl="0">
              <a:buFont typeface="Arial" panose="020B0604020202020204" pitchFamily="34" charset="0"/>
              <a:buChar char="•"/>
            </a:pPr>
            <a:r>
              <a:rPr lang="fr-FR" sz="1400" dirty="0">
                <a:solidFill>
                  <a:srgbClr val="000000"/>
                </a:solidFill>
              </a:rPr>
              <a:t>L'algorithme SPF crée une arborescence SPF en plaçant chaque routeur à la racine de l'arborescence et en calculant le plus court chemin vers chaque nœud. </a:t>
            </a:r>
            <a:endParaRPr lang="fr-FR" sz="1400" dirty="0" smtClean="0">
              <a:solidFill>
                <a:srgbClr val="000000"/>
              </a:solidFill>
            </a:endParaRPr>
          </a:p>
          <a:p>
            <a:pPr marL="342900" indent="-342900" algn="l" rtl="0">
              <a:buFont typeface="Arial" panose="020B0604020202020204" pitchFamily="34" charset="0"/>
              <a:buChar char="•"/>
            </a:pPr>
            <a:r>
              <a:rPr lang="fr-FR" sz="1400" dirty="0" smtClean="0">
                <a:solidFill>
                  <a:srgbClr val="000000"/>
                </a:solidFill>
              </a:rPr>
              <a:t>L'arborescence </a:t>
            </a:r>
            <a:r>
              <a:rPr lang="fr-FR" sz="1400" dirty="0">
                <a:solidFill>
                  <a:srgbClr val="000000"/>
                </a:solidFill>
              </a:rPr>
              <a:t>SPF est ensuite utilisée pour calculer les meilleures routes. </a:t>
            </a:r>
            <a:endParaRPr lang="fr-FR" sz="1400" dirty="0" smtClean="0">
              <a:solidFill>
                <a:srgbClr val="000000"/>
              </a:solidFill>
            </a:endParaRPr>
          </a:p>
          <a:p>
            <a:pPr marL="342900" indent="-342900" algn="l" rtl="0">
              <a:buFont typeface="Arial" panose="020B0604020202020204" pitchFamily="34" charset="0"/>
              <a:buChar char="•"/>
            </a:pPr>
            <a:r>
              <a:rPr lang="fr-FR" sz="1400" dirty="0" smtClean="0">
                <a:solidFill>
                  <a:srgbClr val="000000"/>
                </a:solidFill>
              </a:rPr>
              <a:t>Le </a:t>
            </a:r>
            <a:r>
              <a:rPr lang="fr-FR" sz="1400" dirty="0">
                <a:solidFill>
                  <a:srgbClr val="000000"/>
                </a:solidFill>
              </a:rPr>
              <a:t>protocole OSPF insère les meilleures routes dans la base de données de réacheminement, qui est utilisée pour créer la table de routage.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c15="http://schemas.microsoft.com/office/drawing/2012/chart" xmlns:c="http://schemas.openxmlformats.org/drawingml/2006/chart" xmlns="" id="{CC28FC46-44B4-9345-A41F-879539E5341C}"/>
              </a:ext>
            </a:extLst>
          </p:cNvPr>
          <p:cNvPicPr>
            <a:picLocks noChangeAspect="1"/>
          </p:cNvPicPr>
          <p:nvPr/>
        </p:nvPicPr>
        <p:blipFill>
          <a:blip r:embed="rId3"/>
          <a:stretch>
            <a:fillRect/>
          </a:stretch>
        </p:blipFill>
        <p:spPr>
          <a:xfrm>
            <a:off x="2040555" y="2918718"/>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lnSpc>
                <a:spcPct val="100000"/>
              </a:lnSpc>
            </a:pPr>
            <a:r>
              <a:rPr lang="fr-FR" sz="2000" dirty="0" smtClean="0">
                <a:solidFill>
                  <a:schemeClr val="tx1">
                    <a:lumMod val="50000"/>
                  </a:schemeClr>
                </a:solidFill>
              </a:rPr>
              <a:t>Fonctionnement </a:t>
            </a:r>
            <a:r>
              <a:rPr lang="fr-FR" sz="2000" dirty="0">
                <a:solidFill>
                  <a:schemeClr val="tx1">
                    <a:lumMod val="50000"/>
                  </a:schemeClr>
                </a:solidFill>
              </a:rPr>
              <a:t>de l’état de liens</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18C4A81B-1B6D-2D44-8E46-EED127FF970F}"/>
              </a:ext>
            </a:extLst>
          </p:cNvPr>
          <p:cNvSpPr>
            <a:spLocks noGrp="1"/>
          </p:cNvSpPr>
          <p:nvPr>
            <p:ph idx="1"/>
          </p:nvPr>
        </p:nvSpPr>
        <p:spPr>
          <a:xfrm>
            <a:off x="474662" y="731837"/>
            <a:ext cx="8280057" cy="3689897"/>
          </a:xfrm>
        </p:spPr>
        <p:txBody>
          <a:bodyPr/>
          <a:lstStyle/>
          <a:p>
            <a:pPr marL="0" indent="0" algn="l">
              <a:spcAft>
                <a:spcPts val="600"/>
              </a:spcAft>
            </a:pPr>
            <a:r>
              <a:rPr lang="fr-FR" sz="1600" dirty="0">
                <a:solidFill>
                  <a:srgbClr val="000000"/>
                </a:solidFill>
              </a:rPr>
              <a:t>Pour mettre à jour les informations de routage, les routeurs OSPF effectuent les étapes de routage d'état de lien </a:t>
            </a:r>
            <a:r>
              <a:rPr lang="fr-FR" sz="1600" dirty="0" smtClean="0">
                <a:solidFill>
                  <a:srgbClr val="000000"/>
                </a:solidFill>
              </a:rPr>
              <a:t>ci-dessous afin </a:t>
            </a:r>
            <a:r>
              <a:rPr lang="fr-FR" sz="1600" dirty="0">
                <a:solidFill>
                  <a:srgbClr val="000000"/>
                </a:solidFill>
              </a:rPr>
              <a:t>d'atteindre un état de convergence</a:t>
            </a:r>
            <a:r>
              <a:rPr lang="fr-FR" sz="1600" dirty="0" smtClean="0">
                <a:solidFill>
                  <a:srgbClr val="000000"/>
                </a:solidFill>
              </a:rPr>
              <a:t>:</a:t>
            </a:r>
            <a:endParaRPr lang="fr-FR" sz="1600" dirty="0">
              <a:solidFill>
                <a:srgbClr val="000000"/>
              </a:solidFill>
            </a:endParaRPr>
          </a:p>
          <a:p>
            <a:pPr marL="342900" indent="-342900" algn="l" rtl="0">
              <a:buFont typeface="+mj-lt"/>
              <a:buAutoNum type="arabicPeriod"/>
            </a:pPr>
            <a:r>
              <a:rPr lang="fr-FR" sz="1600" dirty="0">
                <a:solidFill>
                  <a:srgbClr val="000000"/>
                </a:solidFill>
              </a:rPr>
              <a:t>Établissement des contiguïtés de voisinage</a:t>
            </a:r>
          </a:p>
          <a:p>
            <a:pPr marL="342900" indent="-342900" algn="l" rtl="0">
              <a:buFont typeface="+mj-lt"/>
              <a:buAutoNum type="arabicPeriod"/>
            </a:pPr>
            <a:r>
              <a:rPr lang="fr-FR" sz="1600" dirty="0">
                <a:solidFill>
                  <a:srgbClr val="000000"/>
                </a:solidFill>
              </a:rPr>
              <a:t>Échange d'annonces à état de liens</a:t>
            </a:r>
          </a:p>
          <a:p>
            <a:pPr marL="342900" indent="-342900" algn="l" rtl="0">
              <a:buFont typeface="+mj-lt"/>
              <a:buAutoNum type="arabicPeriod"/>
            </a:pPr>
            <a:r>
              <a:rPr lang="fr-FR" sz="1600" dirty="0">
                <a:solidFill>
                  <a:srgbClr val="000000"/>
                </a:solidFill>
              </a:rPr>
              <a:t>Créer la base de données de l'état des liens</a:t>
            </a:r>
          </a:p>
          <a:p>
            <a:pPr marL="342900" indent="-342900" algn="l" rtl="0">
              <a:buFont typeface="+mj-lt"/>
              <a:buAutoNum type="arabicPeriod"/>
            </a:pPr>
            <a:r>
              <a:rPr lang="fr-FR" sz="1600" dirty="0">
                <a:solidFill>
                  <a:srgbClr val="000000"/>
                </a:solidFill>
              </a:rPr>
              <a:t>Exécution de l'algorithme SPF</a:t>
            </a:r>
          </a:p>
          <a:p>
            <a:pPr marL="342900" indent="-342900" algn="l" rtl="0">
              <a:buFont typeface="+mj-lt"/>
              <a:buAutoNum type="arabicPeriod"/>
            </a:pPr>
            <a:r>
              <a:rPr lang="fr-FR" sz="1600" dirty="0">
                <a:solidFill>
                  <a:srgbClr val="000000"/>
                </a:solidFill>
              </a:rPr>
              <a:t>Choisissez la meilleure route</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6852</TotalTime>
  <Words>2515</Words>
  <Application>Microsoft Office PowerPoint</Application>
  <PresentationFormat>Affichage à l'écran (16:9)</PresentationFormat>
  <Paragraphs>308</Paragraphs>
  <Slides>25</Slides>
  <Notes>19</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Default Theme</vt:lpstr>
      <vt:lpstr>Présentation PowerPoint</vt:lpstr>
      <vt:lpstr>Présentation PowerPoint</vt:lpstr>
      <vt:lpstr>Présentation PowerPoint</vt:lpstr>
      <vt:lpstr>Présentation PowerPoint</vt:lpstr>
      <vt:lpstr>Présentation PowerPoint</vt:lpstr>
      <vt:lpstr>Composants du protocole OSPF</vt:lpstr>
      <vt:lpstr>Présentation PowerPoint</vt:lpstr>
      <vt:lpstr>Présentation PowerPoint</vt:lpstr>
      <vt:lpstr>Fonctionnement de l’état de liens</vt:lpstr>
      <vt:lpstr>OSPF à zone unique et multiple</vt:lpstr>
      <vt:lpstr>OSPF à zone multiple</vt:lpstr>
      <vt:lpstr>Types de paquets OSPF</vt:lpstr>
      <vt:lpstr>Paquet Hello</vt:lpstr>
      <vt:lpstr>Établissement des contiguïtés de voisin</vt:lpstr>
      <vt:lpstr>États opérationnels OSPF</vt:lpstr>
      <vt:lpstr>Présentation PowerPoint</vt:lpstr>
      <vt:lpstr>Présentation PowerPoint</vt:lpstr>
      <vt:lpstr>Présentation PowerPoint</vt:lpstr>
      <vt:lpstr>ID de routeur OSPF</vt:lpstr>
      <vt:lpstr>Ordre de priorité de l'ID de routeur</vt:lpstr>
      <vt:lpstr>Configurer une interface de bouclage comme ID de routeur</vt:lpstr>
      <vt:lpstr>Configuration d’un ID de routeur</vt:lpstr>
      <vt:lpstr>Présentation PowerPoint</vt:lpstr>
      <vt:lpstr>Distance administrative</vt:lpstr>
      <vt:lpstr>Distance administrative (suite)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client</cp:lastModifiedBy>
  <cp:revision>481</cp:revision>
  <dcterms:created xsi:type="dcterms:W3CDTF">2019-10-18T06:21:22Z</dcterms:created>
  <dcterms:modified xsi:type="dcterms:W3CDTF">2021-11-28T15:40:44Z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