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299136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264538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319901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243968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44834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2A50AE2-0382-4101-99A8-082BCE4E8486}" type="datetimeFigureOut">
              <a:rPr lang="fr-FR" smtClean="0"/>
              <a:t>16/05/2020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97379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2A50AE2-0382-4101-99A8-082BCE4E8486}" type="datetimeFigureOut">
              <a:rPr lang="fr-FR" smtClean="0"/>
              <a:t>16/05/2020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286850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2A50AE2-0382-4101-99A8-082BCE4E8486}" type="datetimeFigureOut">
              <a:rPr lang="fr-FR" smtClean="0"/>
              <a:t>16/05/2020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378500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2A50AE2-0382-4101-99A8-082BCE4E8486}" type="datetimeFigureOut">
              <a:rPr lang="fr-FR" smtClean="0"/>
              <a:t>16/05/2020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410850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2A50AE2-0382-4101-99A8-082BCE4E8486}" type="datetimeFigureOut">
              <a:rPr lang="fr-FR" smtClean="0"/>
              <a:t>16/05/2020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257453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2A50AE2-0382-4101-99A8-082BCE4E8486}" type="datetimeFigureOut">
              <a:rPr lang="fr-FR" smtClean="0"/>
              <a:t>16/05/2020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E3C1C8-3C2B-4E29-84BD-BC288DE8AEF4}" type="slidenum">
              <a:rPr lang="fr-FR" smtClean="0"/>
              <a:t>‹N°›</a:t>
            </a:fld>
            <a:endParaRPr lang="fr-FR"/>
          </a:p>
        </p:txBody>
      </p:sp>
    </p:spTree>
    <p:extLst>
      <p:ext uri="{BB962C8B-B14F-4D97-AF65-F5344CB8AC3E}">
        <p14:creationId xmlns:p14="http://schemas.microsoft.com/office/powerpoint/2010/main" val="169872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50AE2-0382-4101-99A8-082BCE4E8486}" type="datetimeFigureOut">
              <a:rPr lang="fr-FR" smtClean="0"/>
              <a:t>16/05/2020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3C1C8-3C2B-4E29-84BD-BC288DE8AEF4}" type="slidenum">
              <a:rPr lang="fr-FR" smtClean="0"/>
              <a:t>‹N°›</a:t>
            </a:fld>
            <a:endParaRPr lang="fr-FR"/>
          </a:p>
        </p:txBody>
      </p:sp>
    </p:spTree>
    <p:extLst>
      <p:ext uri="{BB962C8B-B14F-4D97-AF65-F5344CB8AC3E}">
        <p14:creationId xmlns:p14="http://schemas.microsoft.com/office/powerpoint/2010/main" val="48709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 4</a:t>
            </a:r>
            <a:endParaRPr lang="fr-FR" dirty="0"/>
          </a:p>
        </p:txBody>
      </p:sp>
      <p:sp>
        <p:nvSpPr>
          <p:cNvPr id="3" name="Sous-titre 2"/>
          <p:cNvSpPr>
            <a:spLocks noGrp="1"/>
          </p:cNvSpPr>
          <p:nvPr>
            <p:ph type="subTitle" idx="1"/>
          </p:nvPr>
        </p:nvSpPr>
        <p:spPr/>
        <p:txBody>
          <a:bodyPr/>
          <a:lstStyle/>
          <a:p>
            <a:r>
              <a:rPr lang="fr-FR" b="1" dirty="0" smtClean="0">
                <a:solidFill>
                  <a:srgbClr val="FF0000"/>
                </a:solidFill>
              </a:rPr>
              <a:t>Comportements prudents et jeux à somme nulle </a:t>
            </a:r>
            <a:endParaRPr lang="fr-FR" b="1" dirty="0">
              <a:solidFill>
                <a:srgbClr val="FF0000"/>
              </a:solidFill>
            </a:endParaRPr>
          </a:p>
        </p:txBody>
      </p:sp>
    </p:spTree>
    <p:extLst>
      <p:ext uri="{BB962C8B-B14F-4D97-AF65-F5344CB8AC3E}">
        <p14:creationId xmlns:p14="http://schemas.microsoft.com/office/powerpoint/2010/main" val="192364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268760"/>
                <a:ext cx="8507288" cy="5256584"/>
              </a:xfrm>
            </p:spPr>
            <p:txBody>
              <a:bodyPr>
                <a:normAutofit lnSpcReduction="10000"/>
              </a:bodyPr>
              <a:lstStyle/>
              <a:p>
                <a:pPr marL="0" indent="0">
                  <a:buNone/>
                </a:pPr>
                <a:r>
                  <a:rPr lang="fr-FR" sz="2000" dirty="0" smtClean="0"/>
                  <a:t>Dans l’exemple :</a:t>
                </a:r>
              </a:p>
              <a:p>
                <a:pPr marL="0" indent="0">
                  <a:buNone/>
                </a:pPr>
                <a:r>
                  <a:rPr lang="fr-FR" sz="2000" dirty="0" smtClean="0"/>
                  <a:t> </a:t>
                </a:r>
                <a:r>
                  <a:rPr lang="fr-FR" sz="2000" dirty="0" smtClean="0">
                    <a:latin typeface="Times New Roman"/>
                  </a:rPr>
                  <a:t>si o</a:t>
                </a:r>
                <a:r>
                  <a:rPr lang="fr-FR" sz="2000" dirty="0" smtClean="0">
                    <a:latin typeface="Times New Roman"/>
                    <a:ea typeface="Times New Roman"/>
                  </a:rPr>
                  <a:t>n </a:t>
                </a:r>
                <a:r>
                  <a:rPr lang="fr-FR" sz="2000" dirty="0">
                    <a:latin typeface="Times New Roman"/>
                    <a:ea typeface="Times New Roman"/>
                  </a:rPr>
                  <a:t>pose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1</m:t>
                        </m:r>
                      </m:sub>
                    </m:sSub>
                    <m:r>
                      <a:rPr lang="fr-FR" sz="2000" i="1">
                        <a:effectLst/>
                        <a:latin typeface="Cambria Math"/>
                        <a:ea typeface="Times New Roman"/>
                        <a:cs typeface="Times New Roman"/>
                      </a:rPr>
                      <m:t>=(</m:t>
                    </m:r>
                    <m:r>
                      <a:rPr lang="fr-FR" sz="2000" i="1">
                        <a:effectLst/>
                        <a:latin typeface="Cambria Math"/>
                        <a:ea typeface="Times New Roman"/>
                        <a:cs typeface="Times New Roman"/>
                      </a:rPr>
                      <m:t>𝑝</m:t>
                    </m:r>
                    <m:r>
                      <a:rPr lang="fr-FR" sz="2000" i="1">
                        <a:effectLst/>
                        <a:latin typeface="Cambria Math"/>
                        <a:ea typeface="Times New Roman"/>
                        <a:cs typeface="Times New Roman"/>
                      </a:rPr>
                      <m:t>,1−</m:t>
                    </m:r>
                    <m:r>
                      <a:rPr lang="fr-FR" sz="2000" i="1">
                        <a:effectLst/>
                        <a:latin typeface="Cambria Math"/>
                        <a:ea typeface="Times New Roman"/>
                        <a:cs typeface="Times New Roman"/>
                      </a:rPr>
                      <m:t>𝑝</m:t>
                    </m:r>
                    <m:r>
                      <a:rPr lang="fr-FR" sz="2000" i="1">
                        <a:effectLst/>
                        <a:latin typeface="Cambria Math"/>
                        <a:ea typeface="Times New Roman"/>
                        <a:cs typeface="Times New Roman"/>
                      </a:rPr>
                      <m:t>)</m:t>
                    </m:r>
                  </m:oMath>
                </a14:m>
                <a:r>
                  <a:rPr lang="fr-FR" sz="2000" dirty="0">
                    <a:effectLst/>
                    <a:latin typeface="Times New Roman"/>
                    <a:ea typeface="Times New Roman"/>
                  </a:rPr>
                  <a:t> et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r>
                      <a:rPr lang="fr-FR" sz="2000" i="1">
                        <a:effectLst/>
                        <a:latin typeface="Cambria Math"/>
                        <a:ea typeface="Times New Roman"/>
                        <a:cs typeface="Times New Roman"/>
                      </a:rPr>
                      <m:t>𝑞</m:t>
                    </m:r>
                    <m:r>
                      <a:rPr lang="fr-FR" sz="2000" i="1">
                        <a:effectLst/>
                        <a:latin typeface="Cambria Math"/>
                        <a:ea typeface="Times New Roman"/>
                        <a:cs typeface="Times New Roman"/>
                      </a:rPr>
                      <m:t>,1−</m:t>
                    </m:r>
                    <m:r>
                      <a:rPr lang="fr-FR" sz="2000" i="1">
                        <a:effectLst/>
                        <a:latin typeface="Cambria Math"/>
                        <a:ea typeface="Times New Roman"/>
                        <a:cs typeface="Times New Roman"/>
                      </a:rPr>
                      <m:t>𝑞</m:t>
                    </m:r>
                    <m:r>
                      <a:rPr lang="fr-FR" sz="2000" i="1">
                        <a:effectLst/>
                        <a:latin typeface="Cambria Math"/>
                        <a:ea typeface="Times New Roman"/>
                        <a:cs typeface="Times New Roman"/>
                      </a:rPr>
                      <m:t>)</m:t>
                    </m:r>
                  </m:oMath>
                </a14:m>
                <a:r>
                  <a:rPr lang="fr-FR" sz="2000" dirty="0">
                    <a:effectLst/>
                    <a:latin typeface="Times New Roman"/>
                    <a:ea typeface="Times New Roman"/>
                  </a:rPr>
                  <a:t>, on peut calculer  </a:t>
                </a:r>
                <a:r>
                  <a:rPr lang="fr-FR" sz="2000" dirty="0" smtClean="0">
                    <a:effectLst/>
                    <a:latin typeface="Times New Roman"/>
                    <a:ea typeface="Times New Roman"/>
                  </a:rPr>
                  <a:t>cela reviendrait à déterminer pour le joueur 1 la valeur de p tel que  </a:t>
                </a:r>
                <a14:m>
                  <m:oMath xmlns:m="http://schemas.openxmlformats.org/officeDocument/2006/math">
                    <m:func>
                      <m:funcPr>
                        <m:ctrlPr>
                          <a:rPr lang="fr-FR" sz="2000" i="1" smtClean="0">
                            <a:effectLst/>
                            <a:latin typeface="Cambria Math"/>
                            <a:ea typeface="Times New Roman"/>
                          </a:rPr>
                        </m:ctrlPr>
                      </m:funcPr>
                      <m:fName>
                        <m:limLow>
                          <m:limLowPr>
                            <m:ctrlPr>
                              <a:rPr lang="fr-FR" sz="2000" i="1" smtClean="0">
                                <a:effectLst/>
                                <a:latin typeface="Cambria Math"/>
                                <a:ea typeface="Times New Roman"/>
                              </a:rPr>
                            </m:ctrlPr>
                          </m:limLowPr>
                          <m:e>
                            <m:r>
                              <m:rPr>
                                <m:sty m:val="p"/>
                              </m:rPr>
                              <a:rPr lang="fr-FR" sz="2000" i="0" smtClean="0">
                                <a:effectLst/>
                                <a:latin typeface="Cambria Math"/>
                                <a:ea typeface="Times New Roman"/>
                              </a:rPr>
                              <m:t>max</m:t>
                            </m:r>
                          </m:e>
                          <m:lim>
                            <m:r>
                              <a:rPr lang="fr-FR" sz="2000" b="0" i="1" smtClean="0">
                                <a:effectLst/>
                                <a:latin typeface="Cambria Math"/>
                                <a:ea typeface="Times New Roman"/>
                              </a:rPr>
                              <m:t>𝑝</m:t>
                            </m:r>
                            <m:r>
                              <a:rPr lang="fr-FR" sz="2000" b="0" i="1" smtClean="0">
                                <a:effectLst/>
                                <a:latin typeface="Cambria Math"/>
                                <a:ea typeface="Cambria Math"/>
                              </a:rPr>
                              <m:t>∈[0,1]</m:t>
                            </m:r>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d>
                                      <m:dPr>
                                        <m:begChr m:val="{"/>
                                        <m:endChr m:val="}"/>
                                        <m:ctrlPr>
                                          <a:rPr lang="fr-FR" sz="2000" i="1">
                                            <a:solidFill>
                                              <a:prstClr val="black"/>
                                            </a:solidFill>
                                            <a:latin typeface="Cambria Math"/>
                                            <a:ea typeface="Times New Roman"/>
                                            <a:cs typeface="Times New Roman"/>
                                          </a:rPr>
                                        </m:ctrlPr>
                                      </m:dPr>
                                      <m:e>
                                        <m:r>
                                          <a:rPr lang="fr-FR" sz="2000" i="1">
                                            <a:solidFill>
                                              <a:prstClr val="black"/>
                                            </a:solidFill>
                                            <a:latin typeface="Cambria Math"/>
                                            <a:ea typeface="Times New Roman"/>
                                            <a:cs typeface="Times New Roman"/>
                                          </a:rPr>
                                          <m:t>𝐺</m:t>
                                        </m:r>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𝐷</m:t>
                                        </m:r>
                                      </m:e>
                                    </m:d>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e>
                        </m:func>
                      </m:e>
                    </m:func>
                  </m:oMath>
                </a14:m>
                <a:r>
                  <a:rPr lang="fr-FR" sz="2000" dirty="0" smtClean="0"/>
                  <a:t>  soit atteint et pour le joueur 2 de même la valeur de q tel que </a:t>
                </a:r>
                <a14:m>
                  <m:oMath xmlns:m="http://schemas.openxmlformats.org/officeDocument/2006/math">
                    <m:func>
                      <m:funcPr>
                        <m:ctrlPr>
                          <a:rPr lang="fr-FR" sz="2000" i="1">
                            <a:solidFill>
                              <a:prstClr val="black"/>
                            </a:solidFill>
                            <a:latin typeface="Cambria Math"/>
                            <a:ea typeface="Times New Roman"/>
                          </a:rPr>
                        </m:ctrlPr>
                      </m:funcPr>
                      <m:fName>
                        <m:limLow>
                          <m:limLowPr>
                            <m:ctrlPr>
                              <a:rPr lang="fr-FR" sz="2000" i="1">
                                <a:solidFill>
                                  <a:prstClr val="black"/>
                                </a:solidFill>
                                <a:latin typeface="Cambria Math"/>
                                <a:ea typeface="Times New Roman"/>
                              </a:rPr>
                            </m:ctrlPr>
                          </m:limLowPr>
                          <m:e>
                            <m:r>
                              <m:rPr>
                                <m:sty m:val="p"/>
                              </m:rPr>
                              <a:rPr lang="fr-FR" sz="2000">
                                <a:solidFill>
                                  <a:prstClr val="black"/>
                                </a:solidFill>
                                <a:latin typeface="Cambria Math"/>
                                <a:ea typeface="Times New Roman"/>
                              </a:rPr>
                              <m:t>max</m:t>
                            </m:r>
                          </m:e>
                          <m:lim>
                            <m:r>
                              <a:rPr lang="fr-FR" sz="2000" b="0" i="1" smtClean="0">
                                <a:solidFill>
                                  <a:prstClr val="black"/>
                                </a:solidFill>
                                <a:latin typeface="Cambria Math"/>
                                <a:ea typeface="Times New Roman"/>
                              </a:rPr>
                              <m:t>𝑞</m:t>
                            </m:r>
                            <m:r>
                              <a:rPr lang="fr-FR" sz="2000" i="1">
                                <a:solidFill>
                                  <a:prstClr val="black"/>
                                </a:solidFill>
                                <a:latin typeface="Cambria Math"/>
                                <a:ea typeface="Cambria Math"/>
                              </a:rPr>
                              <m:t>∈[0,1]</m:t>
                            </m:r>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b="0" i="1" smtClean="0">
                                        <a:solidFill>
                                          <a:prstClr val="black"/>
                                        </a:solidFill>
                                        <a:latin typeface="Cambria Math"/>
                                        <a:ea typeface="Times New Roman"/>
                                        <a:cs typeface="Times New Roman"/>
                                      </a:rPr>
                                      <m:t>1</m:t>
                                    </m:r>
                                    <m:r>
                                      <a:rPr lang="fr-FR" sz="2000" i="1">
                                        <a:solidFill>
                                          <a:prstClr val="black"/>
                                        </a:solidFill>
                                        <a:latin typeface="Cambria Math"/>
                                        <a:ea typeface="Times New Roman"/>
                                        <a:cs typeface="Times New Roman"/>
                                      </a:rPr>
                                      <m:t>∈</m:t>
                                    </m:r>
                                    <m:d>
                                      <m:dPr>
                                        <m:begChr m:val="{"/>
                                        <m:endChr m:val="}"/>
                                        <m:ctrlPr>
                                          <a:rPr lang="fr-FR" sz="2000" i="1">
                                            <a:solidFill>
                                              <a:prstClr val="black"/>
                                            </a:solidFill>
                                            <a:latin typeface="Cambria Math"/>
                                            <a:ea typeface="Times New Roman"/>
                                            <a:cs typeface="Times New Roman"/>
                                          </a:rPr>
                                        </m:ctrlPr>
                                      </m:dPr>
                                      <m:e>
                                        <m:r>
                                          <a:rPr lang="fr-FR" sz="2000" b="0" i="1" smtClean="0">
                                            <a:solidFill>
                                              <a:prstClr val="black"/>
                                            </a:solidFill>
                                            <a:latin typeface="Cambria Math"/>
                                            <a:ea typeface="Times New Roman"/>
                                            <a:cs typeface="Times New Roman"/>
                                          </a:rPr>
                                          <m:t>𝐻</m:t>
                                        </m:r>
                                        <m:r>
                                          <a:rPr lang="fr-FR" sz="2000" b="0" i="1" smtClean="0">
                                            <a:solidFill>
                                              <a:prstClr val="black"/>
                                            </a:solidFill>
                                            <a:latin typeface="Cambria Math"/>
                                            <a:ea typeface="Times New Roman"/>
                                            <a:cs typeface="Times New Roman"/>
                                          </a:rPr>
                                          <m:t>,</m:t>
                                        </m:r>
                                        <m:r>
                                          <a:rPr lang="fr-FR" sz="2000" b="0" i="1" smtClean="0">
                                            <a:solidFill>
                                              <a:prstClr val="black"/>
                                            </a:solidFill>
                                            <a:latin typeface="Cambria Math"/>
                                            <a:ea typeface="Times New Roman"/>
                                            <a:cs typeface="Times New Roman"/>
                                          </a:rPr>
                                          <m:t>𝐵</m:t>
                                        </m:r>
                                      </m:e>
                                    </m:d>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b="0" i="1" smtClean="0">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b="0" i="1" smtClean="0">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smtClean="0">
                                    <a:solidFill>
                                      <a:prstClr val="black"/>
                                    </a:solidFill>
                                    <a:latin typeface="Cambria Math"/>
                                    <a:ea typeface="Cambria Math"/>
                                    <a:cs typeface="Times New Roman"/>
                                  </a:rPr>
                                  <m:t>𝜎</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e>
                        </m:func>
                      </m:e>
                    </m:func>
                    <m:r>
                      <a:rPr lang="fr-FR" sz="2000" b="0" i="0" smtClean="0">
                        <a:solidFill>
                          <a:prstClr val="black"/>
                        </a:solidFill>
                        <a:latin typeface="Cambria Math"/>
                        <a:ea typeface="Times New Roman"/>
                        <a:cs typeface="Times New Roman"/>
                      </a:rPr>
                      <m:t> </m:t>
                    </m:r>
                  </m:oMath>
                </a14:m>
                <a:r>
                  <a:rPr lang="fr-FR" sz="2000" b="0" dirty="0" smtClean="0">
                    <a:solidFill>
                      <a:prstClr val="black"/>
                    </a:solidFill>
                    <a:ea typeface="Times New Roman"/>
                    <a:cs typeface="Times New Roman"/>
                  </a:rPr>
                  <a:t>soit atteint.</a:t>
                </a:r>
              </a:p>
              <a:p>
                <a:pPr marL="0" indent="0">
                  <a:buNone/>
                </a:pPr>
                <a:r>
                  <a:rPr lang="fr-FR" sz="2000" b="1" dirty="0" smtClean="0">
                    <a:solidFill>
                      <a:prstClr val="black"/>
                    </a:solidFill>
                    <a:ea typeface="Times New Roman"/>
                    <a:cs typeface="Times New Roman"/>
                  </a:rPr>
                  <a:t>Joueur 1</a:t>
                </a:r>
                <a:r>
                  <a:rPr lang="fr-FR" sz="2000" dirty="0" smtClean="0">
                    <a:solidFill>
                      <a:prstClr val="black"/>
                    </a:solidFill>
                    <a:ea typeface="Times New Roman"/>
                    <a:cs typeface="Times New Roman"/>
                  </a:rPr>
                  <a:t>:</a:t>
                </a:r>
                <a:endParaRPr lang="fr-FR" sz="2000" b="0" dirty="0" smtClean="0">
                  <a:solidFill>
                    <a:prstClr val="black"/>
                  </a:solidFill>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unc>
                        <m:funcPr>
                          <m:ctrlPr>
                            <a:rPr lang="fr-FR" sz="2000" i="1">
                              <a:solidFill>
                                <a:prstClr val="black"/>
                              </a:solidFill>
                              <a:latin typeface="Cambria Math"/>
                              <a:ea typeface="Times New Roman"/>
                            </a:rPr>
                          </m:ctrlPr>
                        </m:funcPr>
                        <m:fName>
                          <m:limLow>
                            <m:limLowPr>
                              <m:ctrlPr>
                                <a:rPr lang="fr-FR" sz="2000" i="1">
                                  <a:solidFill>
                                    <a:prstClr val="black"/>
                                  </a:solidFill>
                                  <a:latin typeface="Cambria Math"/>
                                  <a:ea typeface="Times New Roman"/>
                                </a:rPr>
                              </m:ctrlPr>
                            </m:limLowPr>
                            <m:e>
                              <m:r>
                                <m:rPr>
                                  <m:sty m:val="p"/>
                                </m:rPr>
                                <a:rPr lang="fr-FR" sz="2000">
                                  <a:solidFill>
                                    <a:prstClr val="black"/>
                                  </a:solidFill>
                                  <a:latin typeface="Cambria Math"/>
                                  <a:ea typeface="Times New Roman"/>
                                </a:rPr>
                                <m:t>max</m:t>
                              </m:r>
                            </m:e>
                            <m:lim>
                              <m:r>
                                <a:rPr lang="fr-FR" sz="2000" i="1">
                                  <a:solidFill>
                                    <a:prstClr val="black"/>
                                  </a:solidFill>
                                  <a:latin typeface="Cambria Math"/>
                                  <a:ea typeface="Times New Roman"/>
                                </a:rPr>
                                <m:t>𝑝</m:t>
                              </m:r>
                              <m:r>
                                <a:rPr lang="fr-FR" sz="2000" i="1">
                                  <a:solidFill>
                                    <a:prstClr val="black"/>
                                  </a:solidFill>
                                  <a:latin typeface="Cambria Math"/>
                                  <a:ea typeface="Cambria Math"/>
                                </a:rPr>
                                <m:t>∈[0,1]</m:t>
                              </m:r>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d>
                                        <m:dPr>
                                          <m:begChr m:val="{"/>
                                          <m:endChr m:val="}"/>
                                          <m:ctrlPr>
                                            <a:rPr lang="fr-FR" sz="2000" i="1">
                                              <a:solidFill>
                                                <a:prstClr val="black"/>
                                              </a:solidFill>
                                              <a:latin typeface="Cambria Math"/>
                                              <a:ea typeface="Times New Roman"/>
                                              <a:cs typeface="Times New Roman"/>
                                            </a:rPr>
                                          </m:ctrlPr>
                                        </m:dPr>
                                        <m:e>
                                          <m:r>
                                            <a:rPr lang="fr-FR" sz="2000" i="1">
                                              <a:solidFill>
                                                <a:prstClr val="black"/>
                                              </a:solidFill>
                                              <a:latin typeface="Cambria Math"/>
                                              <a:ea typeface="Times New Roman"/>
                                              <a:cs typeface="Times New Roman"/>
                                            </a:rPr>
                                            <m:t>𝐺</m:t>
                                          </m:r>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𝐷</m:t>
                                          </m:r>
                                        </m:e>
                                      </m:d>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e>
                          </m:func>
                        </m:e>
                      </m:func>
                      <m:r>
                        <a:rPr lang="fr-FR" sz="2000" b="0" i="0" smtClean="0">
                          <a:solidFill>
                            <a:prstClr val="black"/>
                          </a:solidFill>
                          <a:latin typeface="Cambria Math"/>
                          <a:ea typeface="Times New Roman"/>
                          <a:cs typeface="Times New Roman"/>
                        </a:rPr>
                        <m:t>=</m:t>
                      </m:r>
                      <m:func>
                        <m:funcPr>
                          <m:ctrlPr>
                            <a:rPr lang="fr-FR" sz="2000" b="0" i="1" smtClean="0">
                              <a:solidFill>
                                <a:prstClr val="black"/>
                              </a:solidFill>
                              <a:latin typeface="Cambria Math"/>
                              <a:ea typeface="Times New Roman"/>
                              <a:cs typeface="Times New Roman"/>
                            </a:rPr>
                          </m:ctrlPr>
                        </m:funcPr>
                        <m:fName>
                          <m:limLow>
                            <m:limLowPr>
                              <m:ctrlPr>
                                <a:rPr lang="fr-FR" sz="2000" b="0" i="1" smtClean="0">
                                  <a:solidFill>
                                    <a:prstClr val="black"/>
                                  </a:solidFill>
                                  <a:latin typeface="Cambria Math"/>
                                  <a:ea typeface="Times New Roman"/>
                                  <a:cs typeface="Times New Roman"/>
                                </a:rPr>
                              </m:ctrlPr>
                            </m:limLowPr>
                            <m:e>
                              <m:r>
                                <m:rPr>
                                  <m:sty m:val="p"/>
                                </m:rPr>
                                <a:rPr lang="fr-FR" sz="2000" b="0" i="0" smtClean="0">
                                  <a:solidFill>
                                    <a:prstClr val="black"/>
                                  </a:solidFill>
                                  <a:latin typeface="Cambria Math"/>
                                  <a:ea typeface="Times New Roman"/>
                                  <a:cs typeface="Times New Roman"/>
                                </a:rPr>
                                <m:t>max</m:t>
                              </m:r>
                            </m:e>
                            <m:lim>
                              <m:r>
                                <a:rPr lang="fr-FR" sz="2000" b="0" i="1" smtClean="0">
                                  <a:solidFill>
                                    <a:prstClr val="black"/>
                                  </a:solidFill>
                                  <a:latin typeface="Cambria Math"/>
                                  <a:ea typeface="Times New Roman"/>
                                  <a:cs typeface="Times New Roman"/>
                                </a:rPr>
                                <m:t>𝑝</m:t>
                              </m:r>
                              <m:r>
                                <a:rPr lang="fr-FR" sz="2000" b="0" i="1" smtClean="0">
                                  <a:solidFill>
                                    <a:prstClr val="black"/>
                                  </a:solidFill>
                                  <a:latin typeface="Cambria Math"/>
                                  <a:ea typeface="Cambria Math"/>
                                  <a:cs typeface="Times New Roman"/>
                                </a:rPr>
                                <m:t>∈[0,1]</m:t>
                              </m:r>
                            </m:lim>
                          </m:limLow>
                        </m:fName>
                        <m:e>
                          <m:r>
                            <m:rPr>
                              <m:sty m:val="p"/>
                            </m:rPr>
                            <a:rPr lang="fr-FR" sz="2000" b="0" i="0" smtClean="0">
                              <a:solidFill>
                                <a:prstClr val="black"/>
                              </a:solidFill>
                              <a:latin typeface="Cambria Math"/>
                              <a:ea typeface="Times New Roman"/>
                              <a:cs typeface="Times New Roman"/>
                            </a:rPr>
                            <m:t>min</m:t>
                          </m:r>
                          <m:r>
                            <a:rPr lang="fr-FR" sz="2000" b="0" i="1" smtClean="0">
                              <a:solidFill>
                                <a:prstClr val="black"/>
                              </a:solidFill>
                              <a:latin typeface="Cambria Math"/>
                              <a:ea typeface="Times New Roman"/>
                              <a:cs typeface="Times New Roman"/>
                            </a:rPr>
                            <m:t>⁡(</m:t>
                          </m:r>
                          <m:sSub>
                            <m:sSubPr>
                              <m:ctrlPr>
                                <a:rPr lang="fr-FR" sz="2000" b="0" i="1" smtClean="0">
                                  <a:solidFill>
                                    <a:prstClr val="black"/>
                                  </a:solidFill>
                                  <a:latin typeface="Cambria Math"/>
                                  <a:cs typeface="Times New Roman"/>
                                </a:rPr>
                              </m:ctrlPr>
                            </m:sSubPr>
                            <m:e>
                              <m:r>
                                <a:rPr lang="fr-FR" sz="2000" b="0" i="1" smtClean="0">
                                  <a:solidFill>
                                    <a:prstClr val="black"/>
                                  </a:solidFill>
                                  <a:latin typeface="Cambria Math"/>
                                  <a:cs typeface="Times New Roman"/>
                                </a:rPr>
                                <m:t>𝑢</m:t>
                              </m:r>
                            </m:e>
                            <m:sub>
                              <m:r>
                                <a:rPr lang="fr-FR" sz="2000" b="0" i="1" smtClean="0">
                                  <a:solidFill>
                                    <a:prstClr val="black"/>
                                  </a:solidFill>
                                  <a:latin typeface="Cambria Math"/>
                                  <a:cs typeface="Times New Roman"/>
                                </a:rPr>
                                <m:t>1</m:t>
                              </m:r>
                            </m:sub>
                          </m:sSub>
                          <m:r>
                            <a:rPr lang="fr-FR" sz="2000" b="0" i="1" smtClean="0">
                              <a:solidFill>
                                <a:prstClr val="black"/>
                              </a:solidFill>
                              <a:latin typeface="Cambria Math"/>
                              <a:ea typeface="Times New Roman"/>
                              <a:cs typeface="Times New Roman"/>
                            </a:rPr>
                            <m:t>(</m:t>
                          </m:r>
                          <m:sSub>
                            <m:sSubPr>
                              <m:ctrlPr>
                                <a:rPr lang="fr-FR" sz="2000" b="0" i="1" smtClean="0">
                                  <a:solidFill>
                                    <a:prstClr val="black"/>
                                  </a:solidFill>
                                  <a:latin typeface="Cambria Math"/>
                                  <a:cs typeface="Times New Roman"/>
                                </a:rPr>
                              </m:ctrlPr>
                            </m:sSubPr>
                            <m:e>
                              <m:r>
                                <a:rPr lang="fr-FR" sz="2000" b="0" i="1" smtClean="0">
                                  <a:solidFill>
                                    <a:prstClr val="black"/>
                                  </a:solidFill>
                                  <a:latin typeface="Cambria Math"/>
                                  <a:ea typeface="Cambria Math"/>
                                  <a:cs typeface="Times New Roman"/>
                                </a:rPr>
                                <m:t>𝜎</m:t>
                              </m:r>
                            </m:e>
                            <m:sub>
                              <m:r>
                                <a:rPr lang="fr-FR" sz="2000" b="0" i="1" smtClean="0">
                                  <a:solidFill>
                                    <a:prstClr val="black"/>
                                  </a:solidFill>
                                  <a:latin typeface="Cambria Math"/>
                                  <a:cs typeface="Times New Roman"/>
                                </a:rPr>
                                <m:t>1</m:t>
                              </m:r>
                            </m:sub>
                          </m:sSub>
                          <m:r>
                            <a:rPr lang="fr-FR" sz="2000" b="0" i="1" smtClean="0">
                              <a:solidFill>
                                <a:prstClr val="black"/>
                              </a:solidFill>
                              <a:latin typeface="Cambria Math"/>
                              <a:ea typeface="Times New Roman"/>
                              <a:cs typeface="Times New Roman"/>
                            </a:rPr>
                            <m:t>,</m:t>
                          </m:r>
                          <m:r>
                            <a:rPr lang="fr-FR" sz="2000" b="0" i="1" smtClean="0">
                              <a:solidFill>
                                <a:prstClr val="black"/>
                              </a:solidFill>
                              <a:latin typeface="Cambria Math"/>
                              <a:cs typeface="Times New Roman"/>
                            </a:rPr>
                            <m:t> </m:t>
                          </m:r>
                        </m:e>
                      </m:func>
                      <m:r>
                        <a:rPr lang="fr-FR" sz="2000" b="0" i="1" smtClean="0">
                          <a:solidFill>
                            <a:prstClr val="black"/>
                          </a:solidFill>
                          <a:latin typeface="Cambria Math"/>
                          <a:ea typeface="Times New Roman"/>
                          <a:cs typeface="Times New Roman"/>
                        </a:rPr>
                        <m:t>𝐺</m:t>
                      </m:r>
                      <m:r>
                        <a:rPr lang="fr-FR" sz="2000" b="0" i="1" smtClean="0">
                          <a:solidFill>
                            <a:prstClr val="black"/>
                          </a:solidFill>
                          <a:latin typeface="Cambria Math"/>
                          <a:ea typeface="Times New Roman"/>
                          <a:cs typeface="Times New Roman"/>
                        </a:rPr>
                        <m:t>),</m:t>
                      </m:r>
                      <m:d>
                        <m:dPr>
                          <m:ctrlPr>
                            <a:rPr lang="fr-FR" sz="2000" b="0" i="1" smtClean="0">
                              <a:solidFill>
                                <a:prstClr val="black"/>
                              </a:solidFill>
                              <a:latin typeface="Cambria Math"/>
                              <a:cs typeface="Times New Roman"/>
                            </a:rPr>
                          </m:ctrlPr>
                        </m:dPr>
                        <m:e>
                          <m:sSub>
                            <m:sSubPr>
                              <m:ctrlPr>
                                <a:rPr lang="fr-FR" sz="2000" b="0" i="1" smtClean="0">
                                  <a:solidFill>
                                    <a:prstClr val="black"/>
                                  </a:solidFill>
                                  <a:latin typeface="Cambria Math"/>
                                  <a:cs typeface="Times New Roman"/>
                                </a:rPr>
                              </m:ctrlPr>
                            </m:sSubPr>
                            <m:e>
                              <m:r>
                                <a:rPr lang="fr-FR" sz="2000" b="0" i="1" smtClean="0">
                                  <a:solidFill>
                                    <a:prstClr val="black"/>
                                  </a:solidFill>
                                  <a:latin typeface="Cambria Math"/>
                                  <a:ea typeface="Cambria Math"/>
                                  <a:cs typeface="Times New Roman"/>
                                </a:rPr>
                                <m:t>𝜎</m:t>
                              </m:r>
                            </m:e>
                            <m:sub>
                              <m:r>
                                <a:rPr lang="fr-FR" sz="2000" b="0" i="1" smtClean="0">
                                  <a:solidFill>
                                    <a:prstClr val="black"/>
                                  </a:solidFill>
                                  <a:latin typeface="Cambria Math"/>
                                  <a:cs typeface="Times New Roman"/>
                                </a:rPr>
                                <m:t>1</m:t>
                              </m:r>
                            </m:sub>
                          </m:sSub>
                          <m:r>
                            <a:rPr lang="fr-FR" sz="2000" b="0" i="1" smtClean="0">
                              <a:solidFill>
                                <a:prstClr val="black"/>
                              </a:solidFill>
                              <a:latin typeface="Cambria Math"/>
                              <a:cs typeface="Times New Roman"/>
                            </a:rPr>
                            <m:t>,</m:t>
                          </m:r>
                          <m:r>
                            <a:rPr lang="fr-FR" sz="2000" b="0" i="1" smtClean="0">
                              <a:solidFill>
                                <a:prstClr val="black"/>
                              </a:solidFill>
                              <a:latin typeface="Cambria Math"/>
                              <a:cs typeface="Times New Roman"/>
                            </a:rPr>
                            <m:t>𝐷</m:t>
                          </m:r>
                        </m:e>
                      </m:d>
                      <m:r>
                        <a:rPr lang="fr-FR" sz="2000" b="0" i="1" smtClean="0">
                          <a:solidFill>
                            <a:prstClr val="black"/>
                          </a:solidFill>
                          <a:latin typeface="Cambria Math"/>
                          <a:cs typeface="Times New Roman"/>
                        </a:rPr>
                        <m:t>=</m:t>
                      </m:r>
                      <m:func>
                        <m:funcPr>
                          <m:ctrlPr>
                            <a:rPr lang="fr-FR" sz="2000" b="0" i="1" smtClean="0">
                              <a:solidFill>
                                <a:prstClr val="black"/>
                              </a:solidFill>
                              <a:latin typeface="Cambria Math"/>
                              <a:cs typeface="Times New Roman"/>
                            </a:rPr>
                          </m:ctrlPr>
                        </m:funcPr>
                        <m:fName>
                          <m:limLow>
                            <m:limLowPr>
                              <m:ctrlPr>
                                <a:rPr lang="fr-FR" sz="2000" b="0" i="1" smtClean="0">
                                  <a:solidFill>
                                    <a:prstClr val="black"/>
                                  </a:solidFill>
                                  <a:latin typeface="Cambria Math"/>
                                  <a:cs typeface="Times New Roman"/>
                                </a:rPr>
                              </m:ctrlPr>
                            </m:limLowPr>
                            <m:e>
                              <m:r>
                                <m:rPr>
                                  <m:sty m:val="p"/>
                                </m:rPr>
                                <a:rPr lang="fr-FR" sz="2000" b="0" i="0" smtClean="0">
                                  <a:solidFill>
                                    <a:prstClr val="black"/>
                                  </a:solidFill>
                                  <a:latin typeface="Cambria Math"/>
                                  <a:cs typeface="Times New Roman"/>
                                </a:rPr>
                                <m:t>max</m:t>
                              </m:r>
                            </m:e>
                            <m:lim>
                              <m:r>
                                <a:rPr lang="fr-FR" sz="2000" b="0" i="1" smtClean="0">
                                  <a:solidFill>
                                    <a:prstClr val="black"/>
                                  </a:solidFill>
                                  <a:latin typeface="Cambria Math"/>
                                  <a:cs typeface="Times New Roman"/>
                                </a:rPr>
                                <m:t>𝑝</m:t>
                              </m:r>
                              <m:r>
                                <a:rPr lang="fr-FR" sz="2000" b="0" i="1" smtClean="0">
                                  <a:solidFill>
                                    <a:prstClr val="black"/>
                                  </a:solidFill>
                                  <a:latin typeface="Cambria Math"/>
                                  <a:ea typeface="Cambria Math"/>
                                  <a:cs typeface="Times New Roman"/>
                                </a:rPr>
                                <m:t>∈[0,1]</m:t>
                              </m:r>
                            </m:lim>
                          </m:limLow>
                        </m:fName>
                        <m:e>
                          <m:r>
                            <m:rPr>
                              <m:sty m:val="p"/>
                            </m:rPr>
                            <a:rPr lang="fr-FR" sz="2000" b="0" i="0" smtClean="0">
                              <a:solidFill>
                                <a:prstClr val="black"/>
                              </a:solidFill>
                              <a:latin typeface="Cambria Math"/>
                              <a:cs typeface="Times New Roman"/>
                            </a:rPr>
                            <m:t>min</m:t>
                          </m:r>
                          <m:r>
                            <a:rPr lang="fr-FR" sz="2000" b="0" i="1" smtClean="0">
                              <a:solidFill>
                                <a:prstClr val="black"/>
                              </a:solidFill>
                              <a:latin typeface="Cambria Math"/>
                              <a:cs typeface="Times New Roman"/>
                            </a:rPr>
                            <m:t>⁡(</m:t>
                          </m:r>
                        </m:e>
                      </m:func>
                      <m:r>
                        <a:rPr lang="fr-FR" sz="2000" b="0" i="1" smtClean="0">
                          <a:solidFill>
                            <a:prstClr val="black"/>
                          </a:solidFill>
                          <a:latin typeface="Cambria Math"/>
                          <a:cs typeface="Times New Roman"/>
                        </a:rPr>
                        <m:t>𝑝</m:t>
                      </m:r>
                      <m:r>
                        <a:rPr lang="fr-FR" sz="2000" b="0" i="1" smtClean="0">
                          <a:solidFill>
                            <a:prstClr val="black"/>
                          </a:solidFill>
                          <a:latin typeface="Cambria Math"/>
                          <a:cs typeface="Times New Roman"/>
                        </a:rPr>
                        <m:t>+7,−106</m:t>
                      </m:r>
                      <m:r>
                        <a:rPr lang="fr-FR" sz="2000" b="0" i="1" smtClean="0">
                          <a:solidFill>
                            <a:prstClr val="black"/>
                          </a:solidFill>
                          <a:latin typeface="Cambria Math"/>
                          <a:cs typeface="Times New Roman"/>
                        </a:rPr>
                        <m:t>𝑝</m:t>
                      </m:r>
                      <m:r>
                        <a:rPr lang="fr-FR" sz="2000" b="0" i="1" smtClean="0">
                          <a:solidFill>
                            <a:prstClr val="black"/>
                          </a:solidFill>
                          <a:latin typeface="Cambria Math"/>
                          <a:cs typeface="Times New Roman"/>
                        </a:rPr>
                        <m:t>+6)=</m:t>
                      </m:r>
                      <m:func>
                        <m:funcPr>
                          <m:ctrlPr>
                            <a:rPr lang="fr-FR" sz="2000" b="0" i="1" smtClean="0">
                              <a:solidFill>
                                <a:prstClr val="black"/>
                              </a:solidFill>
                              <a:latin typeface="Cambria Math"/>
                              <a:cs typeface="Times New Roman"/>
                            </a:rPr>
                          </m:ctrlPr>
                        </m:funcPr>
                        <m:fName>
                          <m:limLow>
                            <m:limLowPr>
                              <m:ctrlPr>
                                <a:rPr lang="fr-FR" sz="2000" b="0" i="1" smtClean="0">
                                  <a:solidFill>
                                    <a:prstClr val="black"/>
                                  </a:solidFill>
                                  <a:latin typeface="Cambria Math"/>
                                  <a:cs typeface="Times New Roman"/>
                                </a:rPr>
                              </m:ctrlPr>
                            </m:limLowPr>
                            <m:e>
                              <m:r>
                                <m:rPr>
                                  <m:sty m:val="p"/>
                                </m:rPr>
                                <a:rPr lang="fr-FR" sz="2000" b="0" i="0" smtClean="0">
                                  <a:solidFill>
                                    <a:prstClr val="black"/>
                                  </a:solidFill>
                                  <a:latin typeface="Cambria Math"/>
                                  <a:cs typeface="Times New Roman"/>
                                </a:rPr>
                                <m:t>max</m:t>
                              </m:r>
                            </m:e>
                            <m:lim>
                              <m:r>
                                <a:rPr lang="fr-FR" sz="2000" b="0" i="1" smtClean="0">
                                  <a:solidFill>
                                    <a:prstClr val="black"/>
                                  </a:solidFill>
                                  <a:latin typeface="Cambria Math"/>
                                  <a:cs typeface="Times New Roman"/>
                                </a:rPr>
                                <m:t>𝑝</m:t>
                              </m:r>
                              <m:r>
                                <a:rPr lang="fr-FR" sz="2000" b="0" i="1" smtClean="0">
                                  <a:solidFill>
                                    <a:prstClr val="black"/>
                                  </a:solidFill>
                                  <a:latin typeface="Cambria Math"/>
                                  <a:ea typeface="Cambria Math"/>
                                  <a:cs typeface="Times New Roman"/>
                                </a:rPr>
                                <m:t>∈[0,1]</m:t>
                              </m:r>
                            </m:lim>
                          </m:limLow>
                        </m:fName>
                        <m:e>
                          <m:r>
                            <a:rPr lang="fr-FR" sz="2000" b="0" i="1" smtClean="0">
                              <a:solidFill>
                                <a:prstClr val="black"/>
                              </a:solidFill>
                              <a:latin typeface="Cambria Math"/>
                              <a:cs typeface="Times New Roman"/>
                            </a:rPr>
                            <m:t>(−106</m:t>
                          </m:r>
                          <m:r>
                            <a:rPr lang="fr-FR" sz="2000" b="0" i="1" smtClean="0">
                              <a:solidFill>
                                <a:prstClr val="black"/>
                              </a:solidFill>
                              <a:latin typeface="Cambria Math"/>
                              <a:cs typeface="Times New Roman"/>
                            </a:rPr>
                            <m:t>𝑝</m:t>
                          </m:r>
                          <m:r>
                            <a:rPr lang="fr-FR" sz="2000" b="0" i="1" smtClean="0">
                              <a:solidFill>
                                <a:prstClr val="black"/>
                              </a:solidFill>
                              <a:latin typeface="Cambria Math"/>
                              <a:cs typeface="Times New Roman"/>
                            </a:rPr>
                            <m:t>+6)</m:t>
                          </m:r>
                        </m:e>
                      </m:func>
                    </m:oMath>
                  </m:oMathPara>
                </a14:m>
                <a:endParaRPr lang="fr-FR" sz="2000" dirty="0" smtClean="0"/>
              </a:p>
              <a:p>
                <a:pPr marL="0" indent="0">
                  <a:buNone/>
                </a:pPr>
                <a:r>
                  <a:rPr lang="fr-FR" sz="2000" dirty="0" smtClean="0"/>
                  <a:t>Le maximum de la dernière entité est atteint pour p=0 donc la stratégie pure </a:t>
                </a:r>
                <a:r>
                  <a:rPr lang="fr-FR" sz="2000" b="1" dirty="0" smtClean="0"/>
                  <a:t>B </a:t>
                </a:r>
                <a:r>
                  <a:rPr lang="fr-FR" sz="2000" dirty="0" smtClean="0"/>
                  <a:t>que nous avons déjà déterminé.</a:t>
                </a:r>
              </a:p>
              <a:p>
                <a:pPr marL="0" indent="0">
                  <a:buNone/>
                </a:pPr>
                <a:r>
                  <a:rPr lang="fr-FR" sz="2000" dirty="0" smtClean="0"/>
                  <a:t>De même pour </a:t>
                </a:r>
                <a:r>
                  <a:rPr lang="fr-FR" sz="2000" b="1" dirty="0" smtClean="0"/>
                  <a:t>le joueur 2</a:t>
                </a:r>
                <a:r>
                  <a:rPr lang="fr-FR" sz="2000" dirty="0" smtClean="0"/>
                  <a:t>:</a:t>
                </a:r>
                <a14:m>
                  <m:oMath xmlns:m="http://schemas.openxmlformats.org/officeDocument/2006/math">
                    <m:func>
                      <m:funcPr>
                        <m:ctrlPr>
                          <a:rPr lang="fr-FR" sz="2000" i="1">
                            <a:solidFill>
                              <a:prstClr val="black"/>
                            </a:solidFill>
                            <a:latin typeface="Cambria Math"/>
                            <a:ea typeface="Times New Roman"/>
                          </a:rPr>
                        </m:ctrlPr>
                      </m:funcPr>
                      <m:fName>
                        <m:limLow>
                          <m:limLowPr>
                            <m:ctrlPr>
                              <a:rPr lang="fr-FR" sz="2000" i="1">
                                <a:solidFill>
                                  <a:prstClr val="black"/>
                                </a:solidFill>
                                <a:latin typeface="Cambria Math"/>
                                <a:ea typeface="Times New Roman"/>
                              </a:rPr>
                            </m:ctrlPr>
                          </m:limLowPr>
                          <m:e>
                            <m:r>
                              <m:rPr>
                                <m:sty m:val="p"/>
                              </m:rPr>
                              <a:rPr lang="fr-FR" sz="2000">
                                <a:solidFill>
                                  <a:prstClr val="black"/>
                                </a:solidFill>
                                <a:latin typeface="Cambria Math"/>
                                <a:ea typeface="Times New Roman"/>
                              </a:rPr>
                              <m:t>max</m:t>
                            </m:r>
                          </m:e>
                          <m:lim>
                            <m:r>
                              <a:rPr lang="fr-FR" sz="2000" i="1">
                                <a:solidFill>
                                  <a:prstClr val="black"/>
                                </a:solidFill>
                                <a:latin typeface="Cambria Math"/>
                                <a:ea typeface="Times New Roman"/>
                              </a:rPr>
                              <m:t>𝑞</m:t>
                            </m:r>
                            <m:r>
                              <a:rPr lang="fr-FR" sz="2000" i="1">
                                <a:solidFill>
                                  <a:prstClr val="black"/>
                                </a:solidFill>
                                <a:latin typeface="Cambria Math"/>
                                <a:ea typeface="Cambria Math"/>
                              </a:rPr>
                              <m:t>∈[0,1]</m:t>
                            </m:r>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d>
                                      <m:dPr>
                                        <m:begChr m:val="{"/>
                                        <m:endChr m:val="}"/>
                                        <m:ctrlPr>
                                          <a:rPr lang="fr-FR" sz="2000" i="1">
                                            <a:solidFill>
                                              <a:prstClr val="black"/>
                                            </a:solidFill>
                                            <a:latin typeface="Cambria Math"/>
                                            <a:ea typeface="Times New Roman"/>
                                            <a:cs typeface="Times New Roman"/>
                                          </a:rPr>
                                        </m:ctrlPr>
                                      </m:dPr>
                                      <m:e>
                                        <m:r>
                                          <a:rPr lang="fr-FR" sz="2000" i="1">
                                            <a:solidFill>
                                              <a:prstClr val="black"/>
                                            </a:solidFill>
                                            <a:latin typeface="Cambria Math"/>
                                            <a:ea typeface="Times New Roman"/>
                                            <a:cs typeface="Times New Roman"/>
                                          </a:rPr>
                                          <m:t>𝐻</m:t>
                                        </m:r>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𝑏</m:t>
                                        </m:r>
                                      </m:e>
                                    </m:d>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e>
                        </m:func>
                      </m:e>
                    </m:func>
                    <m:r>
                      <a:rPr lang="fr-FR" sz="2000" b="0" i="0" smtClean="0">
                        <a:solidFill>
                          <a:prstClr val="black"/>
                        </a:solidFill>
                        <a:latin typeface="Cambria Math"/>
                        <a:ea typeface="Times New Roman"/>
                        <a:cs typeface="Times New Roman"/>
                      </a:rPr>
                      <m:t>=</m:t>
                    </m:r>
                  </m:oMath>
                </a14:m>
                <a:endParaRPr lang="fr-FR" sz="2000" b="0" i="0" dirty="0" smtClean="0">
                  <a:solidFill>
                    <a:prstClr val="black"/>
                  </a:solidFill>
                  <a:latin typeface="Cambria Math"/>
                  <a:ea typeface="Times New Roman"/>
                  <a:cs typeface="Times New Roman"/>
                </a:endParaRPr>
              </a:p>
              <a:p>
                <a:pPr marL="0" indent="0">
                  <a:buNone/>
                </a:pPr>
                <a14:m>
                  <m:oMath xmlns:m="http://schemas.openxmlformats.org/officeDocument/2006/math">
                    <m:func>
                      <m:funcPr>
                        <m:ctrlPr>
                          <a:rPr lang="fr-FR" sz="2000" b="0" i="1" smtClean="0">
                            <a:solidFill>
                              <a:prstClr val="black"/>
                            </a:solidFill>
                            <a:latin typeface="Cambria Math"/>
                            <a:ea typeface="Times New Roman"/>
                            <a:cs typeface="Times New Roman"/>
                          </a:rPr>
                        </m:ctrlPr>
                      </m:funcPr>
                      <m:fName>
                        <m:limLow>
                          <m:limLowPr>
                            <m:ctrlPr>
                              <a:rPr lang="fr-FR" sz="2000" b="0" i="1" smtClean="0">
                                <a:solidFill>
                                  <a:prstClr val="black"/>
                                </a:solidFill>
                                <a:latin typeface="Cambria Math"/>
                                <a:ea typeface="Times New Roman"/>
                                <a:cs typeface="Times New Roman"/>
                              </a:rPr>
                            </m:ctrlPr>
                          </m:limLowPr>
                          <m:e>
                            <m:r>
                              <m:rPr>
                                <m:sty m:val="p"/>
                              </m:rPr>
                              <a:rPr lang="fr-FR" sz="2000" b="0" i="0" smtClean="0">
                                <a:solidFill>
                                  <a:prstClr val="black"/>
                                </a:solidFill>
                                <a:latin typeface="Cambria Math"/>
                                <a:ea typeface="Times New Roman"/>
                                <a:cs typeface="Times New Roman"/>
                              </a:rPr>
                              <m:t>max</m:t>
                            </m:r>
                          </m:e>
                          <m:lim>
                            <m:r>
                              <a:rPr lang="fr-FR" sz="2000" b="0" i="1" smtClean="0">
                                <a:solidFill>
                                  <a:prstClr val="black"/>
                                </a:solidFill>
                                <a:latin typeface="Cambria Math"/>
                                <a:ea typeface="Times New Roman"/>
                                <a:cs typeface="Times New Roman"/>
                              </a:rPr>
                              <m:t>𝑞</m:t>
                            </m:r>
                            <m:r>
                              <a:rPr lang="fr-FR" sz="2000" b="0" i="1" smtClean="0">
                                <a:solidFill>
                                  <a:prstClr val="black"/>
                                </a:solidFill>
                                <a:latin typeface="Cambria Math"/>
                                <a:ea typeface="Cambria Math"/>
                                <a:cs typeface="Times New Roman"/>
                              </a:rPr>
                              <m:t>∈[0,1]</m:t>
                            </m:r>
                          </m:lim>
                        </m:limLow>
                      </m:fName>
                      <m:e>
                        <m:r>
                          <a:rPr lang="fr-FR" sz="2000" b="0" i="1" smtClean="0">
                            <a:solidFill>
                              <a:prstClr val="black"/>
                            </a:solidFill>
                            <a:latin typeface="Cambria Math"/>
                            <a:ea typeface="Times New Roman"/>
                            <a:cs typeface="Times New Roman"/>
                          </a:rPr>
                          <m:t>𝑚𝑖𝑛</m:t>
                        </m:r>
                        <m:r>
                          <a:rPr lang="fr-FR" sz="2000" b="0" i="1" smtClean="0">
                            <a:solidFill>
                              <a:prstClr val="black"/>
                            </a:solidFill>
                            <a:latin typeface="Cambria Math"/>
                            <a:ea typeface="Times New Roman"/>
                            <a:cs typeface="Times New Roman"/>
                          </a:rPr>
                          <m:t>(</m:t>
                        </m:r>
                      </m:e>
                    </m:func>
                    <m:r>
                      <m:rPr>
                        <m:sty m:val="p"/>
                      </m:rPr>
                      <a:rPr lang="fr-FR" sz="2000" b="0" i="0" smtClean="0">
                        <a:solidFill>
                          <a:prstClr val="black"/>
                        </a:solidFill>
                        <a:latin typeface="Cambria Math"/>
                        <a:ea typeface="Times New Roman"/>
                        <a:cs typeface="Times New Roman"/>
                      </a:rPr>
                      <m:t>q</m:t>
                    </m:r>
                    <m:r>
                      <a:rPr lang="fr-FR" sz="2000" b="0" i="0" smtClean="0">
                        <a:solidFill>
                          <a:prstClr val="black"/>
                        </a:solidFill>
                        <a:latin typeface="Cambria Math"/>
                        <a:ea typeface="Times New Roman"/>
                        <a:cs typeface="Times New Roman"/>
                      </a:rPr>
                      <m:t>+9,</m:t>
                    </m:r>
                    <m:r>
                      <m:rPr>
                        <m:sty m:val="p"/>
                      </m:rPr>
                      <a:rPr lang="fr-FR" sz="2000" b="0" i="0" smtClean="0">
                        <a:solidFill>
                          <a:prstClr val="black"/>
                        </a:solidFill>
                        <a:latin typeface="Cambria Math"/>
                        <a:ea typeface="Times New Roman"/>
                        <a:cs typeface="Times New Roman"/>
                      </a:rPr>
                      <m:t>q</m:t>
                    </m:r>
                    <m:r>
                      <a:rPr lang="fr-FR" sz="2000" b="0" i="0" smtClean="0">
                        <a:solidFill>
                          <a:prstClr val="black"/>
                        </a:solidFill>
                        <a:latin typeface="Cambria Math"/>
                        <a:ea typeface="Times New Roman"/>
                        <a:cs typeface="Times New Roman"/>
                      </a:rPr>
                      <m:t>+5)=</m:t>
                    </m:r>
                    <m:func>
                      <m:funcPr>
                        <m:ctrlPr>
                          <a:rPr lang="fr-FR" sz="2000" b="0" i="1" smtClean="0">
                            <a:solidFill>
                              <a:prstClr val="black"/>
                            </a:solidFill>
                            <a:latin typeface="Cambria Math"/>
                            <a:ea typeface="Times New Roman"/>
                            <a:cs typeface="Times New Roman"/>
                          </a:rPr>
                        </m:ctrlPr>
                      </m:funcPr>
                      <m:fName>
                        <m:limLow>
                          <m:limLowPr>
                            <m:ctrlPr>
                              <a:rPr lang="fr-FR" sz="2000" b="0" i="1" smtClean="0">
                                <a:solidFill>
                                  <a:prstClr val="black"/>
                                </a:solidFill>
                                <a:latin typeface="Cambria Math"/>
                                <a:ea typeface="Times New Roman"/>
                                <a:cs typeface="Times New Roman"/>
                              </a:rPr>
                            </m:ctrlPr>
                          </m:limLowPr>
                          <m:e>
                            <m:r>
                              <m:rPr>
                                <m:sty m:val="p"/>
                              </m:rPr>
                              <a:rPr lang="fr-FR" sz="2000" b="0" i="0" smtClean="0">
                                <a:solidFill>
                                  <a:prstClr val="black"/>
                                </a:solidFill>
                                <a:latin typeface="Cambria Math"/>
                                <a:ea typeface="Times New Roman"/>
                                <a:cs typeface="Times New Roman"/>
                              </a:rPr>
                              <m:t>max</m:t>
                            </m:r>
                          </m:e>
                          <m:lim>
                            <m:r>
                              <a:rPr lang="fr-FR" sz="2000" b="0" i="1" smtClean="0">
                                <a:solidFill>
                                  <a:prstClr val="black"/>
                                </a:solidFill>
                                <a:latin typeface="Cambria Math"/>
                                <a:ea typeface="Times New Roman"/>
                                <a:cs typeface="Times New Roman"/>
                              </a:rPr>
                              <m:t>𝑞</m:t>
                            </m:r>
                            <m:r>
                              <a:rPr lang="fr-FR" sz="2000" b="0" i="1" smtClean="0">
                                <a:solidFill>
                                  <a:prstClr val="black"/>
                                </a:solidFill>
                                <a:latin typeface="Cambria Math"/>
                                <a:ea typeface="Cambria Math"/>
                                <a:cs typeface="Times New Roman"/>
                              </a:rPr>
                              <m:t>∈[0,1]</m:t>
                            </m:r>
                          </m:lim>
                        </m:limLow>
                      </m:fName>
                      <m:e>
                        <m:d>
                          <m:dPr>
                            <m:ctrlPr>
                              <a:rPr lang="fr-FR" sz="2000" b="0" i="1" smtClean="0">
                                <a:solidFill>
                                  <a:prstClr val="black"/>
                                </a:solidFill>
                                <a:latin typeface="Cambria Math"/>
                                <a:ea typeface="Times New Roman"/>
                                <a:cs typeface="Times New Roman"/>
                              </a:rPr>
                            </m:ctrlPr>
                          </m:dPr>
                          <m:e>
                            <m:r>
                              <a:rPr lang="fr-FR" sz="2000" b="0" i="1" smtClean="0">
                                <a:solidFill>
                                  <a:prstClr val="black"/>
                                </a:solidFill>
                                <a:latin typeface="Cambria Math"/>
                                <a:ea typeface="Times New Roman"/>
                                <a:cs typeface="Times New Roman"/>
                              </a:rPr>
                              <m:t>𝑞</m:t>
                            </m:r>
                            <m:r>
                              <a:rPr lang="fr-FR" sz="2000" b="0" i="1" smtClean="0">
                                <a:solidFill>
                                  <a:prstClr val="black"/>
                                </a:solidFill>
                                <a:latin typeface="Cambria Math"/>
                                <a:ea typeface="Times New Roman"/>
                                <a:cs typeface="Times New Roman"/>
                              </a:rPr>
                              <m:t>+5</m:t>
                            </m:r>
                          </m:e>
                        </m:d>
                        <m:r>
                          <a:rPr lang="fr-FR" sz="2000" b="0" i="1" smtClean="0">
                            <a:solidFill>
                              <a:prstClr val="black"/>
                            </a:solidFill>
                            <a:latin typeface="Cambria Math"/>
                            <a:ea typeface="Times New Roman"/>
                            <a:cs typeface="Times New Roman"/>
                          </a:rPr>
                          <m:t>=6</m:t>
                        </m:r>
                      </m:e>
                    </m:func>
                  </m:oMath>
                </a14:m>
                <a:r>
                  <a:rPr lang="fr-FR" sz="2000" dirty="0" smtClean="0"/>
                  <a:t> atteint pour q=1 c’est-à-dire  la stratégie </a:t>
                </a:r>
                <a:r>
                  <a:rPr lang="fr-FR" sz="2000" b="1" dirty="0" smtClean="0"/>
                  <a:t>G</a:t>
                </a:r>
                <a:r>
                  <a:rPr lang="fr-FR" sz="2000" dirty="0" smtClean="0"/>
                  <a:t> déterminée en pure. </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268760"/>
                <a:ext cx="8507288" cy="5256584"/>
              </a:xfrm>
              <a:blipFill rotWithShape="1">
                <a:blip r:embed="rId2"/>
                <a:stretch>
                  <a:fillRect l="-716" t="-580" r="-1146" b="-1276"/>
                </a:stretch>
              </a:blipFill>
            </p:spPr>
            <p:txBody>
              <a:bodyPr/>
              <a:lstStyle/>
              <a:p>
                <a:r>
                  <a:rPr lang="fr-FR">
                    <a:noFill/>
                  </a:rPr>
                  <a:t> </a:t>
                </a:r>
              </a:p>
            </p:txBody>
          </p:sp>
        </mc:Fallback>
      </mc:AlternateContent>
    </p:spTree>
    <p:extLst>
      <p:ext uri="{BB962C8B-B14F-4D97-AF65-F5344CB8AC3E}">
        <p14:creationId xmlns:p14="http://schemas.microsoft.com/office/powerpoint/2010/main" val="212260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i="1" dirty="0">
                    <a:latin typeface="Times New Roman"/>
                    <a:ea typeface="Times New Roman"/>
                  </a:rPr>
                  <a:t>La question </a:t>
                </a:r>
                <a:r>
                  <a:rPr lang="fr-FR" sz="2000" i="1" dirty="0" smtClean="0">
                    <a:latin typeface="Times New Roman"/>
                    <a:ea typeface="Times New Roman"/>
                  </a:rPr>
                  <a:t>est alors  </a:t>
                </a:r>
                <a:r>
                  <a:rPr lang="fr-FR" sz="2000" i="1" dirty="0">
                    <a:latin typeface="Times New Roman"/>
                    <a:ea typeface="Times New Roman"/>
                  </a:rPr>
                  <a:t>pourquoi chercher une stratégie mixte prudente et dans quel </a:t>
                </a:r>
                <a:r>
                  <a:rPr lang="fr-FR" sz="2000" i="1" dirty="0" smtClean="0">
                    <a:latin typeface="Times New Roman"/>
                    <a:ea typeface="Times New Roman"/>
                  </a:rPr>
                  <a:t>intérêt </a:t>
                </a:r>
                <a:r>
                  <a:rPr lang="fr-FR" sz="2000" i="1" dirty="0">
                    <a:latin typeface="Times New Roman"/>
                    <a:ea typeface="Times New Roman"/>
                  </a:rPr>
                  <a:t> </a:t>
                </a:r>
                <a:r>
                  <a:rPr lang="fr-FR" sz="2000" i="1" dirty="0" smtClean="0">
                    <a:latin typeface="Times New Roman"/>
                    <a:ea typeface="Times New Roman"/>
                  </a:rPr>
                  <a:t>? Est-elle différente de celle déterminée en stratégies pures?</a:t>
                </a:r>
              </a:p>
              <a:p>
                <a:pPr marL="0" indent="0">
                  <a:buNone/>
                </a:pPr>
                <a:r>
                  <a:rPr lang="fr-FR" sz="2000" dirty="0" smtClean="0">
                    <a:latin typeface="Times New Roman"/>
                  </a:rPr>
                  <a:t>Pour répondre à cette question on a besoin de définir la notion du </a:t>
                </a:r>
                <a:r>
                  <a:rPr lang="fr-FR" sz="2000" b="1" dirty="0" smtClean="0">
                    <a:latin typeface="Times New Roman"/>
                  </a:rPr>
                  <a:t>paiement de punition</a:t>
                </a:r>
                <a:r>
                  <a:rPr lang="fr-FR" sz="2000" dirty="0" smtClean="0">
                    <a:latin typeface="Times New Roman"/>
                  </a:rPr>
                  <a:t>.</a:t>
                </a:r>
              </a:p>
              <a:p>
                <a:pPr marL="114300" indent="0">
                  <a:buNone/>
                </a:pPr>
                <a:r>
                  <a:rPr lang="fr-FR" sz="2000" b="1" dirty="0" smtClean="0">
                    <a:latin typeface="Times New Roman"/>
                    <a:ea typeface="Times New Roman"/>
                  </a:rPr>
                  <a:t>Définition: </a:t>
                </a:r>
                <a:r>
                  <a:rPr lang="fr-FR" sz="2000" dirty="0" smtClean="0">
                    <a:latin typeface="Times New Roman"/>
                    <a:ea typeface="Times New Roman"/>
                  </a:rPr>
                  <a:t>Le </a:t>
                </a:r>
                <a:r>
                  <a:rPr lang="fr-FR" sz="2000" dirty="0">
                    <a:latin typeface="Times New Roman"/>
                    <a:ea typeface="Times New Roman"/>
                  </a:rPr>
                  <a:t>paiement </a:t>
                </a:r>
                <a:r>
                  <a:rPr lang="fr-FR" sz="2000" dirty="0" smtClean="0">
                    <a:latin typeface="Times New Roman"/>
                    <a:ea typeface="Times New Roman"/>
                  </a:rPr>
                  <a:t>minmax </a:t>
                </a:r>
                <a:r>
                  <a:rPr lang="fr-FR" sz="2000" dirty="0">
                    <a:latin typeface="Times New Roman"/>
                    <a:ea typeface="Times New Roman"/>
                  </a:rPr>
                  <a:t>(ou paiement de punition)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𝑣</m:t>
                        </m:r>
                      </m:e>
                      <m:sub>
                        <m:r>
                          <a:rPr lang="fr-FR" sz="2000" i="1">
                            <a:effectLst/>
                            <a:latin typeface="Cambria Math"/>
                            <a:ea typeface="Times New Roman"/>
                            <a:cs typeface="Times New Roman"/>
                          </a:rPr>
                          <m:t>𝑖</m:t>
                        </m:r>
                      </m:sub>
                    </m:sSub>
                  </m:oMath>
                </a14:m>
                <a:r>
                  <a:rPr lang="fr-FR" sz="2000" dirty="0">
                    <a:effectLst/>
                    <a:latin typeface="Times New Roman"/>
                    <a:ea typeface="Times New Roman"/>
                  </a:rPr>
                  <a:t>d’un joueur i est le plus petit paiement auquel le joueur j peut être contraint s’il se défend de manière optimal (en jouant une meilleure réponse aux stratégies des autres joueurs) :</a:t>
                </a:r>
                <a:endParaRPr lang="fr-FR" sz="2000" dirty="0">
                  <a:effectLst/>
                </a:endParaRPr>
              </a:p>
              <a:p>
                <a:pPr marL="114300" indent="0">
                  <a:buNone/>
                </a:pPr>
                <a14:m>
                  <m:oMathPara xmlns:m="http://schemas.openxmlformats.org/officeDocument/2006/math">
                    <m:oMathParaPr>
                      <m:jc m:val="centerGroup"/>
                    </m:oMathParaPr>
                    <m:oMath xmlns:m="http://schemas.openxmlformats.org/officeDocument/2006/math">
                      <m:func>
                        <m:funcPr>
                          <m:ctrlPr>
                            <a:rPr lang="fr-FR" sz="2000" i="1">
                              <a:effectLst/>
                              <a:latin typeface="Cambria Math"/>
                              <a:cs typeface="Times New Roman"/>
                            </a:rPr>
                          </m:ctrlPr>
                        </m:funcPr>
                        <m:fName>
                          <m:limLow>
                            <m:limLowPr>
                              <m:ctrlPr>
                                <a:rPr lang="fr-FR" sz="2000" i="1">
                                  <a:effectLst/>
                                  <a:latin typeface="Cambria Math"/>
                                  <a:cs typeface="Times New Roman"/>
                                </a:rPr>
                              </m:ctrlPr>
                            </m:limLowPr>
                            <m:e>
                              <m:r>
                                <m:rPr>
                                  <m:sty m:val="p"/>
                                </m:rPr>
                                <a:rPr lang="fr-FR" sz="2000">
                                  <a:effectLst/>
                                  <a:latin typeface="Cambria Math"/>
                                  <a:cs typeface="Times New Roman"/>
                                </a:rPr>
                                <m:t>min</m:t>
                              </m:r>
                            </m:e>
                            <m:lim>
                              <m:sSub>
                                <m:sSubPr>
                                  <m:ctrlPr>
                                    <a:rPr lang="fr-FR" sz="2000" i="1">
                                      <a:effectLst/>
                                      <a:latin typeface="Cambria Math"/>
                                      <a:cs typeface="Times New Roman"/>
                                    </a:rPr>
                                  </m:ctrlPr>
                                </m:sSubPr>
                                <m:e>
                                  <m:r>
                                    <a:rPr lang="fr-FR" sz="2000" i="1">
                                      <a:effectLst/>
                                      <a:latin typeface="Cambria Math"/>
                                      <a:cs typeface="Times New Roman"/>
                                    </a:rPr>
                                    <m:t>𝑡</m:t>
                                  </m:r>
                                </m:e>
                                <m:sub>
                                  <m:r>
                                    <a:rPr lang="fr-FR" sz="2000" i="1">
                                      <a:effectLst/>
                                      <a:latin typeface="Cambria Math"/>
                                      <a:cs typeface="Times New Roman"/>
                                    </a:rPr>
                                    <m:t>−</m:t>
                                  </m:r>
                                  <m:r>
                                    <a:rPr lang="fr-FR" sz="2000" i="1">
                                      <a:effectLst/>
                                      <a:latin typeface="Cambria Math"/>
                                      <a:cs typeface="Times New Roman"/>
                                    </a:rPr>
                                    <m:t>𝑖</m:t>
                                  </m:r>
                                </m:sub>
                              </m:sSub>
                              <m:r>
                                <a:rPr lang="fr-FR" sz="2000" i="1">
                                  <a:effectLst/>
                                  <a:latin typeface="Cambria Math"/>
                                  <a:cs typeface="Times New Roman"/>
                                </a:rPr>
                                <m:t>∈</m:t>
                              </m:r>
                              <m:sSub>
                                <m:sSubPr>
                                  <m:ctrlPr>
                                    <a:rPr lang="fr-FR" sz="2000" i="1">
                                      <a:effectLst/>
                                      <a:latin typeface="Cambria Math"/>
                                      <a:cs typeface="Times New Roman"/>
                                    </a:rPr>
                                  </m:ctrlPr>
                                </m:sSubPr>
                                <m:e>
                                  <m:r>
                                    <a:rPr lang="fr-FR" sz="2000" i="1">
                                      <a:effectLst/>
                                      <a:latin typeface="Cambria Math"/>
                                      <a:cs typeface="Times New Roman"/>
                                    </a:rPr>
                                    <m:t>𝑠</m:t>
                                  </m:r>
                                </m:e>
                                <m:sub>
                                  <m:r>
                                    <a:rPr lang="fr-FR" sz="2000" i="1">
                                      <a:effectLst/>
                                      <a:latin typeface="Cambria Math"/>
                                      <a:cs typeface="Times New Roman"/>
                                    </a:rPr>
                                    <m:t>−</m:t>
                                  </m:r>
                                  <m:r>
                                    <a:rPr lang="fr-FR" sz="2000" i="1">
                                      <a:effectLst/>
                                      <a:latin typeface="Cambria Math"/>
                                      <a:cs typeface="Times New Roman"/>
                                    </a:rPr>
                                    <m:t>𝑖</m:t>
                                  </m:r>
                                </m:sub>
                              </m:sSub>
                            </m:lim>
                          </m:limLow>
                        </m:fName>
                        <m:e>
                          <m:func>
                            <m:funcPr>
                              <m:ctrlPr>
                                <a:rPr lang="fr-FR" sz="2000" i="1">
                                  <a:effectLst/>
                                  <a:latin typeface="Cambria Math"/>
                                  <a:cs typeface="Times New Roman"/>
                                </a:rPr>
                              </m:ctrlPr>
                            </m:funcPr>
                            <m:fName>
                              <m:limLow>
                                <m:limLowPr>
                                  <m:ctrlPr>
                                    <a:rPr lang="fr-FR" sz="2000" i="1">
                                      <a:effectLst/>
                                      <a:latin typeface="Cambria Math"/>
                                      <a:cs typeface="Times New Roman"/>
                                    </a:rPr>
                                  </m:ctrlPr>
                                </m:limLowPr>
                                <m:e>
                                  <m:r>
                                    <m:rPr>
                                      <m:sty m:val="p"/>
                                    </m:rPr>
                                    <a:rPr lang="fr-FR" sz="2000">
                                      <a:effectLst/>
                                      <a:latin typeface="Cambria Math"/>
                                      <a:cs typeface="Times New Roman"/>
                                    </a:rPr>
                                    <m:t>max</m:t>
                                  </m:r>
                                </m:e>
                                <m:lim>
                                  <m:sSub>
                                    <m:sSubPr>
                                      <m:ctrlPr>
                                        <a:rPr lang="fr-FR" sz="2000" i="1">
                                          <a:effectLst/>
                                          <a:latin typeface="Cambria Math"/>
                                          <a:cs typeface="Times New Roman"/>
                                        </a:rPr>
                                      </m:ctrlPr>
                                    </m:sSubPr>
                                    <m:e>
                                      <m:r>
                                        <a:rPr lang="fr-FR" sz="2000" i="1">
                                          <a:effectLst/>
                                          <a:latin typeface="Cambria Math"/>
                                          <a:cs typeface="Times New Roman"/>
                                        </a:rPr>
                                        <m:t>𝑠</m:t>
                                      </m:r>
                                    </m:e>
                                    <m:sub>
                                      <m:r>
                                        <a:rPr lang="fr-FR" sz="2000" i="1">
                                          <a:effectLst/>
                                          <a:latin typeface="Cambria Math"/>
                                          <a:cs typeface="Times New Roman"/>
                                        </a:rPr>
                                        <m:t>𝑖</m:t>
                                      </m:r>
                                    </m:sub>
                                  </m:sSub>
                                  <m:r>
                                    <a:rPr lang="fr-FR" sz="2000" i="1">
                                      <a:effectLst/>
                                      <a:latin typeface="Cambria Math"/>
                                      <a:cs typeface="Times New Roman"/>
                                    </a:rPr>
                                    <m:t>∈</m:t>
                                  </m:r>
                                  <m:sSub>
                                    <m:sSubPr>
                                      <m:ctrlPr>
                                        <a:rPr lang="fr-FR" sz="2000" i="1">
                                          <a:effectLst/>
                                          <a:latin typeface="Cambria Math"/>
                                          <a:cs typeface="Times New Roman"/>
                                        </a:rPr>
                                      </m:ctrlPr>
                                    </m:sSubPr>
                                    <m:e>
                                      <m:r>
                                        <a:rPr lang="fr-FR" sz="2000" i="1">
                                          <a:effectLst/>
                                          <a:latin typeface="Cambria Math"/>
                                          <a:cs typeface="Times New Roman"/>
                                        </a:rPr>
                                        <m:t>𝑆</m:t>
                                      </m:r>
                                    </m:e>
                                    <m:sub>
                                      <m:r>
                                        <a:rPr lang="fr-FR" sz="2000" i="1">
                                          <a:effectLst/>
                                          <a:latin typeface="Cambria Math"/>
                                          <a:cs typeface="Times New Roman"/>
                                        </a:rPr>
                                        <m:t>𝑖</m:t>
                                      </m:r>
                                    </m:sub>
                                  </m:sSub>
                                </m:lim>
                              </m:limLow>
                            </m:fName>
                            <m:e>
                              <m:sSub>
                                <m:sSubPr>
                                  <m:ctrlPr>
                                    <a:rPr lang="fr-FR" sz="2000" i="1">
                                      <a:effectLst/>
                                      <a:latin typeface="Cambria Math"/>
                                      <a:cs typeface="Times New Roman"/>
                                    </a:rPr>
                                  </m:ctrlPr>
                                </m:sSubPr>
                                <m:e>
                                  <m:r>
                                    <a:rPr lang="fr-FR" sz="2000" i="1">
                                      <a:effectLst/>
                                      <a:latin typeface="Cambria Math"/>
                                      <a:cs typeface="Times New Roman"/>
                                    </a:rPr>
                                    <m:t>𝑢</m:t>
                                  </m:r>
                                </m:e>
                                <m:sub>
                                  <m:r>
                                    <a:rPr lang="fr-FR" sz="2000" i="1">
                                      <a:effectLst/>
                                      <a:latin typeface="Cambria Math"/>
                                      <a:cs typeface="Times New Roman"/>
                                    </a:rPr>
                                    <m:t>𝑖</m:t>
                                  </m:r>
                                </m:sub>
                              </m:sSub>
                              <m:r>
                                <a:rPr lang="fr-FR" sz="2000" i="1">
                                  <a:effectLst/>
                                  <a:latin typeface="Cambria Math"/>
                                  <a:cs typeface="Times New Roman"/>
                                </a:rPr>
                                <m:t>(</m:t>
                              </m:r>
                              <m:sSub>
                                <m:sSubPr>
                                  <m:ctrlPr>
                                    <a:rPr lang="fr-FR" sz="2000" i="1">
                                      <a:effectLst/>
                                      <a:latin typeface="Cambria Math"/>
                                      <a:cs typeface="Times New Roman"/>
                                    </a:rPr>
                                  </m:ctrlPr>
                                </m:sSubPr>
                                <m:e>
                                  <m:r>
                                    <a:rPr lang="fr-FR" sz="2000" i="1">
                                      <a:effectLst/>
                                      <a:latin typeface="Cambria Math"/>
                                      <a:cs typeface="Times New Roman"/>
                                    </a:rPr>
                                    <m:t>𝑠</m:t>
                                  </m:r>
                                </m:e>
                                <m:sub>
                                  <m:r>
                                    <a:rPr lang="fr-FR" sz="2000" i="1">
                                      <a:effectLst/>
                                      <a:latin typeface="Cambria Math"/>
                                      <a:cs typeface="Times New Roman"/>
                                    </a:rPr>
                                    <m:t>𝑖</m:t>
                                  </m:r>
                                </m:sub>
                              </m:sSub>
                              <m:r>
                                <a:rPr lang="fr-FR" sz="2000" i="1">
                                  <a:effectLst/>
                                  <a:latin typeface="Cambria Math"/>
                                  <a:cs typeface="Times New Roman"/>
                                </a:rPr>
                                <m:t>,</m:t>
                              </m:r>
                              <m:sSub>
                                <m:sSubPr>
                                  <m:ctrlPr>
                                    <a:rPr lang="fr-FR" sz="2000" i="1">
                                      <a:effectLst/>
                                      <a:latin typeface="Cambria Math"/>
                                      <a:cs typeface="Times New Roman"/>
                                    </a:rPr>
                                  </m:ctrlPr>
                                </m:sSubPr>
                                <m:e>
                                  <m:r>
                                    <a:rPr lang="fr-FR" sz="2000" i="1">
                                      <a:effectLst/>
                                      <a:latin typeface="Cambria Math"/>
                                      <a:cs typeface="Times New Roman"/>
                                    </a:rPr>
                                    <m:t>𝑡</m:t>
                                  </m:r>
                                </m:e>
                                <m:sub>
                                  <m:r>
                                    <a:rPr lang="fr-FR" sz="2000" i="1">
                                      <a:effectLst/>
                                      <a:latin typeface="Cambria Math"/>
                                      <a:cs typeface="Times New Roman"/>
                                    </a:rPr>
                                    <m:t>−</m:t>
                                  </m:r>
                                  <m:r>
                                    <a:rPr lang="fr-FR" sz="2000" i="1">
                                      <a:effectLst/>
                                      <a:latin typeface="Cambria Math"/>
                                      <a:cs typeface="Times New Roman"/>
                                    </a:rPr>
                                    <m:t>𝑖</m:t>
                                  </m:r>
                                </m:sub>
                              </m:sSub>
                            </m:e>
                          </m:func>
                        </m:e>
                      </m:func>
                      <m:r>
                        <a:rPr lang="fr-FR" sz="2000" i="1">
                          <a:effectLst/>
                          <a:latin typeface="Cambria Math"/>
                          <a:cs typeface="Times New Roman"/>
                        </a:rPr>
                        <m:t>)=</m:t>
                      </m:r>
                      <m:sSub>
                        <m:sSubPr>
                          <m:ctrlPr>
                            <a:rPr lang="fr-FR" sz="2000" i="1">
                              <a:effectLst/>
                              <a:latin typeface="Cambria Math"/>
                              <a:cs typeface="Times New Roman"/>
                            </a:rPr>
                          </m:ctrlPr>
                        </m:sSubPr>
                        <m:e>
                          <m:r>
                            <a:rPr lang="fr-FR" sz="2000" i="1">
                              <a:effectLst/>
                              <a:latin typeface="Cambria Math"/>
                              <a:cs typeface="Times New Roman"/>
                            </a:rPr>
                            <m:t>𝑣</m:t>
                          </m:r>
                        </m:e>
                        <m:sub>
                          <m:r>
                            <a:rPr lang="fr-FR" sz="2000" i="1">
                              <a:effectLst/>
                              <a:latin typeface="Cambria Math"/>
                              <a:cs typeface="Times New Roman"/>
                            </a:rPr>
                            <m:t>𝑖</m:t>
                          </m:r>
                        </m:sub>
                      </m:sSub>
                    </m:oMath>
                  </m:oMathPara>
                </a14:m>
                <a:endParaRPr lang="fr-FR" sz="2000" dirty="0">
                  <a:effectLst/>
                </a:endParaRPr>
              </a:p>
              <a:p>
                <a:pPr marL="0" indent="0">
                  <a:buNone/>
                </a:pP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674" r="-963"/>
                </a:stretch>
              </a:blipFill>
            </p:spPr>
            <p:txBody>
              <a:bodyPr/>
              <a:lstStyle/>
              <a:p>
                <a:r>
                  <a:rPr lang="fr-FR">
                    <a:noFill/>
                  </a:rPr>
                  <a:t> </a:t>
                </a:r>
              </a:p>
            </p:txBody>
          </p:sp>
        </mc:Fallback>
      </mc:AlternateContent>
    </p:spTree>
    <p:extLst>
      <p:ext uri="{BB962C8B-B14F-4D97-AF65-F5344CB8AC3E}">
        <p14:creationId xmlns:p14="http://schemas.microsoft.com/office/powerpoint/2010/main" val="4025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114300" indent="0">
                  <a:buNone/>
                </a:pPr>
                <a:r>
                  <a:rPr lang="fr-FR" sz="2800" dirty="0">
                    <a:latin typeface="Times New Roman"/>
                    <a:ea typeface="Times New Roman"/>
                  </a:rPr>
                  <a:t>Lorsque l’on cherche les stratégies prudentes d’un joueur, on peut vérifier rapidement si on doit ou  pas considérer les stratégies mixtes. Il s’agit de déterminer si lorsque tous les autres joueurs adoptent les stratégies pures, le paiement maxmin du joueur i est égal à son paiement minmax( </a:t>
                </a:r>
                <a:r>
                  <a:rPr lang="fr-FR" sz="2800" dirty="0" err="1">
                    <a:latin typeface="Times New Roman"/>
                    <a:ea typeface="Times New Roman"/>
                  </a:rPr>
                  <a:t>ie</a:t>
                </a:r>
                <a:r>
                  <a:rPr lang="fr-FR" sz="2800" dirty="0">
                    <a:latin typeface="Times New Roman"/>
                    <a:ea typeface="Times New Roman"/>
                  </a:rPr>
                  <a:t> </a:t>
                </a:r>
                <a14:m>
                  <m:oMath xmlns:m="http://schemas.openxmlformats.org/officeDocument/2006/math">
                    <m:r>
                      <a:rPr lang="fr-FR" sz="2800" i="1">
                        <a:effectLst/>
                        <a:latin typeface="Cambria Math"/>
                        <a:ea typeface="Times New Roman"/>
                        <a:cs typeface="Times New Roman"/>
                      </a:rPr>
                      <m:t> </m:t>
                    </m:r>
                    <m:bar>
                      <m:barPr>
                        <m:ctrlPr>
                          <a:rPr lang="fr-FR" sz="2800" i="1">
                            <a:effectLst/>
                            <a:latin typeface="Cambria Math"/>
                            <a:cs typeface="Times New Roman"/>
                          </a:rPr>
                        </m:ctrlPr>
                      </m:barPr>
                      <m:e>
                        <m:sSub>
                          <m:sSubPr>
                            <m:ctrlPr>
                              <a:rPr lang="fr-FR" sz="2800" i="1">
                                <a:effectLst/>
                                <a:latin typeface="Cambria Math"/>
                                <a:cs typeface="Times New Roman"/>
                              </a:rPr>
                            </m:ctrlPr>
                          </m:sSubPr>
                          <m:e>
                            <m:r>
                              <a:rPr lang="fr-FR" sz="2800" i="1">
                                <a:effectLst/>
                                <a:latin typeface="Cambria Math"/>
                                <a:cs typeface="Times New Roman"/>
                              </a:rPr>
                              <m:t>𝑣</m:t>
                            </m:r>
                          </m:e>
                          <m:sub>
                            <m:r>
                              <a:rPr lang="fr-FR" sz="2800" i="1">
                                <a:effectLst/>
                                <a:latin typeface="Cambria Math"/>
                                <a:cs typeface="Times New Roman"/>
                              </a:rPr>
                              <m:t>𝑖</m:t>
                            </m:r>
                          </m:sub>
                        </m:sSub>
                      </m:e>
                    </m:bar>
                    <m:r>
                      <a:rPr lang="fr-FR" sz="2800" i="1">
                        <a:effectLst/>
                        <a:latin typeface="Cambria Math"/>
                        <a:cs typeface="Times New Roman"/>
                      </a:rPr>
                      <m:t>=</m:t>
                    </m:r>
                    <m:sSub>
                      <m:sSubPr>
                        <m:ctrlPr>
                          <a:rPr lang="fr-FR" sz="2800" i="1">
                            <a:effectLst/>
                            <a:latin typeface="Cambria Math"/>
                            <a:cs typeface="Times New Roman"/>
                          </a:rPr>
                        </m:ctrlPr>
                      </m:sSubPr>
                      <m:e>
                        <m:r>
                          <a:rPr lang="fr-FR" sz="2800" i="1">
                            <a:effectLst/>
                            <a:latin typeface="Cambria Math"/>
                            <a:cs typeface="Times New Roman"/>
                          </a:rPr>
                          <m:t>𝑣</m:t>
                        </m:r>
                      </m:e>
                      <m:sub>
                        <m:r>
                          <a:rPr lang="fr-FR" sz="2800" i="1">
                            <a:effectLst/>
                            <a:latin typeface="Cambria Math"/>
                            <a:cs typeface="Times New Roman"/>
                          </a:rPr>
                          <m:t>𝑖</m:t>
                        </m:r>
                      </m:sub>
                    </m:sSub>
                    <m:r>
                      <a:rPr lang="fr-FR" sz="2800" i="1">
                        <a:effectLst/>
                        <a:latin typeface="Cambria Math"/>
                        <a:cs typeface="Times New Roman"/>
                      </a:rPr>
                      <m:t>)</m:t>
                    </m:r>
                  </m:oMath>
                </a14:m>
                <a:r>
                  <a:rPr lang="fr-FR" sz="2800" dirty="0">
                    <a:effectLst/>
                    <a:latin typeface="Times New Roman"/>
                    <a:ea typeface="Times New Roman"/>
                  </a:rPr>
                  <a:t> dans ce cas nécessairement la stratégie prudente du joueur i est </a:t>
                </a:r>
                <a:r>
                  <a:rPr lang="fr-FR" sz="2800" dirty="0" smtClean="0">
                    <a:effectLst/>
                    <a:latin typeface="Times New Roman"/>
                    <a:ea typeface="Times New Roman"/>
                  </a:rPr>
                  <a:t>pure.</a:t>
                </a:r>
                <a:endParaRPr lang="fr-FR" sz="2800" dirty="0">
                  <a:effectLst/>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 t="-1348" r="-1333"/>
                </a:stretch>
              </a:blipFill>
            </p:spPr>
            <p:txBody>
              <a:bodyPr/>
              <a:lstStyle/>
              <a:p>
                <a:r>
                  <a:rPr lang="fr-FR">
                    <a:noFill/>
                  </a:rPr>
                  <a:t> </a:t>
                </a:r>
              </a:p>
            </p:txBody>
          </p:sp>
        </mc:Fallback>
      </mc:AlternateContent>
    </p:spTree>
    <p:extLst>
      <p:ext uri="{BB962C8B-B14F-4D97-AF65-F5344CB8AC3E}">
        <p14:creationId xmlns:p14="http://schemas.microsoft.com/office/powerpoint/2010/main" val="412429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dirty="0" smtClean="0"/>
                  <a:t>On reprend l’exemple précédent</a:t>
                </a:r>
                <a:r>
                  <a:rPr lang="fr-FR" sz="2800" dirty="0" smtClean="0"/>
                  <a:t>:</a:t>
                </a:r>
              </a:p>
              <a:p>
                <a:pPr marL="0" indent="0">
                  <a:buNone/>
                </a:pPr>
                <a:endParaRPr lang="fr-FR" sz="2800" dirty="0" smtClean="0"/>
              </a:p>
              <a:p>
                <a:pPr marL="0" indent="0">
                  <a:buNone/>
                </a:pPr>
                <a:endParaRPr lang="fr-FR" sz="2800" dirty="0"/>
              </a:p>
              <a:p>
                <a:pPr marL="0" indent="0">
                  <a:buNone/>
                </a:pPr>
                <a:endParaRPr lang="fr-FR" sz="2800" dirty="0" smtClean="0"/>
              </a:p>
              <a:p>
                <a:pPr marL="0" indent="0">
                  <a:buNone/>
                </a:pPr>
                <a:r>
                  <a:rPr lang="fr-FR" sz="2000" dirty="0" smtClean="0"/>
                  <a:t>On calcule le paiement de punition du joueur 1</a:t>
                </a:r>
                <a:endParaRPr lang="fr-FR" sz="2000" dirty="0"/>
              </a:p>
              <a:p>
                <a:pPr marL="0" indent="0">
                  <a:buNone/>
                </a:pPr>
                <a14:m>
                  <m:oMathPara xmlns:m="http://schemas.openxmlformats.org/officeDocument/2006/math">
                    <m:oMathParaPr>
                      <m:jc m:val="centerGroup"/>
                    </m:oMathParaPr>
                    <m:oMath xmlns:m="http://schemas.openxmlformats.org/officeDocument/2006/math">
                      <m:r>
                        <a:rPr lang="fr-FR" sz="2000" b="0" i="1" smtClean="0">
                          <a:solidFill>
                            <a:prstClr val="black"/>
                          </a:solidFill>
                          <a:latin typeface="Cambria Math"/>
                          <a:cs typeface="Times New Roman"/>
                        </a:rPr>
                        <m:t>𝑚𝑖𝑛𝑚𝑎𝑥</m:t>
                      </m:r>
                      <m:r>
                        <a:rPr lang="fr-FR" sz="2000" b="0" i="1" smtClean="0">
                          <a:solidFill>
                            <a:prstClr val="black"/>
                          </a:solidFill>
                          <a:latin typeface="Cambria Math"/>
                          <a:cs typeface="Times New Roman"/>
                        </a:rPr>
                        <m:t>=</m:t>
                      </m:r>
                      <m:func>
                        <m:funcPr>
                          <m:ctrlPr>
                            <a:rPr lang="fr-FR" sz="2000" i="1">
                              <a:solidFill>
                                <a:prstClr val="black"/>
                              </a:solidFill>
                              <a:latin typeface="Cambria Math"/>
                              <a:cs typeface="Times New Roman"/>
                            </a:rPr>
                          </m:ctrlPr>
                        </m:funcPr>
                        <m:fName>
                          <m:limLow>
                            <m:limLowPr>
                              <m:ctrlPr>
                                <a:rPr lang="fr-FR" sz="2000" i="1">
                                  <a:solidFill>
                                    <a:prstClr val="black"/>
                                  </a:solidFill>
                                  <a:latin typeface="Cambria Math"/>
                                  <a:cs typeface="Times New Roman"/>
                                </a:rPr>
                              </m:ctrlPr>
                            </m:limLowPr>
                            <m:e>
                              <m:r>
                                <m:rPr>
                                  <m:sty m:val="p"/>
                                </m:rPr>
                                <a:rPr lang="fr-FR" sz="2000">
                                  <a:solidFill>
                                    <a:prstClr val="black"/>
                                  </a:solidFill>
                                  <a:latin typeface="Cambria Math"/>
                                  <a:cs typeface="Times New Roman"/>
                                </a:rPr>
                                <m:t>min</m:t>
                              </m:r>
                            </m:e>
                            <m:lim>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𝑡</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lim>
                          </m:limLow>
                        </m:fName>
                        <m:e>
                          <m:func>
                            <m:funcPr>
                              <m:ctrlPr>
                                <a:rPr lang="fr-FR" sz="2000" i="1">
                                  <a:solidFill>
                                    <a:prstClr val="black"/>
                                  </a:solidFill>
                                  <a:latin typeface="Cambria Math"/>
                                  <a:cs typeface="Times New Roman"/>
                                </a:rPr>
                              </m:ctrlPr>
                            </m:funcPr>
                            <m:fName>
                              <m:limLow>
                                <m:limLowPr>
                                  <m:ctrlPr>
                                    <a:rPr lang="fr-FR" sz="2000" i="1">
                                      <a:solidFill>
                                        <a:prstClr val="black"/>
                                      </a:solidFill>
                                      <a:latin typeface="Cambria Math"/>
                                      <a:cs typeface="Times New Roman"/>
                                    </a:rPr>
                                  </m:ctrlPr>
                                </m:limLowPr>
                                <m:e>
                                  <m:r>
                                    <m:rPr>
                                      <m:sty m:val="p"/>
                                    </m:rPr>
                                    <a:rPr lang="fr-FR" sz="2000">
                                      <a:solidFill>
                                        <a:prstClr val="black"/>
                                      </a:solidFill>
                                      <a:latin typeface="Cambria Math"/>
                                      <a:cs typeface="Times New Roman"/>
                                    </a:rPr>
                                    <m:t>max</m:t>
                                  </m:r>
                                </m:e>
                                <m:lim>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𝑆</m:t>
                                      </m:r>
                                    </m:e>
                                    <m:sub>
                                      <m:r>
                                        <a:rPr lang="fr-FR" sz="2000" i="1">
                                          <a:solidFill>
                                            <a:prstClr val="black"/>
                                          </a:solidFill>
                                          <a:latin typeface="Cambria Math"/>
                                          <a:cs typeface="Times New Roman"/>
                                        </a:rPr>
                                        <m:t>𝑖</m:t>
                                      </m:r>
                                    </m:sub>
                                  </m:sSub>
                                </m:lim>
                              </m:limLow>
                            </m:fName>
                            <m:e>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𝑢</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𝑡</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e>
                          </m:func>
                        </m:e>
                      </m:func>
                      <m:r>
                        <a:rPr lang="fr-FR" sz="2000" b="0" i="1" smtClean="0">
                          <a:solidFill>
                            <a:prstClr val="black"/>
                          </a:solidFill>
                          <a:latin typeface="Cambria Math"/>
                          <a:cs typeface="Times New Roman"/>
                        </a:rPr>
                        <m:t>)=</m:t>
                      </m:r>
                      <m:r>
                        <a:rPr lang="fr-FR" sz="2000" b="0" i="0" smtClean="0">
                          <a:solidFill>
                            <a:prstClr val="black"/>
                          </a:solidFill>
                          <a:latin typeface="Cambria Math"/>
                          <a:cs typeface="Times New Roman"/>
                        </a:rPr>
                        <m:t>6=</m:t>
                      </m:r>
                      <m:func>
                        <m:funcPr>
                          <m:ctrlPr>
                            <a:rPr lang="fr-FR" sz="2000" i="1">
                              <a:solidFill>
                                <a:prstClr val="black"/>
                              </a:solidFill>
                              <a:latin typeface="Cambria Math"/>
                              <a:cs typeface="Times New Roman"/>
                            </a:rPr>
                          </m:ctrlPr>
                        </m:funcPr>
                        <m:fName>
                          <m:limLow>
                            <m:limLowPr>
                              <m:ctrlPr>
                                <a:rPr lang="fr-FR" sz="2000" i="1">
                                  <a:solidFill>
                                    <a:prstClr val="black"/>
                                  </a:solidFill>
                                  <a:latin typeface="Cambria Math"/>
                                  <a:cs typeface="Times New Roman"/>
                                </a:rPr>
                              </m:ctrlPr>
                            </m:limLowPr>
                            <m:e>
                              <m:r>
                                <m:rPr>
                                  <m:sty m:val="p"/>
                                </m:rPr>
                                <a:rPr lang="fr-FR" sz="2000">
                                  <a:solidFill>
                                    <a:prstClr val="black"/>
                                  </a:solidFill>
                                  <a:latin typeface="Cambria Math"/>
                                  <a:cs typeface="Times New Roman"/>
                                </a:rPr>
                                <m:t>max</m:t>
                              </m:r>
                            </m:e>
                            <m:lim>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𝑆</m:t>
                                  </m:r>
                                </m:e>
                                <m:sub>
                                  <m:r>
                                    <a:rPr lang="fr-FR" sz="2000" i="1">
                                      <a:solidFill>
                                        <a:prstClr val="black"/>
                                      </a:solidFill>
                                      <a:latin typeface="Cambria Math"/>
                                      <a:cs typeface="Times New Roman"/>
                                    </a:rPr>
                                    <m:t>𝑖</m:t>
                                  </m:r>
                                </m:sub>
                              </m:sSub>
                            </m:lim>
                          </m:limLow>
                        </m:fName>
                        <m:e>
                          <m:func>
                            <m:funcPr>
                              <m:ctrlPr>
                                <a:rPr lang="fr-FR" sz="2000" i="1">
                                  <a:solidFill>
                                    <a:prstClr val="black"/>
                                  </a:solidFill>
                                  <a:latin typeface="Cambria Math"/>
                                  <a:cs typeface="Times New Roman"/>
                                </a:rPr>
                              </m:ctrlPr>
                            </m:funcPr>
                            <m:fName>
                              <m:limLow>
                                <m:limLowPr>
                                  <m:ctrlPr>
                                    <a:rPr lang="fr-FR" sz="2000" i="1">
                                      <a:solidFill>
                                        <a:prstClr val="black"/>
                                      </a:solidFill>
                                      <a:latin typeface="Cambria Math"/>
                                      <a:cs typeface="Times New Roman"/>
                                    </a:rPr>
                                  </m:ctrlPr>
                                </m:limLowPr>
                                <m:e>
                                  <m:r>
                                    <m:rPr>
                                      <m:sty m:val="p"/>
                                    </m:rPr>
                                    <a:rPr lang="fr-FR" sz="2000">
                                      <a:solidFill>
                                        <a:prstClr val="black"/>
                                      </a:solidFill>
                                      <a:latin typeface="Cambria Math"/>
                                      <a:cs typeface="Times New Roman"/>
                                    </a:rPr>
                                    <m:t>min</m:t>
                                  </m:r>
                                </m:e>
                                <m:lim>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𝑡</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lim>
                              </m:limLow>
                            </m:fName>
                            <m:e>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𝑢</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𝑖</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𝑡</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e>
                          </m:func>
                        </m:e>
                      </m:func>
                      <m:r>
                        <a:rPr lang="fr-FR" sz="2000" b="0" i="1" smtClean="0">
                          <a:solidFill>
                            <a:prstClr val="black"/>
                          </a:solidFill>
                          <a:latin typeface="Cambria Math"/>
                          <a:cs typeface="Times New Roman"/>
                        </a:rPr>
                        <m:t>)=</m:t>
                      </m:r>
                      <m:r>
                        <a:rPr lang="fr-FR" sz="2000" b="0" i="1" smtClean="0">
                          <a:solidFill>
                            <a:prstClr val="black"/>
                          </a:solidFill>
                          <a:latin typeface="Cambria Math"/>
                          <a:cs typeface="Times New Roman"/>
                        </a:rPr>
                        <m:t>𝑚𝑎𝑥𝑚𝑖𝑛</m:t>
                      </m:r>
                    </m:oMath>
                  </m:oMathPara>
                </a14:m>
                <a:endParaRPr lang="fr-FR" sz="2000" dirty="0" smtClean="0"/>
              </a:p>
              <a:p>
                <a:pPr marL="0" indent="0">
                  <a:buNone/>
                </a:pPr>
                <a:r>
                  <a:rPr lang="fr-FR" sz="2000" dirty="0" smtClean="0"/>
                  <a:t>De même pour le joueur 2 </a:t>
                </a:r>
                <a14:m>
                  <m:oMath xmlns:m="http://schemas.openxmlformats.org/officeDocument/2006/math">
                    <m:bar>
                      <m:barPr>
                        <m:ctrlPr>
                          <a:rPr lang="fr-FR" sz="2000" i="1" smtClean="0">
                            <a:latin typeface="Cambria Math"/>
                          </a:rPr>
                        </m:ctrlPr>
                      </m:barPr>
                      <m:e>
                        <m:sSub>
                          <m:sSubPr>
                            <m:ctrlPr>
                              <a:rPr lang="fr-FR" sz="2000" i="1" smtClean="0">
                                <a:latin typeface="Cambria Math"/>
                              </a:rPr>
                            </m:ctrlPr>
                          </m:sSubPr>
                          <m:e>
                            <m:r>
                              <a:rPr lang="fr-FR" sz="2000" b="0" i="1" smtClean="0">
                                <a:latin typeface="Cambria Math"/>
                              </a:rPr>
                              <m:t>𝑣</m:t>
                            </m:r>
                          </m:e>
                          <m:sub>
                            <m:r>
                              <a:rPr lang="fr-FR" sz="2000" b="0" i="1" smtClean="0">
                                <a:latin typeface="Cambria Math"/>
                              </a:rPr>
                              <m:t>2</m:t>
                            </m:r>
                          </m:sub>
                        </m:sSub>
                      </m:e>
                    </m:bar>
                    <m:sSub>
                      <m:sSubPr>
                        <m:ctrlPr>
                          <a:rPr lang="fr-FR" sz="2000" i="1" smtClean="0">
                            <a:latin typeface="Cambria Math"/>
                          </a:rPr>
                        </m:ctrlPr>
                      </m:sSubPr>
                      <m:e>
                        <m:r>
                          <a:rPr lang="fr-FR" sz="2000" b="0" i="1" smtClean="0">
                            <a:latin typeface="Cambria Math"/>
                          </a:rPr>
                          <m:t>=</m:t>
                        </m:r>
                        <m:r>
                          <a:rPr lang="fr-FR" sz="2000" b="0" i="1" smtClean="0">
                            <a:latin typeface="Cambria Math"/>
                          </a:rPr>
                          <m:t>𝑣</m:t>
                        </m:r>
                      </m:e>
                      <m:sub>
                        <m:r>
                          <a:rPr lang="fr-FR" sz="2000" b="0" i="1" smtClean="0">
                            <a:latin typeface="Cambria Math"/>
                          </a:rPr>
                          <m:t>2</m:t>
                        </m:r>
                      </m:sub>
                    </m:sSub>
                    <m:r>
                      <a:rPr lang="fr-FR" sz="2000" b="0" i="1" smtClean="0">
                        <a:latin typeface="Cambria Math"/>
                      </a:rPr>
                      <m:t>=</m:t>
                    </m:r>
                  </m:oMath>
                </a14:m>
                <a:r>
                  <a:rPr lang="fr-FR" sz="2000" dirty="0" smtClean="0"/>
                  <a:t>6</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1213"/>
                </a:stretch>
              </a:blipFill>
            </p:spPr>
            <p:txBody>
              <a:bodyPr/>
              <a:lstStyle/>
              <a:p>
                <a:r>
                  <a:rPr lang="fr-FR">
                    <a:noFill/>
                  </a:rPr>
                  <a:t> </a:t>
                </a:r>
              </a:p>
            </p:txBody>
          </p:sp>
        </mc:Fallback>
      </mc:AlternateContent>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040" y="2348880"/>
            <a:ext cx="7285037"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150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457200" y="1124744"/>
                <a:ext cx="8579296" cy="5472608"/>
              </a:xfrm>
            </p:spPr>
            <p:txBody>
              <a:bodyPr/>
              <a:lstStyle/>
              <a:p>
                <a:pPr marL="114300" indent="0">
                  <a:buNone/>
                </a:pPr>
                <a:r>
                  <a:rPr lang="fr-FR" sz="2000" dirty="0" smtClean="0">
                    <a:latin typeface="Times New Roman"/>
                    <a:ea typeface="Times New Roman"/>
                  </a:rPr>
                  <a:t>D’un point de vue mathématique : il s’agit de déterminer si la fonction de paiement d’un joueur admet un </a:t>
                </a:r>
                <a:r>
                  <a:rPr lang="fr-FR" sz="2000" b="1" dirty="0">
                    <a:latin typeface="Times New Roman"/>
                    <a:ea typeface="Times New Roman"/>
                  </a:rPr>
                  <a:t>point selle</a:t>
                </a:r>
                <a:r>
                  <a:rPr lang="fr-FR" sz="2000" dirty="0">
                    <a:latin typeface="Times New Roman"/>
                    <a:ea typeface="Times New Roman"/>
                  </a:rPr>
                  <a:t>. On peut facilement  le vérifier grâce aux matrices dans le cas d’un jeu bi-matriciel </a:t>
                </a:r>
                <a:r>
                  <a:rPr lang="fr-FR" dirty="0" smtClean="0">
                    <a:latin typeface="Times New Roman"/>
                    <a:ea typeface="Times New Roman"/>
                  </a:rPr>
                  <a:t>:</a:t>
                </a:r>
              </a:p>
              <a:p>
                <a:pPr marL="114300" indent="0">
                  <a:buNone/>
                </a:pPr>
                <a:r>
                  <a:rPr lang="fr-FR" sz="2000" b="1" dirty="0">
                    <a:latin typeface="Times New Roman"/>
                    <a:ea typeface="Times New Roman"/>
                  </a:rPr>
                  <a:t>Définition</a:t>
                </a:r>
                <a:r>
                  <a:rPr lang="fr-FR" b="1" dirty="0">
                    <a:latin typeface="Times New Roman"/>
                    <a:ea typeface="Times New Roman"/>
                  </a:rPr>
                  <a:t> </a:t>
                </a:r>
                <a:r>
                  <a:rPr lang="fr-FR" sz="2000" dirty="0" smtClean="0">
                    <a:effectLst/>
                    <a:latin typeface="Times New Roman"/>
                    <a:ea typeface="Times New Roman"/>
                  </a:rPr>
                  <a:t>Soit </a:t>
                </a:r>
                <a:r>
                  <a:rPr lang="fr-FR" sz="2000" dirty="0">
                    <a:effectLst/>
                    <a:latin typeface="Times New Roman"/>
                    <a:ea typeface="Times New Roman"/>
                  </a:rPr>
                  <a:t>le jeu bi-matriciel</a:t>
                </a:r>
                <a14:m>
                  <m:oMath xmlns:m="http://schemas.openxmlformats.org/officeDocument/2006/math">
                    <m:r>
                      <a:rPr lang="fr-FR" sz="2000" i="1">
                        <a:effectLst/>
                        <a:latin typeface="Cambria Math"/>
                        <a:ea typeface="Times New Roman"/>
                        <a:cs typeface="Times New Roman"/>
                      </a:rPr>
                      <m:t> (</m:t>
                    </m:r>
                    <m:r>
                      <a:rPr lang="fr-FR" sz="2000" i="1">
                        <a:effectLst/>
                        <a:latin typeface="Cambria Math"/>
                        <a:ea typeface="Times New Roman"/>
                        <a:cs typeface="Times New Roman"/>
                      </a:rPr>
                      <m:t>𝐴</m:t>
                    </m:r>
                    <m:r>
                      <a:rPr lang="fr-FR" sz="2000" i="1">
                        <a:effectLst/>
                        <a:latin typeface="Cambria Math"/>
                        <a:ea typeface="Times New Roman"/>
                        <a:cs typeface="Times New Roman"/>
                      </a:rPr>
                      <m:t>,</m:t>
                    </m:r>
                    <m:r>
                      <a:rPr lang="fr-FR" sz="2000" i="1">
                        <a:effectLst/>
                        <a:latin typeface="Cambria Math"/>
                        <a:ea typeface="Times New Roman"/>
                        <a:cs typeface="Times New Roman"/>
                      </a:rPr>
                      <m:t>𝐵</m:t>
                    </m:r>
                    <m:r>
                      <a:rPr lang="fr-FR" sz="2000" i="1">
                        <a:effectLst/>
                        <a:latin typeface="Cambria Math"/>
                        <a:ea typeface="Times New Roman"/>
                        <a:cs typeface="Times New Roman"/>
                      </a:rPr>
                      <m:t>)</m:t>
                    </m:r>
                  </m:oMath>
                </a14:m>
                <a:r>
                  <a:rPr lang="fr-FR" sz="2000" dirty="0">
                    <a:effectLst/>
                    <a:latin typeface="Times New Roman"/>
                    <a:ea typeface="Times New Roman"/>
                  </a:rPr>
                  <a:t>, il existe un point selle pour un des joueur si et </a:t>
                </a:r>
                <a:r>
                  <a:rPr lang="fr-FR" sz="2000" dirty="0" smtClean="0">
                    <a:effectLst/>
                    <a:latin typeface="Times New Roman"/>
                    <a:ea typeface="Times New Roman"/>
                  </a:rPr>
                  <a:t>seulement </a:t>
                </a:r>
                <a:r>
                  <a:rPr lang="fr-FR" sz="2000" dirty="0">
                    <a:effectLst/>
                    <a:latin typeface="Times New Roman"/>
                    <a:ea typeface="Times New Roman"/>
                  </a:rPr>
                  <a:t>si dans sa matrice de gain il existe un élément qui est à la fois le plus petit élément d’une ligne et le plus grand élément d’une </a:t>
                </a:r>
                <a:r>
                  <a:rPr lang="fr-FR" sz="2000" dirty="0" smtClean="0">
                    <a:effectLst/>
                    <a:latin typeface="Times New Roman"/>
                    <a:ea typeface="Times New Roman"/>
                  </a:rPr>
                  <a:t>colonne pour le joueur 1 et le plus petit élément d’une colonne et le plus grand d’une ligne pour le joueur 2.</a:t>
                </a:r>
                <a:endParaRPr lang="fr-FR" sz="2000" dirty="0" smtClean="0">
                  <a:effectLst/>
                  <a:latin typeface="Times New Roman"/>
                  <a:ea typeface="Times New Roman"/>
                </a:endParaRPr>
              </a:p>
              <a:p>
                <a:pPr marL="0" indent="0">
                  <a:buNone/>
                </a:pPr>
                <a:r>
                  <a:rPr lang="fr-FR" sz="2000" dirty="0" smtClean="0">
                    <a:latin typeface="Times New Roman"/>
                  </a:rPr>
                  <a:t>Si on considère l’exemple précédent: </a:t>
                </a:r>
                <a14:m>
                  <m:oMath xmlns:m="http://schemas.openxmlformats.org/officeDocument/2006/math">
                    <m:r>
                      <a:rPr lang="fr-FR" sz="2000" b="0" i="1" smtClean="0">
                        <a:latin typeface="Cambria Math"/>
                      </a:rPr>
                      <m:t>𝐴</m:t>
                    </m:r>
                    <m:r>
                      <a:rPr lang="fr-FR" sz="2000" b="0" i="1" smtClean="0">
                        <a:latin typeface="Cambria Math"/>
                      </a:rPr>
                      <m:t>=</m:t>
                    </m:r>
                    <m:d>
                      <m:dPr>
                        <m:ctrlPr>
                          <a:rPr lang="fr-FR" sz="2000" b="0" i="1" smtClean="0">
                            <a:latin typeface="Cambria Math"/>
                          </a:rPr>
                        </m:ctrlPr>
                      </m:dPr>
                      <m:e>
                        <m:m>
                          <m:mPr>
                            <m:mcs>
                              <m:mc>
                                <m:mcPr>
                                  <m:count m:val="2"/>
                                  <m:mcJc m:val="center"/>
                                </m:mcPr>
                              </m:mc>
                            </m:mcs>
                            <m:ctrlPr>
                              <a:rPr lang="fr-FR" sz="2000" i="1">
                                <a:solidFill>
                                  <a:prstClr val="black"/>
                                </a:solidFill>
                                <a:latin typeface="Cambria Math"/>
                              </a:rPr>
                            </m:ctrlPr>
                          </m:mPr>
                          <m:mr>
                            <m:e>
                              <m:r>
                                <m:rPr>
                                  <m:brk m:alnAt="7"/>
                                </m:rPr>
                                <a:rPr lang="fr-FR" sz="2000" i="1">
                                  <a:solidFill>
                                    <a:prstClr val="black"/>
                                  </a:solidFill>
                                  <a:latin typeface="Cambria Math"/>
                                </a:rPr>
                                <m:t>8</m:t>
                              </m:r>
                            </m:e>
                            <m:e>
                              <m:r>
                                <a:rPr lang="fr-FR" sz="2000" i="1">
                                  <a:solidFill>
                                    <a:prstClr val="black"/>
                                  </a:solidFill>
                                  <a:latin typeface="Cambria Math"/>
                                </a:rPr>
                                <m:t>−100</m:t>
                              </m:r>
                            </m:e>
                          </m:mr>
                          <m:mr>
                            <m:e>
                              <m:r>
                                <a:rPr lang="fr-FR" sz="2000" i="1">
                                  <a:solidFill>
                                    <a:prstClr val="black"/>
                                  </a:solidFill>
                                  <a:latin typeface="Cambria Math"/>
                                </a:rPr>
                                <m:t>7</m:t>
                              </m:r>
                            </m:e>
                            <m:e>
                              <m:r>
                                <a:rPr lang="fr-FR" sz="2000" i="1" smtClean="0">
                                  <a:solidFill>
                                    <a:srgbClr val="FF0000"/>
                                  </a:solidFill>
                                  <a:latin typeface="Cambria Math"/>
                                </a:rPr>
                                <m:t>6</m:t>
                              </m:r>
                            </m:e>
                          </m:mr>
                        </m:m>
                      </m:e>
                    </m:d>
                    <m:r>
                      <a:rPr lang="fr-FR" sz="2000" b="0" i="1" smtClean="0">
                        <a:latin typeface="Cambria Math"/>
                      </a:rPr>
                      <m:t> </m:t>
                    </m:r>
                    <m:r>
                      <a:rPr lang="fr-FR" sz="2000" b="0" i="1" smtClean="0">
                        <a:latin typeface="Cambria Math"/>
                      </a:rPr>
                      <m:t>𝑒𝑡</m:t>
                    </m:r>
                    <m:r>
                      <a:rPr lang="fr-FR" sz="2000" b="0" i="1" smtClean="0">
                        <a:latin typeface="Cambria Math"/>
                      </a:rPr>
                      <m:t> </m:t>
                    </m:r>
                    <m:r>
                      <a:rPr lang="fr-FR" sz="2000" b="0" i="1" smtClean="0">
                        <a:latin typeface="Cambria Math"/>
                      </a:rPr>
                      <m:t>𝐵</m:t>
                    </m:r>
                    <m:r>
                      <a:rPr lang="fr-FR" sz="2000" b="0" i="1" smtClean="0">
                        <a:latin typeface="Cambria Math"/>
                      </a:rPr>
                      <m:t>=</m:t>
                    </m:r>
                    <m:d>
                      <m:dPr>
                        <m:ctrlPr>
                          <a:rPr lang="fr-FR" sz="2000" b="0" i="1" smtClean="0">
                            <a:latin typeface="Cambria Math"/>
                          </a:rPr>
                        </m:ctrlPr>
                      </m:dPr>
                      <m:e>
                        <m:m>
                          <m:mPr>
                            <m:mcs>
                              <m:mc>
                                <m:mcPr>
                                  <m:count m:val="2"/>
                                  <m:mcJc m:val="center"/>
                                </m:mcPr>
                              </m:mc>
                            </m:mcs>
                            <m:ctrlPr>
                              <a:rPr lang="fr-FR" sz="2000" b="0" i="1" smtClean="0">
                                <a:latin typeface="Cambria Math"/>
                              </a:rPr>
                            </m:ctrlPr>
                          </m:mPr>
                          <m:mr>
                            <m:e>
                              <m:r>
                                <m:rPr>
                                  <m:brk m:alnAt="7"/>
                                </m:rPr>
                                <a:rPr lang="fr-FR" sz="2000" b="0" i="1" smtClean="0">
                                  <a:latin typeface="Cambria Math"/>
                                </a:rPr>
                                <m:t>1</m:t>
                              </m:r>
                              <m:r>
                                <a:rPr lang="fr-FR" sz="2000" b="0" i="1" smtClean="0">
                                  <a:latin typeface="Cambria Math"/>
                                </a:rPr>
                                <m:t>0</m:t>
                              </m:r>
                            </m:e>
                            <m:e>
                              <m:r>
                                <a:rPr lang="fr-FR" sz="2000" b="0" i="1" smtClean="0">
                                  <a:latin typeface="Cambria Math"/>
                                </a:rPr>
                                <m:t>9</m:t>
                              </m:r>
                            </m:e>
                          </m:mr>
                          <m:mr>
                            <m:e>
                              <m:r>
                                <a:rPr lang="fr-FR" sz="2000" b="0" i="1" smtClean="0">
                                  <a:solidFill>
                                    <a:srgbClr val="FF0000"/>
                                  </a:solidFill>
                                  <a:latin typeface="Cambria Math"/>
                                </a:rPr>
                                <m:t>6</m:t>
                              </m:r>
                            </m:e>
                            <m:e>
                              <m:r>
                                <a:rPr lang="fr-FR" sz="2000" b="0" i="1" smtClean="0">
                                  <a:latin typeface="Cambria Math"/>
                                </a:rPr>
                                <m:t>5</m:t>
                              </m:r>
                            </m:e>
                          </m:mr>
                        </m:m>
                      </m:e>
                    </m:d>
                  </m:oMath>
                </a14:m>
                <a:r>
                  <a:rPr lang="fr-FR" sz="2000" dirty="0" smtClean="0"/>
                  <a:t>,</a:t>
                </a:r>
              </a:p>
              <a:p>
                <a:pPr marL="0" indent="0">
                  <a:buNone/>
                </a:pPr>
                <a:r>
                  <a:rPr lang="fr-FR" sz="2000" dirty="0" smtClean="0"/>
                  <a:t>On pourra bien-sûr généraliser à plusieurs joueurs si on considère chaque case d’une matrice comme un profil adversaire </a:t>
                </a:r>
                <a:r>
                  <a:rPr lang="fr-FR" sz="2000" dirty="0" smtClean="0"/>
                  <a:t>précis, et de considérer les </a:t>
                </a:r>
                <a:r>
                  <a:rPr lang="fr-FR" sz="2000" dirty="0" err="1" smtClean="0"/>
                  <a:t>starétgies</a:t>
                </a:r>
                <a:r>
                  <a:rPr lang="fr-FR" sz="2000" dirty="0" smtClean="0"/>
                  <a:t> du joueur i sur les lignes.</a:t>
                </a:r>
                <a:endParaRPr lang="fr-FR" sz="2000" dirty="0"/>
              </a:p>
              <a:p>
                <a:pPr marL="0" indent="0">
                  <a:buNone/>
                </a:pPr>
                <a:endParaRPr lang="fr-FR" sz="20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457200" y="1124744"/>
                <a:ext cx="8579296" cy="5472608"/>
              </a:xfrm>
              <a:blipFill rotWithShape="1">
                <a:blip r:embed="rId2"/>
                <a:stretch>
                  <a:fillRect l="-711" t="-557" r="-782"/>
                </a:stretch>
              </a:blipFill>
            </p:spPr>
            <p:txBody>
              <a:bodyPr/>
              <a:lstStyle/>
              <a:p>
                <a:r>
                  <a:rPr lang="fr-FR">
                    <a:noFill/>
                  </a:rPr>
                  <a:t> </a:t>
                </a:r>
              </a:p>
            </p:txBody>
          </p:sp>
        </mc:Fallback>
      </mc:AlternateContent>
    </p:spTree>
    <p:extLst>
      <p:ext uri="{BB962C8B-B14F-4D97-AF65-F5344CB8AC3E}">
        <p14:creationId xmlns:p14="http://schemas.microsoft.com/office/powerpoint/2010/main" val="3028373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p:sp>
        <p:nvSpPr>
          <p:cNvPr id="3" name="Espace réservé du contenu 2"/>
          <p:cNvSpPr>
            <a:spLocks noGrp="1"/>
          </p:cNvSpPr>
          <p:nvPr>
            <p:ph idx="1"/>
          </p:nvPr>
        </p:nvSpPr>
        <p:spPr/>
        <p:txBody>
          <a:bodyPr>
            <a:normAutofit/>
          </a:bodyPr>
          <a:lstStyle/>
          <a:p>
            <a:pPr marL="114300" indent="0">
              <a:buNone/>
            </a:pPr>
            <a:r>
              <a:rPr lang="fr-FR" sz="2000" dirty="0">
                <a:solidFill>
                  <a:srgbClr val="FF0000"/>
                </a:solidFill>
                <a:latin typeface="Times New Roman"/>
                <a:ea typeface="Times New Roman"/>
              </a:rPr>
              <a:t>Dans le cas où le payement de sécurité d’un joueur i n’est pas son paiement de punition, on doit alors considérer les stratégies mixtes.</a:t>
            </a:r>
            <a:endParaRPr lang="fr-FR" sz="2000" dirty="0">
              <a:solidFill>
                <a:srgbClr val="FF0000"/>
              </a:solidFill>
            </a:endParaRPr>
          </a:p>
          <a:p>
            <a:pPr marL="0" indent="0">
              <a:buNone/>
            </a:pPr>
            <a:r>
              <a:rPr lang="fr-FR" sz="2000" b="1" dirty="0" smtClean="0">
                <a:latin typeface="Times New Roman"/>
                <a:ea typeface="Times New Roman"/>
              </a:rPr>
              <a:t>Exemple:</a:t>
            </a:r>
          </a:p>
          <a:p>
            <a:pPr marL="0" indent="0">
              <a:buNone/>
            </a:pPr>
            <a:endParaRPr lang="fr-FR" sz="2000" dirty="0"/>
          </a:p>
        </p:txBody>
      </p:sp>
      <p:graphicFrame>
        <p:nvGraphicFramePr>
          <p:cNvPr id="4" name="Tableau 3"/>
          <p:cNvGraphicFramePr>
            <a:graphicFrameLocks noGrp="1"/>
          </p:cNvGraphicFramePr>
          <p:nvPr>
            <p:extLst>
              <p:ext uri="{D42A27DB-BD31-4B8C-83A1-F6EECF244321}">
                <p14:modId xmlns:p14="http://schemas.microsoft.com/office/powerpoint/2010/main" val="1656396073"/>
              </p:ext>
            </p:extLst>
          </p:nvPr>
        </p:nvGraphicFramePr>
        <p:xfrm>
          <a:off x="1619672" y="2924944"/>
          <a:ext cx="5849620" cy="1097280"/>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spcAft>
                          <a:spcPts val="0"/>
                        </a:spcAft>
                      </a:pPr>
                      <a:r>
                        <a:rPr lang="fr-FR" sz="1800" dirty="0">
                          <a:effectLst/>
                        </a:rPr>
                        <a:t>1/2</a:t>
                      </a:r>
                      <a:endParaRPr lang="fr-FR" sz="1800" dirty="0">
                        <a:effectLst/>
                        <a:latin typeface="Calibri"/>
                      </a:endParaRPr>
                    </a:p>
                  </a:txBody>
                  <a:tcPr marL="68580" marR="68580" marT="0" marB="0"/>
                </a:tc>
                <a:tc>
                  <a:txBody>
                    <a:bodyPr/>
                    <a:lstStyle/>
                    <a:p>
                      <a:pPr>
                        <a:spcAft>
                          <a:spcPts val="0"/>
                        </a:spcAft>
                      </a:pPr>
                      <a:r>
                        <a:rPr lang="fr-FR" sz="1800" dirty="0">
                          <a:effectLst/>
                        </a:rPr>
                        <a:t>G</a:t>
                      </a:r>
                      <a:endParaRPr lang="fr-FR" sz="1800" dirty="0">
                        <a:effectLst/>
                        <a:latin typeface="Calibri"/>
                      </a:endParaRPr>
                    </a:p>
                  </a:txBody>
                  <a:tcPr marL="68580" marR="68580" marT="0" marB="0"/>
                </a:tc>
                <a:tc>
                  <a:txBody>
                    <a:bodyPr/>
                    <a:lstStyle/>
                    <a:p>
                      <a:pPr>
                        <a:spcAft>
                          <a:spcPts val="0"/>
                        </a:spcAft>
                      </a:pPr>
                      <a:r>
                        <a:rPr lang="fr-FR" sz="1800">
                          <a:effectLst/>
                        </a:rPr>
                        <a:t>C</a:t>
                      </a:r>
                      <a:endParaRPr lang="fr-FR" sz="1800">
                        <a:effectLst/>
                        <a:latin typeface="Calibri"/>
                      </a:endParaRPr>
                    </a:p>
                  </a:txBody>
                  <a:tcPr marL="68580" marR="68580" marT="0" marB="0"/>
                </a:tc>
                <a:tc>
                  <a:txBody>
                    <a:bodyPr/>
                    <a:lstStyle/>
                    <a:p>
                      <a:pPr>
                        <a:spcAft>
                          <a:spcPts val="0"/>
                        </a:spcAft>
                      </a:pPr>
                      <a:r>
                        <a:rPr lang="fr-FR" sz="1800">
                          <a:effectLst/>
                        </a:rPr>
                        <a:t>D</a:t>
                      </a:r>
                      <a:endParaRPr lang="fr-FR" sz="1800">
                        <a:effectLst/>
                        <a:latin typeface="Calibri"/>
                      </a:endParaRPr>
                    </a:p>
                  </a:txBody>
                  <a:tcPr marL="68580" marR="68580" marT="0" marB="0"/>
                </a:tc>
              </a:tr>
              <a:tr h="0">
                <a:tc>
                  <a:txBody>
                    <a:bodyPr/>
                    <a:lstStyle/>
                    <a:p>
                      <a:pPr>
                        <a:spcAft>
                          <a:spcPts val="0"/>
                        </a:spcAft>
                      </a:pPr>
                      <a:r>
                        <a:rPr lang="fr-FR" sz="1800">
                          <a:effectLst/>
                        </a:rPr>
                        <a:t>H</a:t>
                      </a:r>
                      <a:endParaRPr lang="fr-FR" sz="1800">
                        <a:effectLst/>
                        <a:latin typeface="Calibri"/>
                      </a:endParaRPr>
                    </a:p>
                  </a:txBody>
                  <a:tcPr marL="68580" marR="68580" marT="0" marB="0"/>
                </a:tc>
                <a:tc>
                  <a:txBody>
                    <a:bodyPr/>
                    <a:lstStyle/>
                    <a:p>
                      <a:pPr>
                        <a:spcAft>
                          <a:spcPts val="0"/>
                        </a:spcAft>
                      </a:pPr>
                      <a:r>
                        <a:rPr lang="fr-FR" sz="1800" dirty="0">
                          <a:effectLst/>
                        </a:rPr>
                        <a:t>(3,1)</a:t>
                      </a:r>
                      <a:endParaRPr lang="fr-FR" sz="1800" dirty="0">
                        <a:effectLst/>
                        <a:latin typeface="Calibri"/>
                      </a:endParaRPr>
                    </a:p>
                  </a:txBody>
                  <a:tcPr marL="68580" marR="68580" marT="0" marB="0"/>
                </a:tc>
                <a:tc>
                  <a:txBody>
                    <a:bodyPr/>
                    <a:lstStyle/>
                    <a:p>
                      <a:pPr>
                        <a:spcAft>
                          <a:spcPts val="0"/>
                        </a:spcAft>
                      </a:pPr>
                      <a:r>
                        <a:rPr lang="fr-FR" sz="1800" dirty="0">
                          <a:effectLst/>
                        </a:rPr>
                        <a:t>(3,2)</a:t>
                      </a:r>
                      <a:endParaRPr lang="fr-FR" sz="1800" dirty="0">
                        <a:effectLst/>
                        <a:latin typeface="Calibri"/>
                      </a:endParaRPr>
                    </a:p>
                  </a:txBody>
                  <a:tcPr marL="68580" marR="68580" marT="0" marB="0"/>
                </a:tc>
                <a:tc>
                  <a:txBody>
                    <a:bodyPr/>
                    <a:lstStyle/>
                    <a:p>
                      <a:pPr>
                        <a:spcAft>
                          <a:spcPts val="0"/>
                        </a:spcAft>
                      </a:pPr>
                      <a:r>
                        <a:rPr lang="fr-FR" sz="1800">
                          <a:effectLst/>
                        </a:rPr>
                        <a:t>(6,3)</a:t>
                      </a:r>
                      <a:endParaRPr lang="fr-FR" sz="1800">
                        <a:effectLst/>
                        <a:latin typeface="Calibri"/>
                      </a:endParaRPr>
                    </a:p>
                  </a:txBody>
                  <a:tcPr marL="68580" marR="68580" marT="0" marB="0"/>
                </a:tc>
              </a:tr>
              <a:tr h="0">
                <a:tc>
                  <a:txBody>
                    <a:bodyPr/>
                    <a:lstStyle/>
                    <a:p>
                      <a:pPr>
                        <a:spcAft>
                          <a:spcPts val="0"/>
                        </a:spcAft>
                      </a:pPr>
                      <a:r>
                        <a:rPr lang="fr-FR" sz="1800">
                          <a:effectLst/>
                        </a:rPr>
                        <a:t>M</a:t>
                      </a:r>
                      <a:endParaRPr lang="fr-FR" sz="1800">
                        <a:effectLst/>
                        <a:latin typeface="Calibri"/>
                      </a:endParaRPr>
                    </a:p>
                  </a:txBody>
                  <a:tcPr marL="68580" marR="68580" marT="0" marB="0"/>
                </a:tc>
                <a:tc>
                  <a:txBody>
                    <a:bodyPr/>
                    <a:lstStyle/>
                    <a:p>
                      <a:pPr>
                        <a:spcAft>
                          <a:spcPts val="0"/>
                        </a:spcAft>
                      </a:pPr>
                      <a:r>
                        <a:rPr lang="fr-FR" sz="1800">
                          <a:effectLst/>
                        </a:rPr>
                        <a:t>(2,6)</a:t>
                      </a:r>
                      <a:endParaRPr lang="fr-FR" sz="1800">
                        <a:effectLst/>
                        <a:latin typeface="Calibri"/>
                      </a:endParaRPr>
                    </a:p>
                  </a:txBody>
                  <a:tcPr marL="68580" marR="68580" marT="0" marB="0"/>
                </a:tc>
                <a:tc>
                  <a:txBody>
                    <a:bodyPr/>
                    <a:lstStyle/>
                    <a:p>
                      <a:pPr>
                        <a:spcAft>
                          <a:spcPts val="0"/>
                        </a:spcAft>
                      </a:pPr>
                      <a:r>
                        <a:rPr lang="fr-FR" sz="1800" dirty="0">
                          <a:effectLst/>
                        </a:rPr>
                        <a:t>(4,0)</a:t>
                      </a:r>
                      <a:endParaRPr lang="fr-FR" sz="1800" dirty="0">
                        <a:effectLst/>
                        <a:latin typeface="Calibri"/>
                      </a:endParaRPr>
                    </a:p>
                  </a:txBody>
                  <a:tcPr marL="68580" marR="68580" marT="0" marB="0"/>
                </a:tc>
                <a:tc>
                  <a:txBody>
                    <a:bodyPr/>
                    <a:lstStyle/>
                    <a:p>
                      <a:pPr>
                        <a:spcAft>
                          <a:spcPts val="0"/>
                        </a:spcAft>
                      </a:pPr>
                      <a:r>
                        <a:rPr lang="fr-FR" sz="1800">
                          <a:effectLst/>
                        </a:rPr>
                        <a:t>(4,2)</a:t>
                      </a:r>
                      <a:endParaRPr lang="fr-FR" sz="1800">
                        <a:effectLst/>
                        <a:latin typeface="Calibri"/>
                      </a:endParaRPr>
                    </a:p>
                  </a:txBody>
                  <a:tcPr marL="68580" marR="68580" marT="0" marB="0"/>
                </a:tc>
              </a:tr>
              <a:tr h="0">
                <a:tc>
                  <a:txBody>
                    <a:bodyPr/>
                    <a:lstStyle/>
                    <a:p>
                      <a:pPr>
                        <a:spcAft>
                          <a:spcPts val="0"/>
                        </a:spcAft>
                      </a:pPr>
                      <a:r>
                        <a:rPr lang="fr-FR" sz="1800">
                          <a:effectLst/>
                        </a:rPr>
                        <a:t>B</a:t>
                      </a:r>
                      <a:endParaRPr lang="fr-FR" sz="1800">
                        <a:effectLst/>
                        <a:latin typeface="Calibri"/>
                      </a:endParaRPr>
                    </a:p>
                  </a:txBody>
                  <a:tcPr marL="68580" marR="68580" marT="0" marB="0"/>
                </a:tc>
                <a:tc>
                  <a:txBody>
                    <a:bodyPr/>
                    <a:lstStyle/>
                    <a:p>
                      <a:pPr>
                        <a:spcAft>
                          <a:spcPts val="0"/>
                        </a:spcAft>
                      </a:pPr>
                      <a:r>
                        <a:rPr lang="fr-FR" sz="1800">
                          <a:effectLst/>
                        </a:rPr>
                        <a:t>(4,0)</a:t>
                      </a:r>
                      <a:endParaRPr lang="fr-FR" sz="1800">
                        <a:effectLst/>
                        <a:latin typeface="Calibri"/>
                      </a:endParaRPr>
                    </a:p>
                  </a:txBody>
                  <a:tcPr marL="68580" marR="68580" marT="0" marB="0"/>
                </a:tc>
                <a:tc>
                  <a:txBody>
                    <a:bodyPr/>
                    <a:lstStyle/>
                    <a:p>
                      <a:pPr>
                        <a:spcAft>
                          <a:spcPts val="0"/>
                        </a:spcAft>
                      </a:pPr>
                      <a:r>
                        <a:rPr lang="fr-FR" sz="1800" dirty="0">
                          <a:effectLst/>
                        </a:rPr>
                        <a:t>(7,3)</a:t>
                      </a:r>
                      <a:endParaRPr lang="fr-FR" sz="1800" dirty="0">
                        <a:effectLst/>
                        <a:latin typeface="Calibri"/>
                      </a:endParaRPr>
                    </a:p>
                  </a:txBody>
                  <a:tcPr marL="68580" marR="68580" marT="0" marB="0"/>
                </a:tc>
                <a:tc>
                  <a:txBody>
                    <a:bodyPr/>
                    <a:lstStyle/>
                    <a:p>
                      <a:pPr>
                        <a:spcAft>
                          <a:spcPts val="0"/>
                        </a:spcAft>
                      </a:pPr>
                      <a:r>
                        <a:rPr lang="fr-FR" sz="1800" dirty="0">
                          <a:effectLst/>
                        </a:rPr>
                        <a:t>(5,4)</a:t>
                      </a:r>
                      <a:endParaRPr lang="fr-FR" sz="1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2619375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p:sp>
        <p:nvSpPr>
          <p:cNvPr id="3" name="Espace réservé du contenu 2"/>
          <p:cNvSpPr>
            <a:spLocks noGrp="1"/>
          </p:cNvSpPr>
          <p:nvPr>
            <p:ph idx="1"/>
          </p:nvPr>
        </p:nvSpPr>
        <p:spPr/>
        <p:txBody>
          <a:bodyPr>
            <a:normAutofit/>
          </a:bodyPr>
          <a:lstStyle/>
          <a:p>
            <a:pPr lvl="0">
              <a:lnSpc>
                <a:spcPct val="115000"/>
              </a:lnSpc>
              <a:buFont typeface="Wingdings" panose="05000000000000000000" pitchFamily="2" charset="2"/>
              <a:buChar char="Ø"/>
            </a:pPr>
            <a:r>
              <a:rPr lang="fr-FR" sz="2000" dirty="0">
                <a:latin typeface="Times New Roman"/>
                <a:ea typeface="Times New Roman"/>
                <a:cs typeface="Times New Roman"/>
              </a:rPr>
              <a:t>En stratégies pures, les paiements maxmin et minmax du joueur 1 sont égaux </a:t>
            </a:r>
            <a:r>
              <a:rPr lang="fr-FR" sz="2000" dirty="0" smtClean="0">
                <a:latin typeface="Times New Roman"/>
                <a:ea typeface="Times New Roman"/>
                <a:cs typeface="Times New Roman"/>
              </a:rPr>
              <a:t>à 4</a:t>
            </a:r>
            <a:r>
              <a:rPr lang="fr-FR" sz="2000" dirty="0">
                <a:latin typeface="Times New Roman"/>
                <a:ea typeface="Times New Roman"/>
                <a:cs typeface="Times New Roman"/>
              </a:rPr>
              <a:t>. La stratégie prudente du joueur 1 est simplement B.</a:t>
            </a:r>
            <a:endParaRPr lang="fr-FR" sz="2000" dirty="0">
              <a:ea typeface="Calibri"/>
              <a:cs typeface="Times New Roman"/>
            </a:endParaRPr>
          </a:p>
          <a:p>
            <a:pPr lvl="0">
              <a:lnSpc>
                <a:spcPct val="115000"/>
              </a:lnSpc>
              <a:buFont typeface="Wingdings" panose="05000000000000000000" pitchFamily="2" charset="2"/>
              <a:buChar char="Ø"/>
            </a:pPr>
            <a:r>
              <a:rPr lang="fr-FR" sz="2000" dirty="0">
                <a:latin typeface="Times New Roman"/>
                <a:ea typeface="Times New Roman"/>
                <a:cs typeface="Times New Roman"/>
              </a:rPr>
              <a:t>En stratégies pures le paiement minmax du joueur 2 est égal à 3 et le paiement maxmin est égal à 2. La stratégie prudente du joueur 2 n’est donc pas D.</a:t>
            </a:r>
            <a:endParaRPr lang="fr-FR" sz="2000" dirty="0">
              <a:ea typeface="Calibri"/>
              <a:cs typeface="Times New Roman"/>
            </a:endParaRPr>
          </a:p>
          <a:p>
            <a:pPr lvl="0">
              <a:lnSpc>
                <a:spcPct val="115000"/>
              </a:lnSpc>
              <a:buFont typeface="Wingdings" panose="05000000000000000000" pitchFamily="2" charset="2"/>
              <a:buChar char="Ø"/>
            </a:pPr>
            <a:r>
              <a:rPr lang="fr-FR" sz="2000" dirty="0">
                <a:latin typeface="Times New Roman"/>
                <a:ea typeface="Times New Roman"/>
                <a:cs typeface="Times New Roman"/>
              </a:rPr>
              <a:t>On doit alors considérer les stratégies mixtes pour le joueur 2.</a:t>
            </a:r>
            <a:endParaRPr lang="fr-FR" sz="2000" dirty="0">
              <a:ea typeface="Calibri"/>
              <a:cs typeface="Times New Roman"/>
            </a:endParaRPr>
          </a:p>
          <a:p>
            <a:pPr lvl="0">
              <a:lnSpc>
                <a:spcPct val="115000"/>
              </a:lnSpc>
              <a:spcAft>
                <a:spcPts val="1000"/>
              </a:spcAft>
              <a:buFont typeface="Wingdings" panose="05000000000000000000" pitchFamily="2" charset="2"/>
              <a:buChar char="Ø"/>
            </a:pPr>
            <a:r>
              <a:rPr lang="fr-FR" sz="2000" dirty="0">
                <a:latin typeface="Times New Roman"/>
                <a:ea typeface="Times New Roman"/>
                <a:cs typeface="Times New Roman"/>
              </a:rPr>
              <a:t>On peut remarquer que la stratégie C est strictement dominée par la stratégie D. On peut </a:t>
            </a:r>
            <a:r>
              <a:rPr lang="fr-FR" sz="2000" dirty="0" smtClean="0">
                <a:latin typeface="Times New Roman"/>
                <a:ea typeface="Times New Roman"/>
                <a:cs typeface="Times New Roman"/>
              </a:rPr>
              <a:t>l’éliminer. </a:t>
            </a:r>
            <a:endParaRPr lang="fr-FR" sz="2000" dirty="0">
              <a:ea typeface="Calibri"/>
              <a:cs typeface="Times New Roman"/>
            </a:endParaRPr>
          </a:p>
          <a:p>
            <a:pPr marL="0" indent="0">
              <a:buNone/>
            </a:pPr>
            <a:r>
              <a:rPr lang="fr-FR" sz="2000" dirty="0" smtClean="0"/>
              <a:t>On obtient alors la matrice:</a:t>
            </a:r>
            <a:endParaRPr lang="fr-FR" sz="2000" dirty="0"/>
          </a:p>
        </p:txBody>
      </p:sp>
    </p:spTree>
    <p:extLst>
      <p:ext uri="{BB962C8B-B14F-4D97-AF65-F5344CB8AC3E}">
        <p14:creationId xmlns:p14="http://schemas.microsoft.com/office/powerpoint/2010/main" val="238909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060044318"/>
              </p:ext>
            </p:extLst>
          </p:nvPr>
        </p:nvGraphicFramePr>
        <p:xfrm>
          <a:off x="2339752" y="1700808"/>
          <a:ext cx="4078605" cy="1097280"/>
        </p:xfrm>
        <a:graphic>
          <a:graphicData uri="http://schemas.openxmlformats.org/drawingml/2006/table">
            <a:tbl>
              <a:tblPr firstRow="1" firstCol="1" bandRow="1"/>
              <a:tblGrid>
                <a:gridCol w="1354455"/>
                <a:gridCol w="1362075"/>
                <a:gridCol w="1362075"/>
              </a:tblGrid>
              <a:tr h="0">
                <a:tc>
                  <a:txBody>
                    <a:bodyPr/>
                    <a:lstStyle/>
                    <a:p>
                      <a:pPr>
                        <a:spcAft>
                          <a:spcPts val="0"/>
                        </a:spcAft>
                      </a:pPr>
                      <a:r>
                        <a:rPr lang="fr-FR" sz="1800" b="1" dirty="0">
                          <a:effectLst/>
                          <a:latin typeface="Times New Roman"/>
                          <a:ea typeface="Times New Roman"/>
                        </a:rPr>
                        <a:t>1/2</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G</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D</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fr-FR" sz="1800" b="1">
                          <a:effectLst/>
                          <a:latin typeface="Times New Roman"/>
                          <a:ea typeface="Times New Roman"/>
                        </a:rPr>
                        <a:t>H</a:t>
                      </a:r>
                      <a:endParaRPr lang="fr-FR" sz="18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(3,1)</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(6,3)</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fr-FR" sz="1800" b="1">
                          <a:effectLst/>
                          <a:latin typeface="Times New Roman"/>
                          <a:ea typeface="Times New Roman"/>
                        </a:rPr>
                        <a:t>M</a:t>
                      </a:r>
                      <a:endParaRPr lang="fr-FR" sz="18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effectLst/>
                          <a:latin typeface="Times New Roman"/>
                          <a:ea typeface="Times New Roman"/>
                        </a:rPr>
                        <a:t>(2,6)</a:t>
                      </a:r>
                      <a:endParaRPr lang="fr-FR" sz="18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(4,2)</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fr-FR" sz="1800" b="1">
                          <a:effectLst/>
                          <a:latin typeface="Times New Roman"/>
                          <a:ea typeface="Times New Roman"/>
                        </a:rPr>
                        <a:t>B</a:t>
                      </a:r>
                      <a:endParaRPr lang="fr-FR" sz="18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a:effectLst/>
                          <a:latin typeface="Times New Roman"/>
                          <a:ea typeface="Times New Roman"/>
                        </a:rPr>
                        <a:t>(4,0)</a:t>
                      </a:r>
                      <a:endParaRPr lang="fr-FR" sz="18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800" b="1" dirty="0">
                          <a:effectLst/>
                          <a:latin typeface="Times New Roman"/>
                          <a:ea typeface="Times New Roman"/>
                        </a:rPr>
                        <a:t>(5,4)</a:t>
                      </a:r>
                      <a:endParaRPr lang="fr-FR" sz="18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5" name="Rectangle 4"/>
              <p:cNvSpPr/>
              <p:nvPr/>
            </p:nvSpPr>
            <p:spPr>
              <a:xfrm>
                <a:off x="899592" y="3462900"/>
                <a:ext cx="7632848" cy="2368597"/>
              </a:xfrm>
              <a:prstGeom prst="rect">
                <a:avLst/>
              </a:prstGeom>
            </p:spPr>
            <p:txBody>
              <a:bodyPr wrap="square">
                <a:spAutoFit/>
              </a:bodyPr>
              <a:lstStyle/>
              <a:p>
                <a:pPr marL="457200"/>
                <a:r>
                  <a:rPr lang="fr-FR" dirty="0" smtClean="0">
                    <a:latin typeface="Times New Roman"/>
                    <a:ea typeface="Times New Roman"/>
                    <a:cs typeface="Times New Roman"/>
                  </a:rPr>
                  <a:t>Nous allons alors calculer la stratégie prudente du joueur 2 en stratégies mixtes c’est-à-dire</a:t>
                </a:r>
                <a14:m>
                  <m:oMath xmlns:m="http://schemas.openxmlformats.org/officeDocument/2006/math">
                    <m:func>
                      <m:funcPr>
                        <m:ctrlPr>
                          <a:rPr lang="fr-FR" sz="2000" b="1" i="1">
                            <a:solidFill>
                              <a:prstClr val="black"/>
                            </a:solidFill>
                            <a:latin typeface="Cambria Math"/>
                          </a:rPr>
                        </m:ctrlPr>
                      </m:funcPr>
                      <m:fName>
                        <m:r>
                          <a:rPr lang="fr-FR" sz="2000" b="1" i="1" smtClean="0">
                            <a:solidFill>
                              <a:prstClr val="black"/>
                            </a:solidFill>
                            <a:latin typeface="Cambria Math"/>
                          </a:rPr>
                          <m:t> </m:t>
                        </m:r>
                        <m:r>
                          <a:rPr lang="fr-FR" sz="2000" b="1" i="1">
                            <a:solidFill>
                              <a:prstClr val="black"/>
                            </a:solidFill>
                            <a:latin typeface="Cambria Math"/>
                            <a:ea typeface="Cambria Math"/>
                          </a:rPr>
                          <m:t>𝒂𝒓𝒈</m:t>
                        </m:r>
                        <m:r>
                          <a:rPr lang="fr-FR" sz="2000" b="1" i="1">
                            <a:solidFill>
                              <a:prstClr val="black"/>
                            </a:solidFill>
                            <a:latin typeface="Cambria Math"/>
                            <a:ea typeface="Cambria Math"/>
                          </a:rPr>
                          <m:t> </m:t>
                        </m:r>
                        <m:limLow>
                          <m:limLowPr>
                            <m:ctrlPr>
                              <a:rPr lang="fr-FR" sz="2000" b="1" i="1">
                                <a:solidFill>
                                  <a:prstClr val="black"/>
                                </a:solidFill>
                                <a:latin typeface="Cambria Math"/>
                              </a:rPr>
                            </m:ctrlPr>
                          </m:limLowPr>
                          <m:e>
                            <m:r>
                              <m:rPr>
                                <m:sty m:val="p"/>
                              </m:rPr>
                              <a:rPr lang="fr-FR" sz="2000">
                                <a:solidFill>
                                  <a:prstClr val="black"/>
                                </a:solidFill>
                                <a:latin typeface="Cambria Math"/>
                              </a:rPr>
                              <m:t>max</m:t>
                            </m:r>
                          </m:e>
                          <m:lim>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𝑖</m:t>
                                </m:r>
                              </m:sub>
                            </m:sSub>
                            <m:r>
                              <a:rPr lang="fr-FR" sz="2000" i="1">
                                <a:solidFill>
                                  <a:prstClr val="black"/>
                                </a:solidFill>
                                <a:latin typeface="Cambria Math"/>
                                <a:ea typeface="Cambria Math"/>
                              </a:rPr>
                              <m:t>∈</m:t>
                            </m:r>
                            <m:sSub>
                              <m:sSubPr>
                                <m:ctrlPr>
                                  <a:rPr lang="fr-FR" sz="2000" i="1">
                                    <a:solidFill>
                                      <a:prstClr val="black"/>
                                    </a:solidFill>
                                    <a:latin typeface="Cambria Math"/>
                                    <a:ea typeface="Cambria Math"/>
                                    <a:cs typeface="Times New Roman"/>
                                  </a:rPr>
                                </m:ctrlPr>
                              </m:sSubPr>
                              <m:e>
                                <m:r>
                                  <a:rPr lang="fr-FR" sz="2000" i="1">
                                    <a:solidFill>
                                      <a:prstClr val="black"/>
                                    </a:solidFill>
                                    <a:latin typeface="Cambria Math"/>
                                    <a:ea typeface="Cambria Math"/>
                                    <a:cs typeface="Times New Roman"/>
                                  </a:rPr>
                                  <m:t>𝜮</m:t>
                                </m:r>
                              </m:e>
                              <m:sub>
                                <m:r>
                                  <a:rPr lang="fr-FR" sz="2000" i="1">
                                    <a:solidFill>
                                      <a:prstClr val="black"/>
                                    </a:solidFill>
                                    <a:latin typeface="Cambria Math"/>
                                    <a:ea typeface="Cambria Math"/>
                                    <a:cs typeface="Times New Roman"/>
                                  </a:rPr>
                                  <m:t>𝑖</m:t>
                                </m:r>
                              </m:sub>
                            </m:sSub>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Cambria Math"/>
                                    <a:cs typeface="Times New Roman"/>
                                  </a:rPr>
                                  <m:t>∈</m:t>
                                </m:r>
                                <m:sSub>
                                  <m:sSubPr>
                                    <m:ctrlPr>
                                      <a:rPr lang="fr-FR" sz="2000" i="1">
                                        <a:solidFill>
                                          <a:prstClr val="black"/>
                                        </a:solidFill>
                                        <a:latin typeface="Cambria Math"/>
                                        <a:ea typeface="Cambria Math"/>
                                        <a:cs typeface="Times New Roman"/>
                                      </a:rPr>
                                    </m:ctrlPr>
                                  </m:sSubPr>
                                  <m:e>
                                    <m:r>
                                      <a:rPr lang="fr-FR" sz="2000" i="1">
                                        <a:solidFill>
                                          <a:prstClr val="black"/>
                                        </a:solidFill>
                                        <a:latin typeface="Cambria Math"/>
                                        <a:ea typeface="Cambria Math"/>
                                        <a:cs typeface="Times New Roman"/>
                                      </a:rPr>
                                      <m:t>𝑆</m:t>
                                    </m:r>
                                  </m:e>
                                  <m:sub>
                                    <m:r>
                                      <a:rPr lang="fr-FR" sz="2000" i="1">
                                        <a:solidFill>
                                          <a:prstClr val="black"/>
                                        </a:solidFill>
                                        <a:latin typeface="Cambria Math"/>
                                        <a:ea typeface="Cambria Math"/>
                                        <a:cs typeface="Times New Roman"/>
                                      </a:rPr>
                                      <m:t>−</m:t>
                                    </m:r>
                                    <m:r>
                                      <a:rPr lang="fr-FR" sz="2000" i="1">
                                        <a:solidFill>
                                          <a:prstClr val="black"/>
                                        </a:solidFill>
                                        <a:latin typeface="Cambria Math"/>
                                        <a:ea typeface="Cambria Math"/>
                                        <a:cs typeface="Times New Roman"/>
                                      </a:rPr>
                                      <m:t>𝑖</m:t>
                                    </m:r>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𝑠</m:t>
                                </m:r>
                              </m:e>
                              <m:sub>
                                <m:r>
                                  <a:rPr lang="fr-FR" sz="2000" i="1">
                                    <a:solidFill>
                                      <a:prstClr val="black"/>
                                    </a:solidFill>
                                    <a:latin typeface="Cambria Math"/>
                                    <a:cs typeface="Times New Roman"/>
                                  </a:rPr>
                                  <m:t>−</m:t>
                                </m:r>
                                <m:r>
                                  <a:rPr lang="fr-FR" sz="2000" i="1">
                                    <a:solidFill>
                                      <a:prstClr val="black"/>
                                    </a:solidFill>
                                    <a:latin typeface="Cambria Math"/>
                                    <a:cs typeface="Times New Roman"/>
                                  </a:rPr>
                                  <m:t>𝑖</m:t>
                                </m:r>
                              </m:sub>
                            </m:sSub>
                            <m:r>
                              <a:rPr lang="fr-FR" sz="2000" i="1">
                                <a:solidFill>
                                  <a:prstClr val="black"/>
                                </a:solidFill>
                                <a:latin typeface="Cambria Math"/>
                                <a:ea typeface="Times New Roman"/>
                                <a:cs typeface="Times New Roman"/>
                              </a:rPr>
                              <m:t>)</m:t>
                            </m:r>
                          </m:e>
                        </m:func>
                      </m:e>
                    </m:func>
                  </m:oMath>
                </a14:m>
                <a:r>
                  <a:rPr lang="fr-FR" dirty="0" smtClean="0">
                    <a:effectLst/>
                  </a:rPr>
                  <a:t>  donc:</a:t>
                </a:r>
              </a:p>
              <a:p>
                <a:pPr marL="457200"/>
                <a:r>
                  <a:rPr lang="fr-FR" sz="2000" dirty="0">
                    <a:solidFill>
                      <a:prstClr val="black"/>
                    </a:solidFill>
                  </a:rPr>
                  <a:t>:</a:t>
                </a:r>
                <a14:m>
                  <m:oMath xmlns:m="http://schemas.openxmlformats.org/officeDocument/2006/math">
                    <m:func>
                      <m:funcPr>
                        <m:ctrlPr>
                          <a:rPr lang="fr-FR" sz="2000" i="1">
                            <a:solidFill>
                              <a:prstClr val="black"/>
                            </a:solidFill>
                            <a:latin typeface="Cambria Math"/>
                            <a:ea typeface="Times New Roman"/>
                          </a:rPr>
                        </m:ctrlPr>
                      </m:funcPr>
                      <m:fName>
                        <m:limLow>
                          <m:limLowPr>
                            <m:ctrlPr>
                              <a:rPr lang="fr-FR" sz="2000" i="1">
                                <a:solidFill>
                                  <a:prstClr val="black"/>
                                </a:solidFill>
                                <a:latin typeface="Cambria Math"/>
                                <a:ea typeface="Times New Roman"/>
                              </a:rPr>
                            </m:ctrlPr>
                          </m:limLowPr>
                          <m:e>
                            <m:r>
                              <m:rPr>
                                <m:sty m:val="p"/>
                              </m:rPr>
                              <a:rPr lang="fr-FR" sz="2000">
                                <a:solidFill>
                                  <a:prstClr val="black"/>
                                </a:solidFill>
                                <a:latin typeface="Cambria Math"/>
                                <a:ea typeface="Times New Roman"/>
                              </a:rPr>
                              <m:t>max</m:t>
                            </m:r>
                          </m:e>
                          <m:lim>
                            <m:sSub>
                              <m:sSubPr>
                                <m:ctrlPr>
                                  <a:rPr lang="fr-FR" sz="2000" i="1" smtClean="0">
                                    <a:solidFill>
                                      <a:prstClr val="black"/>
                                    </a:solidFill>
                                    <a:latin typeface="Cambria Math"/>
                                  </a:rPr>
                                </m:ctrlPr>
                              </m:sSubPr>
                              <m:e>
                                <m:r>
                                  <a:rPr lang="fr-FR" sz="2000" i="1" smtClean="0">
                                    <a:solidFill>
                                      <a:prstClr val="black"/>
                                    </a:solidFill>
                                    <a:latin typeface="Cambria Math"/>
                                    <a:ea typeface="Cambria Math"/>
                                  </a:rPr>
                                  <m:t>𝜎</m:t>
                                </m:r>
                              </m:e>
                              <m:sub>
                                <m:r>
                                  <a:rPr lang="fr-FR" sz="2000" b="0" i="1" smtClean="0">
                                    <a:solidFill>
                                      <a:prstClr val="black"/>
                                    </a:solidFill>
                                    <a:latin typeface="Cambria Math"/>
                                  </a:rPr>
                                  <m:t>2</m:t>
                                </m:r>
                              </m:sub>
                            </m:sSub>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d>
                                      <m:dPr>
                                        <m:begChr m:val="{"/>
                                        <m:endChr m:val="}"/>
                                        <m:ctrlPr>
                                          <a:rPr lang="fr-FR" sz="2000" i="1">
                                            <a:solidFill>
                                              <a:prstClr val="black"/>
                                            </a:solidFill>
                                            <a:latin typeface="Cambria Math"/>
                                            <a:ea typeface="Times New Roman"/>
                                            <a:cs typeface="Times New Roman"/>
                                          </a:rPr>
                                        </m:ctrlPr>
                                      </m:dPr>
                                      <m:e>
                                        <m:r>
                                          <a:rPr lang="fr-FR" sz="2000" i="1">
                                            <a:solidFill>
                                              <a:prstClr val="black"/>
                                            </a:solidFill>
                                            <a:latin typeface="Cambria Math"/>
                                            <a:ea typeface="Times New Roman"/>
                                            <a:cs typeface="Times New Roman"/>
                                          </a:rPr>
                                          <m:t>𝐻</m:t>
                                        </m:r>
                                        <m:r>
                                          <a:rPr lang="fr-FR" sz="2000" b="0" i="1" smtClean="0">
                                            <a:solidFill>
                                              <a:prstClr val="black"/>
                                            </a:solidFill>
                                            <a:latin typeface="Cambria Math"/>
                                            <a:ea typeface="Times New Roman"/>
                                            <a:cs typeface="Times New Roman"/>
                                          </a:rPr>
                                          <m:t>,</m:t>
                                        </m:r>
                                        <m:r>
                                          <a:rPr lang="fr-FR" sz="2000" b="0" i="1" smtClean="0">
                                            <a:solidFill>
                                              <a:prstClr val="black"/>
                                            </a:solidFill>
                                            <a:latin typeface="Cambria Math"/>
                                            <a:ea typeface="Times New Roman"/>
                                            <a:cs typeface="Times New Roman"/>
                                          </a:rPr>
                                          <m:t>𝑀</m:t>
                                        </m:r>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𝑏</m:t>
                                        </m:r>
                                      </m:e>
                                    </m:d>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ea typeface="Times New Roman"/>
                                    <a:cs typeface="Times New Roman"/>
                                  </a:rPr>
                                  <m:t>2</m:t>
                                </m:r>
                              </m:sub>
                            </m:sSub>
                            <m:r>
                              <a:rPr lang="fr-FR" sz="2000" i="1">
                                <a:solidFill>
                                  <a:prstClr val="black"/>
                                </a:solidFill>
                                <a:latin typeface="Cambria Math"/>
                                <a:ea typeface="Times New Roman"/>
                                <a:cs typeface="Times New Roman"/>
                              </a:rPr>
                              <m:t>)</m:t>
                            </m:r>
                          </m:e>
                        </m:func>
                      </m:e>
                    </m:func>
                  </m:oMath>
                </a14:m>
                <a:endParaRPr lang="fr-FR" dirty="0">
                  <a:effectLst/>
                </a:endParaRPr>
              </a:p>
              <a:p>
                <a:pPr lvl="0">
                  <a:lnSpc>
                    <a:spcPct val="115000"/>
                  </a:lnSpc>
                  <a:spcAft>
                    <a:spcPts val="0"/>
                  </a:spcAft>
                </a:pPr>
                <a:endParaRPr lang="fr-FR" dirty="0" smtClean="0">
                  <a:latin typeface="Times New Roman"/>
                  <a:ea typeface="Times New Roman"/>
                  <a:cs typeface="Times New Roman"/>
                </a:endParaRPr>
              </a:p>
              <a:p>
                <a:pPr lvl="0">
                  <a:lnSpc>
                    <a:spcPct val="115000"/>
                  </a:lnSpc>
                  <a:spcAft>
                    <a:spcPts val="0"/>
                  </a:spcAft>
                </a:pPr>
                <a:r>
                  <a:rPr lang="fr-FR" dirty="0" smtClean="0">
                    <a:latin typeface="Times New Roman"/>
                    <a:ea typeface="Times New Roman"/>
                    <a:cs typeface="Times New Roman"/>
                  </a:rPr>
                  <a:t>Soit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=(1−</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𝑝</m:t>
                        </m:r>
                      </m:e>
                      <m:sub>
                        <m:r>
                          <a:rPr lang="fr-FR" i="1">
                            <a:effectLst/>
                            <a:latin typeface="Cambria Math"/>
                            <a:ea typeface="Times New Roman"/>
                            <a:cs typeface="Times New Roman"/>
                          </a:rPr>
                          <m:t>2</m:t>
                        </m:r>
                      </m:sub>
                    </m:sSub>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𝑝</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une stratégie mixte du joueur 2 :</a:t>
                </a:r>
                <a:endParaRPr lang="fr-FR" dirty="0">
                  <a:ea typeface="Calibri"/>
                  <a:cs typeface="Times New Roman"/>
                </a:endParaRPr>
              </a:p>
              <a:p>
                <a:pPr marL="914400">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  </m:t>
                          </m:r>
                          <m:r>
                            <a:rPr lang="fr-FR" i="1">
                              <a:effectLst/>
                              <a:latin typeface="Cambria Math"/>
                              <a:ea typeface="Times New Roman"/>
                              <a:cs typeface="Times New Roman"/>
                            </a:rPr>
                            <m:t>𝑈</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𝐻</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=1+2</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𝑝</m:t>
                          </m:r>
                        </m:e>
                        <m:sub>
                          <m:r>
                            <a:rPr lang="fr-FR" i="1">
                              <a:effectLst/>
                              <a:latin typeface="Cambria Math"/>
                              <a:ea typeface="Times New Roman"/>
                              <a:cs typeface="Times New Roman"/>
                            </a:rPr>
                            <m:t>2</m:t>
                          </m:r>
                        </m:sub>
                      </m:sSub>
                      <m:r>
                        <a:rPr lang="fr-FR" i="1">
                          <a:effectLst/>
                          <a:latin typeface="Cambria Math"/>
                          <a:ea typeface="Times New Roman"/>
                          <a:cs typeface="Times New Roman"/>
                        </a:rPr>
                        <m:t> ;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𝑈</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𝑀</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=6−4</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𝑝</m:t>
                          </m:r>
                        </m:e>
                        <m:sub>
                          <m:r>
                            <a:rPr lang="fr-FR" i="1">
                              <a:effectLst/>
                              <a:latin typeface="Cambria Math"/>
                              <a:ea typeface="Times New Roman"/>
                              <a:cs typeface="Times New Roman"/>
                            </a:rPr>
                            <m:t>2</m:t>
                          </m:r>
                        </m:sub>
                      </m:sSub>
                      <m:r>
                        <a:rPr lang="fr-FR" i="1">
                          <a:effectLst/>
                          <a:latin typeface="Cambria Math"/>
                          <a:ea typeface="Times New Roman"/>
                          <a:cs typeface="Times New Roman"/>
                        </a:rPr>
                        <m:t> ;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𝑈</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𝐵</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=4</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𝑝</m:t>
                          </m:r>
                        </m:e>
                        <m:sub>
                          <m:r>
                            <a:rPr lang="fr-FR" i="1">
                              <a:effectLst/>
                              <a:latin typeface="Cambria Math"/>
                              <a:ea typeface="Times New Roman"/>
                              <a:cs typeface="Times New Roman"/>
                            </a:rPr>
                            <m:t>2</m:t>
                          </m:r>
                        </m:sub>
                      </m:sSub>
                    </m:oMath>
                  </m:oMathPara>
                </a14:m>
                <a:endParaRPr lang="fr-FR" dirty="0">
                  <a:ea typeface="Calibri"/>
                  <a:cs typeface="Times New Roman"/>
                </a:endParaRPr>
              </a:p>
            </p:txBody>
          </p:sp>
        </mc:Choice>
        <mc:Fallback xmlns="">
          <p:sp>
            <p:nvSpPr>
              <p:cNvPr id="5" name="Rectangle 4"/>
              <p:cNvSpPr>
                <a:spLocks noRot="1" noChangeAspect="1" noMove="1" noResize="1" noEditPoints="1" noAdjustHandles="1" noChangeArrowheads="1" noChangeShapeType="1" noTextEdit="1"/>
              </p:cNvSpPr>
              <p:nvPr/>
            </p:nvSpPr>
            <p:spPr>
              <a:xfrm>
                <a:off x="899592" y="3462900"/>
                <a:ext cx="7632848" cy="2368597"/>
              </a:xfrm>
              <a:prstGeom prst="rect">
                <a:avLst/>
              </a:prstGeom>
              <a:blipFill rotWithShape="1">
                <a:blip r:embed="rId2"/>
                <a:stretch>
                  <a:fillRect l="-719" t="-1285"/>
                </a:stretch>
              </a:blipFill>
            </p:spPr>
            <p:txBody>
              <a:bodyPr/>
              <a:lstStyle/>
              <a:p>
                <a:r>
                  <a:rPr lang="fr-FR">
                    <a:noFill/>
                  </a:rPr>
                  <a:t> </a:t>
                </a:r>
              </a:p>
            </p:txBody>
          </p:sp>
        </mc:Fallback>
      </mc:AlternateContent>
    </p:spTree>
    <p:extLst>
      <p:ext uri="{BB962C8B-B14F-4D97-AF65-F5344CB8AC3E}">
        <p14:creationId xmlns:p14="http://schemas.microsoft.com/office/powerpoint/2010/main" val="2331252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dirty="0">
                    <a:latin typeface="Times New Roman"/>
                    <a:ea typeface="Times New Roman"/>
                  </a:rPr>
                  <a:t>Pour chacune de ses stratégies mixtes (</a:t>
                </a:r>
                <a:r>
                  <a:rPr lang="fr-FR" sz="2000" dirty="0" err="1">
                    <a:latin typeface="Times New Roman"/>
                    <a:ea typeface="Times New Roman"/>
                  </a:rPr>
                  <a:t>ie</a:t>
                </a:r>
                <a:r>
                  <a:rPr lang="fr-FR" sz="2000" dirty="0">
                    <a:latin typeface="Times New Roman"/>
                    <a:ea typeface="Times New Roman"/>
                  </a:rPr>
                  <a:t> </a:t>
                </a:r>
                <a14:m>
                  <m:oMath xmlns:m="http://schemas.openxmlformats.org/officeDocument/2006/math">
                    <m:r>
                      <a:rPr lang="fr-FR" sz="2000" i="1">
                        <a:effectLst/>
                        <a:latin typeface="Cambria Math"/>
                        <a:ea typeface="Times New Roman"/>
                        <a:cs typeface="Times New Roman"/>
                      </a:rPr>
                      <m:t> </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𝑝</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r>
                          <a:rPr lang="fr-FR" sz="2000" i="1">
                            <a:effectLst/>
                            <a:latin typeface="Cambria Math"/>
                            <a:ea typeface="Times New Roman"/>
                            <a:cs typeface="Times New Roman"/>
                          </a:rPr>
                          <m:t>0,1</m:t>
                        </m:r>
                      </m:e>
                    </m:d>
                  </m:oMath>
                </a14:m>
                <a:r>
                  <a:rPr lang="fr-FR" sz="2000" dirty="0">
                    <a:effectLst/>
                    <a:latin typeface="Times New Roman"/>
                    <a:ea typeface="Times New Roman"/>
                  </a:rPr>
                  <a:t>), le joueur 2 envisage la pire </a:t>
                </a:r>
                <a:r>
                  <a:rPr lang="fr-FR" sz="2000" dirty="0" smtClean="0">
                    <a:effectLst/>
                    <a:latin typeface="Times New Roman"/>
                    <a:ea typeface="Times New Roman"/>
                  </a:rPr>
                  <a:t>réponse </a:t>
                </a:r>
                <a:r>
                  <a:rPr lang="fr-FR" sz="2000" dirty="0">
                    <a:effectLst/>
                    <a:latin typeface="Times New Roman"/>
                    <a:ea typeface="Times New Roman"/>
                  </a:rPr>
                  <a:t>possible du joueur 1. </a:t>
                </a:r>
                <a:r>
                  <a:rPr lang="fr-FR" sz="2000" dirty="0" smtClean="0">
                    <a:effectLst/>
                    <a:latin typeface="Times New Roman"/>
                    <a:ea typeface="Times New Roman"/>
                  </a:rPr>
                  <a:t>C'est-à-dire:</a:t>
                </a:r>
              </a:p>
              <a:p>
                <a:pPr marL="0" indent="0">
                  <a:buNone/>
                </a:pPr>
                <a:r>
                  <a:rPr lang="fr-FR" sz="2000" dirty="0">
                    <a:effectLst/>
                    <a:latin typeface="Times New Roman"/>
                    <a:ea typeface="Times New Roman"/>
                  </a:rPr>
                  <a:t> </a:t>
                </a:r>
                <a14:m>
                  <m:oMath xmlns:m="http://schemas.openxmlformats.org/officeDocument/2006/math">
                    <m:func>
                      <m:funcPr>
                        <m:ctrlPr>
                          <a:rPr lang="fr-FR" sz="2000" i="1">
                            <a:latin typeface="Cambria Math"/>
                            <a:ea typeface="Times New Roman"/>
                            <a:cs typeface="Times New Roman"/>
                          </a:rPr>
                        </m:ctrlPr>
                      </m:funcPr>
                      <m:fName>
                        <m:limLow>
                          <m:limLowPr>
                            <m:ctrlPr>
                              <a:rPr lang="fr-FR" sz="2000" i="1">
                                <a:effectLst/>
                                <a:latin typeface="Cambria Math"/>
                                <a:ea typeface="Times New Roman"/>
                                <a:cs typeface="Times New Roman"/>
                              </a:rPr>
                            </m:ctrlPr>
                          </m:limLowPr>
                          <m:e>
                            <m:r>
                              <m:rPr>
                                <m:sty m:val="p"/>
                              </m:rPr>
                              <a:rPr lang="fr-FR" sz="2000">
                                <a:effectLst/>
                                <a:latin typeface="Cambria Math"/>
                                <a:ea typeface="Times New Roman"/>
                                <a:cs typeface="Times New Roman"/>
                              </a:rPr>
                              <m:t>min</m:t>
                            </m:r>
                          </m:e>
                          <m:lim>
                            <m:d>
                              <m:dPr>
                                <m:begChr m:val="{"/>
                                <m:endChr m:val="}"/>
                                <m:ctrlPr>
                                  <a:rPr lang="fr-FR" sz="2000" i="1">
                                    <a:effectLst/>
                                    <a:latin typeface="Cambria Math"/>
                                    <a:ea typeface="Times New Roman"/>
                                    <a:cs typeface="Times New Roman"/>
                                  </a:rPr>
                                </m:ctrlPr>
                              </m:dPr>
                              <m:e>
                                <m:r>
                                  <m:rPr>
                                    <m:sty m:val="p"/>
                                  </m:rPr>
                                  <a:rPr lang="fr-FR" sz="2000">
                                    <a:effectLst/>
                                    <a:latin typeface="Cambria Math"/>
                                    <a:ea typeface="Times New Roman"/>
                                    <a:cs typeface="Times New Roman"/>
                                  </a:rPr>
                                  <m:t>H</m:t>
                                </m:r>
                                <m:r>
                                  <a:rPr lang="fr-FR" sz="2000">
                                    <a:effectLst/>
                                    <a:latin typeface="Cambria Math"/>
                                    <a:ea typeface="Times New Roman"/>
                                    <a:cs typeface="Times New Roman"/>
                                  </a:rPr>
                                  <m:t>,</m:t>
                                </m:r>
                                <m:r>
                                  <m:rPr>
                                    <m:sty m:val="p"/>
                                  </m:rPr>
                                  <a:rPr lang="fr-FR" sz="2000">
                                    <a:effectLst/>
                                    <a:latin typeface="Cambria Math"/>
                                    <a:ea typeface="Times New Roman"/>
                                    <a:cs typeface="Times New Roman"/>
                                  </a:rPr>
                                  <m:t>M</m:t>
                                </m:r>
                                <m:r>
                                  <a:rPr lang="fr-FR" sz="2000">
                                    <a:effectLst/>
                                    <a:latin typeface="Cambria Math"/>
                                    <a:ea typeface="Times New Roman"/>
                                    <a:cs typeface="Times New Roman"/>
                                  </a:rPr>
                                  <m:t>,</m:t>
                                </m:r>
                                <m:r>
                                  <m:rPr>
                                    <m:sty m:val="p"/>
                                  </m:rPr>
                                  <a:rPr lang="fr-FR" sz="2000">
                                    <a:effectLst/>
                                    <a:latin typeface="Cambria Math"/>
                                    <a:ea typeface="Times New Roman"/>
                                    <a:cs typeface="Times New Roman"/>
                                  </a:rPr>
                                  <m:t>B</m:t>
                                </m:r>
                              </m:e>
                            </m:d>
                          </m:lim>
                        </m:limLow>
                      </m:fName>
                      <m:e>
                        <m:r>
                          <a:rPr lang="fr-FR" sz="2000">
                            <a:effectLst/>
                            <a:latin typeface="Cambria Math"/>
                            <a:ea typeface="Times New Roman"/>
                            <a:cs typeface="Times New Roman"/>
                          </a:rPr>
                          <m:t>(</m:t>
                        </m:r>
                      </m:e>
                    </m:func>
                    <m:r>
                      <a:rPr lang="fr-FR" sz="2000">
                        <a:effectLst/>
                        <a:latin typeface="Cambria Math"/>
                        <a:ea typeface="Times New Roman"/>
                        <a:cs typeface="Times New Roman"/>
                      </a:rPr>
                      <m:t>1+2</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,6</m:t>
                    </m:r>
                    <m:r>
                      <a:rPr lang="fr-FR" sz="2000" i="1">
                        <a:effectLst/>
                        <a:latin typeface="Cambria Math"/>
                        <a:ea typeface="Times New Roman"/>
                        <a:cs typeface="Times New Roman"/>
                      </a:rPr>
                      <m:t>−</m:t>
                    </m:r>
                    <m:r>
                      <a:rPr lang="fr-FR" sz="2000">
                        <a:effectLst/>
                        <a:latin typeface="Cambria Math"/>
                        <a:ea typeface="Times New Roman"/>
                        <a:cs typeface="Times New Roman"/>
                      </a:rPr>
                      <m:t>4</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,4</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eqArr>
                          <m:eqArrPr>
                            <m:ctrlPr>
                              <a:rPr lang="fr-FR" sz="2000" i="1">
                                <a:effectLst/>
                                <a:latin typeface="Cambria Math"/>
                                <a:ea typeface="Times New Roman"/>
                                <a:cs typeface="Times New Roman"/>
                              </a:rPr>
                            </m:ctrlPr>
                          </m:eqArrPr>
                          <m:e>
                            <m:r>
                              <a:rPr lang="fr-FR" sz="2000" b="1" i="1" smtClean="0">
                                <a:solidFill>
                                  <a:schemeClr val="accent4">
                                    <a:lumMod val="75000"/>
                                  </a:schemeClr>
                                </a:solidFill>
                                <a:effectLst/>
                                <a:latin typeface="Cambria Math"/>
                                <a:ea typeface="Times New Roman"/>
                                <a:cs typeface="Times New Roman"/>
                              </a:rPr>
                              <m:t>𝟒</m:t>
                            </m:r>
                            <m:sSub>
                              <m:sSubPr>
                                <m:ctrlPr>
                                  <a:rPr lang="fr-FR" sz="2000" b="1" i="1">
                                    <a:solidFill>
                                      <a:schemeClr val="accent4">
                                        <a:lumMod val="75000"/>
                                      </a:schemeClr>
                                    </a:solidFill>
                                    <a:effectLst/>
                                    <a:latin typeface="Cambria Math"/>
                                    <a:ea typeface="Times New Roman"/>
                                    <a:cs typeface="Times New Roman"/>
                                  </a:rPr>
                                </m:ctrlPr>
                              </m:sSubPr>
                              <m:e>
                                <m:r>
                                  <a:rPr lang="fr-FR" sz="2000" b="1" i="1">
                                    <a:solidFill>
                                      <a:schemeClr val="accent4">
                                        <a:lumMod val="75000"/>
                                      </a:schemeClr>
                                    </a:solidFill>
                                    <a:effectLst/>
                                    <a:latin typeface="Cambria Math"/>
                                    <a:ea typeface="Times New Roman"/>
                                    <a:cs typeface="Times New Roman"/>
                                  </a:rPr>
                                  <m:t>𝒑</m:t>
                                </m:r>
                              </m:e>
                              <m:sub>
                                <m:r>
                                  <a:rPr lang="fr-FR" sz="2000" b="1" i="1">
                                    <a:solidFill>
                                      <a:schemeClr val="accent4">
                                        <a:lumMod val="75000"/>
                                      </a:schemeClr>
                                    </a:solidFill>
                                    <a:effectLst/>
                                    <a:latin typeface="Cambria Math"/>
                                    <a:ea typeface="Times New Roman"/>
                                    <a:cs typeface="Times New Roman"/>
                                  </a:rPr>
                                  <m:t>𝟐</m:t>
                                </m:r>
                              </m:sub>
                            </m:sSub>
                            <m:r>
                              <m:rPr>
                                <m:sty m:val="p"/>
                              </m:rPr>
                              <a:rPr lang="fr-FR" sz="2000">
                                <a:effectLst/>
                                <a:latin typeface="Cambria Math"/>
                                <a:ea typeface="Times New Roman"/>
                                <a:cs typeface="Times New Roman"/>
                              </a:rPr>
                              <m:t>si</m:t>
                            </m:r>
                            <m:r>
                              <a:rPr lang="fr-FR" sz="2000">
                                <a:effectLst/>
                                <a:latin typeface="Cambria Math"/>
                                <a:ea typeface="Times New Roman"/>
                                <a:cs typeface="Times New Roman"/>
                              </a:rPr>
                              <m:t> </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r>
                                  <a:rPr lang="fr-FR" sz="2000">
                                    <a:effectLst/>
                                    <a:latin typeface="Cambria Math"/>
                                    <a:ea typeface="Times New Roman"/>
                                    <a:cs typeface="Times New Roman"/>
                                  </a:rPr>
                                  <m:t>0,</m:t>
                                </m:r>
                                <m:f>
                                  <m:fPr>
                                    <m:ctrlPr>
                                      <a:rPr lang="fr-FR" sz="2000" i="1">
                                        <a:effectLst/>
                                        <a:latin typeface="Cambria Math"/>
                                        <a:ea typeface="Times New Roman"/>
                                        <a:cs typeface="Times New Roman"/>
                                      </a:rPr>
                                    </m:ctrlPr>
                                  </m:fPr>
                                  <m:num>
                                    <m:r>
                                      <a:rPr lang="fr-FR" sz="2000">
                                        <a:effectLst/>
                                        <a:latin typeface="Cambria Math"/>
                                        <a:ea typeface="Times New Roman"/>
                                        <a:cs typeface="Times New Roman"/>
                                      </a:rPr>
                                      <m:t>1</m:t>
                                    </m:r>
                                  </m:num>
                                  <m:den>
                                    <m:r>
                                      <a:rPr lang="fr-FR" sz="2000">
                                        <a:effectLst/>
                                        <a:latin typeface="Cambria Math"/>
                                        <a:ea typeface="Times New Roman"/>
                                        <a:cs typeface="Times New Roman"/>
                                      </a:rPr>
                                      <m:t>2</m:t>
                                    </m:r>
                                  </m:den>
                                </m:f>
                              </m:e>
                            </m:d>
                          </m:e>
                          <m:e>
                            <m:r>
                              <a:rPr lang="fr-FR" sz="2000" b="1" i="1" smtClean="0">
                                <a:solidFill>
                                  <a:srgbClr val="00B050"/>
                                </a:solidFill>
                                <a:effectLst/>
                                <a:latin typeface="Cambria Math"/>
                                <a:ea typeface="Times New Roman"/>
                                <a:cs typeface="Times New Roman"/>
                              </a:rPr>
                              <m:t>𝟏</m:t>
                            </m:r>
                            <m:r>
                              <a:rPr lang="fr-FR" sz="2000" b="1">
                                <a:solidFill>
                                  <a:srgbClr val="00B050"/>
                                </a:solidFill>
                                <a:effectLst/>
                                <a:latin typeface="Cambria Math"/>
                                <a:ea typeface="Times New Roman"/>
                                <a:cs typeface="Times New Roman"/>
                              </a:rPr>
                              <m:t>+</m:t>
                            </m:r>
                            <m:r>
                              <a:rPr lang="fr-FR" sz="2000" b="1" i="1">
                                <a:solidFill>
                                  <a:srgbClr val="00B050"/>
                                </a:solidFill>
                                <a:effectLst/>
                                <a:latin typeface="Cambria Math"/>
                                <a:ea typeface="Times New Roman"/>
                                <a:cs typeface="Times New Roman"/>
                              </a:rPr>
                              <m:t>𝟐</m:t>
                            </m:r>
                            <m:sSub>
                              <m:sSubPr>
                                <m:ctrlPr>
                                  <a:rPr lang="fr-FR" sz="2000" b="1" i="1">
                                    <a:solidFill>
                                      <a:srgbClr val="00B050"/>
                                    </a:solidFill>
                                    <a:effectLst/>
                                    <a:latin typeface="Cambria Math"/>
                                    <a:ea typeface="Times New Roman"/>
                                    <a:cs typeface="Times New Roman"/>
                                  </a:rPr>
                                </m:ctrlPr>
                              </m:sSubPr>
                              <m:e>
                                <m:r>
                                  <a:rPr lang="fr-FR" sz="2000" b="1" i="1">
                                    <a:solidFill>
                                      <a:srgbClr val="00B050"/>
                                    </a:solidFill>
                                    <a:effectLst/>
                                    <a:latin typeface="Cambria Math"/>
                                    <a:ea typeface="Times New Roman"/>
                                    <a:cs typeface="Times New Roman"/>
                                  </a:rPr>
                                  <m:t>𝒑</m:t>
                                </m:r>
                              </m:e>
                              <m:sub>
                                <m:r>
                                  <a:rPr lang="fr-FR" sz="2000" b="1" i="1">
                                    <a:solidFill>
                                      <a:srgbClr val="00B050"/>
                                    </a:solidFill>
                                    <a:effectLst/>
                                    <a:latin typeface="Cambria Math"/>
                                    <a:ea typeface="Times New Roman"/>
                                    <a:cs typeface="Times New Roman"/>
                                  </a:rPr>
                                  <m:t>𝟐</m:t>
                                </m:r>
                              </m:sub>
                            </m:sSub>
                            <m:r>
                              <a:rPr lang="fr-FR" sz="2000">
                                <a:effectLst/>
                                <a:latin typeface="Cambria Math"/>
                                <a:ea typeface="Times New Roman"/>
                                <a:cs typeface="Times New Roman"/>
                              </a:rPr>
                              <m:t> </m:t>
                            </m:r>
                            <m:r>
                              <m:rPr>
                                <m:sty m:val="p"/>
                              </m:rPr>
                              <a:rPr lang="fr-FR" sz="2000">
                                <a:effectLst/>
                                <a:latin typeface="Cambria Math"/>
                                <a:ea typeface="Times New Roman"/>
                                <a:cs typeface="Times New Roman"/>
                              </a:rPr>
                              <m:t>si</m:t>
                            </m:r>
                            <m:r>
                              <a:rPr lang="fr-FR" sz="2000">
                                <a:effectLst/>
                                <a:latin typeface="Cambria Math"/>
                                <a:ea typeface="Times New Roman"/>
                                <a:cs typeface="Times New Roman"/>
                              </a:rPr>
                              <m:t> </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f>
                                  <m:fPr>
                                    <m:ctrlPr>
                                      <a:rPr lang="fr-FR" sz="2000" i="1">
                                        <a:effectLst/>
                                        <a:latin typeface="Cambria Math"/>
                                        <a:ea typeface="Times New Roman"/>
                                        <a:cs typeface="Times New Roman"/>
                                      </a:rPr>
                                    </m:ctrlPr>
                                  </m:fPr>
                                  <m:num>
                                    <m:r>
                                      <a:rPr lang="fr-FR" sz="2000">
                                        <a:effectLst/>
                                        <a:latin typeface="Cambria Math"/>
                                        <a:ea typeface="Times New Roman"/>
                                        <a:cs typeface="Times New Roman"/>
                                      </a:rPr>
                                      <m:t>1</m:t>
                                    </m:r>
                                  </m:num>
                                  <m:den>
                                    <m:r>
                                      <a:rPr lang="fr-FR" sz="2000">
                                        <a:effectLst/>
                                        <a:latin typeface="Cambria Math"/>
                                        <a:ea typeface="Times New Roman"/>
                                        <a:cs typeface="Times New Roman"/>
                                      </a:rPr>
                                      <m:t>2</m:t>
                                    </m:r>
                                  </m:den>
                                </m:f>
                                <m:r>
                                  <a:rPr lang="fr-FR" sz="2000">
                                    <a:effectLst/>
                                    <a:latin typeface="Cambria Math"/>
                                    <a:ea typeface="Times New Roman"/>
                                    <a:cs typeface="Times New Roman"/>
                                  </a:rPr>
                                  <m:t>,</m:t>
                                </m:r>
                                <m:f>
                                  <m:fPr>
                                    <m:ctrlPr>
                                      <a:rPr lang="fr-FR" sz="2000" i="1">
                                        <a:effectLst/>
                                        <a:latin typeface="Cambria Math"/>
                                        <a:ea typeface="Times New Roman"/>
                                        <a:cs typeface="Times New Roman"/>
                                      </a:rPr>
                                    </m:ctrlPr>
                                  </m:fPr>
                                  <m:num>
                                    <m:r>
                                      <a:rPr lang="fr-FR" sz="2000">
                                        <a:effectLst/>
                                        <a:latin typeface="Cambria Math"/>
                                        <a:ea typeface="Times New Roman"/>
                                        <a:cs typeface="Times New Roman"/>
                                      </a:rPr>
                                      <m:t>5</m:t>
                                    </m:r>
                                  </m:num>
                                  <m:den>
                                    <m:r>
                                      <a:rPr lang="fr-FR" sz="2000">
                                        <a:effectLst/>
                                        <a:latin typeface="Cambria Math"/>
                                        <a:ea typeface="Times New Roman"/>
                                        <a:cs typeface="Times New Roman"/>
                                      </a:rPr>
                                      <m:t>6</m:t>
                                    </m:r>
                                  </m:den>
                                </m:f>
                              </m:e>
                            </m:d>
                          </m:e>
                          <m:e>
                            <m:r>
                              <a:rPr lang="fr-FR" sz="2000" b="1" i="1" smtClean="0">
                                <a:solidFill>
                                  <a:schemeClr val="accent6"/>
                                </a:solidFill>
                                <a:effectLst/>
                                <a:latin typeface="Cambria Math"/>
                                <a:ea typeface="Times New Roman"/>
                                <a:cs typeface="Times New Roman"/>
                              </a:rPr>
                              <m:t>𝟔</m:t>
                            </m:r>
                            <m:r>
                              <a:rPr lang="fr-FR" sz="2000" b="1" i="1">
                                <a:solidFill>
                                  <a:schemeClr val="accent6"/>
                                </a:solidFill>
                                <a:effectLst/>
                                <a:latin typeface="Cambria Math"/>
                                <a:ea typeface="Times New Roman"/>
                                <a:cs typeface="Times New Roman"/>
                              </a:rPr>
                              <m:t>−</m:t>
                            </m:r>
                            <m:r>
                              <a:rPr lang="fr-FR" sz="2000" b="1" i="1">
                                <a:solidFill>
                                  <a:schemeClr val="accent6"/>
                                </a:solidFill>
                                <a:effectLst/>
                                <a:latin typeface="Cambria Math"/>
                                <a:ea typeface="Times New Roman"/>
                                <a:cs typeface="Times New Roman"/>
                              </a:rPr>
                              <m:t>𝟒</m:t>
                            </m:r>
                            <m:sSub>
                              <m:sSubPr>
                                <m:ctrlPr>
                                  <a:rPr lang="fr-FR" sz="2000" b="1" i="1">
                                    <a:solidFill>
                                      <a:schemeClr val="accent6"/>
                                    </a:solidFill>
                                    <a:effectLst/>
                                    <a:latin typeface="Cambria Math"/>
                                    <a:ea typeface="Times New Roman"/>
                                    <a:cs typeface="Times New Roman"/>
                                  </a:rPr>
                                </m:ctrlPr>
                              </m:sSubPr>
                              <m:e>
                                <m:r>
                                  <a:rPr lang="fr-FR" sz="2000" b="1" i="1">
                                    <a:solidFill>
                                      <a:schemeClr val="accent6"/>
                                    </a:solidFill>
                                    <a:effectLst/>
                                    <a:latin typeface="Cambria Math"/>
                                    <a:ea typeface="Times New Roman"/>
                                    <a:cs typeface="Times New Roman"/>
                                  </a:rPr>
                                  <m:t>𝒑</m:t>
                                </m:r>
                              </m:e>
                              <m:sub>
                                <m:r>
                                  <a:rPr lang="fr-FR" sz="2000" b="1" i="1">
                                    <a:solidFill>
                                      <a:schemeClr val="accent6"/>
                                    </a:solidFill>
                                    <a:effectLst/>
                                    <a:latin typeface="Cambria Math"/>
                                    <a:ea typeface="Times New Roman"/>
                                    <a:cs typeface="Times New Roman"/>
                                  </a:rPr>
                                  <m:t>𝟐</m:t>
                                </m:r>
                              </m:sub>
                            </m:sSub>
                            <m:r>
                              <a:rPr lang="fr-FR" sz="2000">
                                <a:effectLst/>
                                <a:latin typeface="Cambria Math"/>
                                <a:ea typeface="Times New Roman"/>
                                <a:cs typeface="Times New Roman"/>
                              </a:rPr>
                              <m:t> </m:t>
                            </m:r>
                            <m:r>
                              <m:rPr>
                                <m:sty m:val="p"/>
                              </m:rPr>
                              <a:rPr lang="fr-FR" sz="2000">
                                <a:effectLst/>
                                <a:latin typeface="Cambria Math"/>
                                <a:ea typeface="Times New Roman"/>
                                <a:cs typeface="Times New Roman"/>
                              </a:rPr>
                              <m:t>si</m:t>
                            </m:r>
                            <m:r>
                              <a:rPr lang="fr-FR" sz="2000">
                                <a:effectLst/>
                                <a:latin typeface="Cambria Math"/>
                                <a:ea typeface="Times New Roman"/>
                                <a:cs typeface="Times New Roman"/>
                              </a:rPr>
                              <m:t> </m:t>
                            </m:r>
                            <m:sSub>
                              <m:sSubPr>
                                <m:ctrlPr>
                                  <a:rPr lang="fr-FR" sz="2000" i="1">
                                    <a:effectLst/>
                                    <a:latin typeface="Cambria Math"/>
                                    <a:ea typeface="Times New Roman"/>
                                    <a:cs typeface="Times New Roman"/>
                                  </a:rPr>
                                </m:ctrlPr>
                              </m:sSubPr>
                              <m:e>
                                <m:r>
                                  <m:rPr>
                                    <m:sty m:val="p"/>
                                  </m:rPr>
                                  <a:rPr lang="fr-FR" sz="2000">
                                    <a:effectLst/>
                                    <a:latin typeface="Cambria Math"/>
                                    <a:ea typeface="Times New Roman"/>
                                    <a:cs typeface="Times New Roman"/>
                                  </a:rPr>
                                  <m:t>p</m:t>
                                </m:r>
                              </m:e>
                              <m:sub>
                                <m:r>
                                  <a:rPr lang="fr-FR" sz="2000">
                                    <a:effectLst/>
                                    <a:latin typeface="Cambria Math"/>
                                    <a:ea typeface="Times New Roman"/>
                                    <a:cs typeface="Times New Roman"/>
                                  </a:rPr>
                                  <m:t>2</m:t>
                                </m:r>
                              </m:sub>
                            </m:sSub>
                            <m:r>
                              <a:rPr lang="fr-FR" sz="2000">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f>
                                  <m:fPr>
                                    <m:ctrlPr>
                                      <a:rPr lang="fr-FR" sz="2000" i="1">
                                        <a:effectLst/>
                                        <a:latin typeface="Cambria Math"/>
                                        <a:ea typeface="Times New Roman"/>
                                        <a:cs typeface="Times New Roman"/>
                                      </a:rPr>
                                    </m:ctrlPr>
                                  </m:fPr>
                                  <m:num>
                                    <m:r>
                                      <a:rPr lang="fr-FR" sz="2000">
                                        <a:effectLst/>
                                        <a:latin typeface="Cambria Math"/>
                                        <a:ea typeface="Times New Roman"/>
                                        <a:cs typeface="Times New Roman"/>
                                      </a:rPr>
                                      <m:t>5</m:t>
                                    </m:r>
                                  </m:num>
                                  <m:den>
                                    <m:r>
                                      <a:rPr lang="fr-FR" sz="2000">
                                        <a:effectLst/>
                                        <a:latin typeface="Cambria Math"/>
                                        <a:ea typeface="Times New Roman"/>
                                        <a:cs typeface="Times New Roman"/>
                                      </a:rPr>
                                      <m:t>6</m:t>
                                    </m:r>
                                  </m:den>
                                </m:f>
                                <m:r>
                                  <a:rPr lang="fr-FR" sz="2000">
                                    <a:effectLst/>
                                    <a:latin typeface="Cambria Math"/>
                                    <a:ea typeface="Times New Roman"/>
                                    <a:cs typeface="Times New Roman"/>
                                  </a:rPr>
                                  <m:t>,1</m:t>
                                </m:r>
                              </m:e>
                            </m:d>
                          </m:e>
                        </m:eqArr>
                      </m:e>
                    </m:d>
                  </m:oMath>
                </a14:m>
                <a:endParaRPr lang="fr-FR" sz="2000" dirty="0" smtClean="0"/>
              </a:p>
              <a:p>
                <a:pPr marL="0" indent="0">
                  <a:buNone/>
                </a:pPr>
                <a:r>
                  <a:rPr lang="fr-FR" sz="2000" dirty="0" smtClean="0"/>
                  <a:t>Ensuite on trouve le </a:t>
                </a:r>
                <a14:m>
                  <m:oMath xmlns:m="http://schemas.openxmlformats.org/officeDocument/2006/math">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𝑝</m:t>
                        </m:r>
                      </m:e>
                      <m:sub>
                        <m:r>
                          <a:rPr lang="fr-FR" sz="2000" i="1">
                            <a:solidFill>
                              <a:prstClr val="black"/>
                            </a:solidFill>
                            <a:latin typeface="Cambria Math"/>
                            <a:ea typeface="Times New Roman"/>
                            <a:cs typeface="Times New Roman"/>
                          </a:rPr>
                          <m:t>2</m:t>
                        </m:r>
                      </m:sub>
                    </m:sSub>
                  </m:oMath>
                </a14:m>
                <a:r>
                  <a:rPr lang="fr-FR" sz="2000" dirty="0" smtClean="0"/>
                  <a:t>( la stratégie mixte) qui lui assure le maximum:</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fr-FR">
                    <a:noFill/>
                  </a:rPr>
                  <a:t> </a:t>
                </a:r>
              </a:p>
            </p:txBody>
          </p:sp>
        </mc:Fallback>
      </mc:AlternateContent>
    </p:spTree>
    <p:extLst>
      <p:ext uri="{BB962C8B-B14F-4D97-AF65-F5344CB8AC3E}">
        <p14:creationId xmlns:p14="http://schemas.microsoft.com/office/powerpoint/2010/main" val="2917801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4027" y="99141"/>
            <a:ext cx="7420341" cy="737571"/>
          </a:xfrm>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p:sp>
        <p:nvSpPr>
          <p:cNvPr id="3" name="Espace réservé du contenu 2"/>
          <p:cNvSpPr>
            <a:spLocks noGrp="1"/>
          </p:cNvSpPr>
          <p:nvPr>
            <p:ph idx="1"/>
          </p:nvPr>
        </p:nvSpPr>
        <p:spPr>
          <a:xfrm>
            <a:off x="496086" y="764704"/>
            <a:ext cx="8229600" cy="4901077"/>
          </a:xfrm>
        </p:spPr>
        <p:txBody>
          <a:bodyPr/>
          <a:lstStyle/>
          <a:p>
            <a:pPr marL="0" indent="0">
              <a:buNone/>
            </a:pPr>
            <a:r>
              <a:rPr lang="fr-FR" dirty="0" smtClean="0"/>
              <a:t> </a:t>
            </a:r>
            <a:endParaRPr lang="fr-FR" dirty="0"/>
          </a:p>
        </p:txBody>
      </p:sp>
      <p:cxnSp>
        <p:nvCxnSpPr>
          <p:cNvPr id="5" name="Connecteur droit avec flèche 4"/>
          <p:cNvCxnSpPr/>
          <p:nvPr/>
        </p:nvCxnSpPr>
        <p:spPr>
          <a:xfrm>
            <a:off x="1907704" y="5661248"/>
            <a:ext cx="50405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Connecteur droit avec flèche 6"/>
          <p:cNvCxnSpPr/>
          <p:nvPr/>
        </p:nvCxnSpPr>
        <p:spPr>
          <a:xfrm flipV="1">
            <a:off x="2483768" y="1052736"/>
            <a:ext cx="0" cy="4968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2483768" y="1853123"/>
            <a:ext cx="1185249" cy="3862697"/>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Connecteur droit 11"/>
          <p:cNvCxnSpPr/>
          <p:nvPr/>
        </p:nvCxnSpPr>
        <p:spPr>
          <a:xfrm flipV="1">
            <a:off x="3669016" y="1328340"/>
            <a:ext cx="792644" cy="524782"/>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Connecteur droit 13"/>
          <p:cNvCxnSpPr/>
          <p:nvPr/>
        </p:nvCxnSpPr>
        <p:spPr>
          <a:xfrm>
            <a:off x="4491926" y="1335379"/>
            <a:ext cx="374543" cy="419435"/>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Connecteur droit 16"/>
          <p:cNvCxnSpPr/>
          <p:nvPr/>
        </p:nvCxnSpPr>
        <p:spPr>
          <a:xfrm>
            <a:off x="3669017" y="1947934"/>
            <a:ext cx="0" cy="36781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4461660" y="1328340"/>
            <a:ext cx="41447" cy="42977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a:off x="2432749" y="1754814"/>
            <a:ext cx="388843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ZoneTexte 22"/>
              <p:cNvSpPr txBox="1"/>
              <p:nvPr/>
            </p:nvSpPr>
            <p:spPr>
              <a:xfrm>
                <a:off x="3486114" y="5715820"/>
                <a:ext cx="3658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smtClean="0">
                              <a:latin typeface="Cambria Math"/>
                            </a:rPr>
                          </m:ctrlPr>
                        </m:fPr>
                        <m:num>
                          <m:r>
                            <a:rPr lang="fr-FR" b="0" i="1" smtClean="0">
                              <a:latin typeface="Cambria Math"/>
                            </a:rPr>
                            <m:t>1</m:t>
                          </m:r>
                        </m:num>
                        <m:den>
                          <m:r>
                            <a:rPr lang="fr-FR" b="0" i="1" smtClean="0">
                              <a:latin typeface="Cambria Math"/>
                            </a:rPr>
                            <m:t>2</m:t>
                          </m:r>
                        </m:den>
                      </m:f>
                    </m:oMath>
                  </m:oMathPara>
                </a14:m>
                <a:endParaRPr lang="fr-FR" dirty="0"/>
              </a:p>
            </p:txBody>
          </p:sp>
        </mc:Choice>
        <mc:Fallback xmlns="">
          <p:sp>
            <p:nvSpPr>
              <p:cNvPr id="23" name="ZoneTexte 22"/>
              <p:cNvSpPr txBox="1">
                <a:spLocks noRot="1" noChangeAspect="1" noMove="1" noResize="1" noEditPoints="1" noAdjustHandles="1" noChangeArrowheads="1" noChangeShapeType="1" noTextEdit="1"/>
              </p:cNvSpPr>
              <p:nvPr/>
            </p:nvSpPr>
            <p:spPr>
              <a:xfrm>
                <a:off x="3486114" y="5715820"/>
                <a:ext cx="365805" cy="610936"/>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p:cNvSpPr txBox="1"/>
              <p:nvPr/>
            </p:nvSpPr>
            <p:spPr>
              <a:xfrm>
                <a:off x="4361652" y="5708445"/>
                <a:ext cx="365805" cy="61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smtClean="0">
                              <a:latin typeface="Cambria Math"/>
                            </a:rPr>
                          </m:ctrlPr>
                        </m:fPr>
                        <m:num>
                          <m:r>
                            <a:rPr lang="fr-FR" b="0" i="1" smtClean="0">
                              <a:latin typeface="Cambria Math"/>
                            </a:rPr>
                            <m:t>5</m:t>
                          </m:r>
                        </m:num>
                        <m:den>
                          <m:r>
                            <a:rPr lang="fr-FR" b="0" i="1" smtClean="0">
                              <a:latin typeface="Cambria Math"/>
                            </a:rPr>
                            <m:t>6</m:t>
                          </m:r>
                        </m:den>
                      </m:f>
                    </m:oMath>
                  </m:oMathPara>
                </a14:m>
                <a:endParaRPr lang="fr-FR" dirty="0"/>
              </a:p>
            </p:txBody>
          </p:sp>
        </mc:Choice>
        <mc:Fallback xmlns="">
          <p:sp>
            <p:nvSpPr>
              <p:cNvPr id="26" name="ZoneTexte 25"/>
              <p:cNvSpPr txBox="1">
                <a:spLocks noRot="1" noChangeAspect="1" noMove="1" noResize="1" noEditPoints="1" noAdjustHandles="1" noChangeArrowheads="1" noChangeShapeType="1" noTextEdit="1"/>
              </p:cNvSpPr>
              <p:nvPr/>
            </p:nvSpPr>
            <p:spPr>
              <a:xfrm>
                <a:off x="4361652" y="5708445"/>
                <a:ext cx="365805" cy="618311"/>
              </a:xfrm>
              <a:prstGeom prst="rect">
                <a:avLst/>
              </a:prstGeom>
              <a:blipFill rotWithShape="1">
                <a:blip r:embed="rId3"/>
                <a:stretch>
                  <a:fillRect/>
                </a:stretch>
              </a:blipFill>
            </p:spPr>
            <p:txBody>
              <a:bodyPr/>
              <a:lstStyle/>
              <a:p>
                <a:r>
                  <a:rPr lang="fr-FR">
                    <a:noFill/>
                  </a:rPr>
                  <a:t> </a:t>
                </a:r>
              </a:p>
            </p:txBody>
          </p:sp>
        </mc:Fallback>
      </mc:AlternateContent>
      <p:sp>
        <p:nvSpPr>
          <p:cNvPr id="28" name="ZoneTexte 27"/>
          <p:cNvSpPr txBox="1"/>
          <p:nvPr/>
        </p:nvSpPr>
        <p:spPr>
          <a:xfrm>
            <a:off x="1971566" y="1692949"/>
            <a:ext cx="301686" cy="369332"/>
          </a:xfrm>
          <a:prstGeom prst="rect">
            <a:avLst/>
          </a:prstGeom>
          <a:noFill/>
        </p:spPr>
        <p:txBody>
          <a:bodyPr wrap="none" rtlCol="0">
            <a:spAutoFit/>
          </a:bodyPr>
          <a:lstStyle/>
          <a:p>
            <a:r>
              <a:rPr lang="fr-FR" dirty="0" smtClean="0"/>
              <a:t>2</a:t>
            </a:r>
            <a:endParaRPr lang="fr-FR" dirty="0"/>
          </a:p>
        </p:txBody>
      </p:sp>
      <p:sp>
        <p:nvSpPr>
          <p:cNvPr id="29" name="ZoneTexte 28"/>
          <p:cNvSpPr txBox="1"/>
          <p:nvPr/>
        </p:nvSpPr>
        <p:spPr>
          <a:xfrm>
            <a:off x="2502007" y="5957424"/>
            <a:ext cx="301686" cy="369332"/>
          </a:xfrm>
          <a:prstGeom prst="rect">
            <a:avLst/>
          </a:prstGeom>
          <a:noFill/>
        </p:spPr>
        <p:txBody>
          <a:bodyPr wrap="none" rtlCol="0">
            <a:spAutoFit/>
          </a:bodyPr>
          <a:lstStyle/>
          <a:p>
            <a:r>
              <a:rPr lang="fr-FR" dirty="0" smtClean="0"/>
              <a:t>0</a:t>
            </a:r>
            <a:endParaRPr lang="fr-FR" dirty="0"/>
          </a:p>
        </p:txBody>
      </p:sp>
      <p:sp>
        <p:nvSpPr>
          <p:cNvPr id="30" name="ZoneTexte 29"/>
          <p:cNvSpPr txBox="1"/>
          <p:nvPr/>
        </p:nvSpPr>
        <p:spPr>
          <a:xfrm>
            <a:off x="4778944" y="5786783"/>
            <a:ext cx="301686" cy="369332"/>
          </a:xfrm>
          <a:prstGeom prst="rect">
            <a:avLst/>
          </a:prstGeom>
          <a:noFill/>
        </p:spPr>
        <p:txBody>
          <a:bodyPr wrap="none" rtlCol="0">
            <a:spAutoFit/>
          </a:bodyPr>
          <a:lstStyle/>
          <a:p>
            <a:r>
              <a:rPr lang="fr-FR" dirty="0"/>
              <a:t>1</a:t>
            </a:r>
          </a:p>
        </p:txBody>
      </p:sp>
      <p:cxnSp>
        <p:nvCxnSpPr>
          <p:cNvPr id="31" name="Connecteur droit 30"/>
          <p:cNvCxnSpPr/>
          <p:nvPr/>
        </p:nvCxnSpPr>
        <p:spPr>
          <a:xfrm>
            <a:off x="4804843" y="1785646"/>
            <a:ext cx="61626" cy="38404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96" name="Ellipse 4095"/>
          <p:cNvSpPr/>
          <p:nvPr/>
        </p:nvSpPr>
        <p:spPr>
          <a:xfrm>
            <a:off x="4155626" y="1242141"/>
            <a:ext cx="61206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97" name="Flèche gauche 4096"/>
          <p:cNvSpPr/>
          <p:nvPr/>
        </p:nvSpPr>
        <p:spPr>
          <a:xfrm>
            <a:off x="4936107" y="1256332"/>
            <a:ext cx="111612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6" name="ZoneTexte 35"/>
              <p:cNvSpPr txBox="1"/>
              <p:nvPr/>
            </p:nvSpPr>
            <p:spPr>
              <a:xfrm>
                <a:off x="6444208" y="829612"/>
                <a:ext cx="2411760" cy="1043684"/>
              </a:xfrm>
              <a:prstGeom prst="rect">
                <a:avLst/>
              </a:prstGeom>
              <a:noFill/>
            </p:spPr>
            <p:txBody>
              <a:bodyPr wrap="square" rtlCol="0">
                <a:spAutoFit/>
              </a:bodyPr>
              <a:lstStyle/>
              <a:p>
                <a:r>
                  <a:rPr lang="fr-FR" dirty="0" smtClean="0"/>
                  <a:t> le maximum atteint </a:t>
                </a:r>
              </a:p>
              <a:p>
                <a14:m>
                  <m:oMath xmlns:m="http://schemas.openxmlformats.org/officeDocument/2006/math">
                    <m:sSub>
                      <m:sSubPr>
                        <m:ctrlPr>
                          <a:rPr lang="fr-FR" i="1" smtClean="0">
                            <a:latin typeface="Cambria Math"/>
                          </a:rPr>
                        </m:ctrlPr>
                      </m:sSubPr>
                      <m:e>
                        <m:r>
                          <a:rPr lang="fr-FR" b="0" i="1" smtClean="0">
                            <a:latin typeface="Cambria Math"/>
                          </a:rPr>
                          <m:t>𝑝</m:t>
                        </m:r>
                      </m:e>
                      <m:sub>
                        <m:r>
                          <a:rPr lang="fr-FR" b="0" i="1" smtClean="0">
                            <a:latin typeface="Cambria Math"/>
                          </a:rPr>
                          <m:t>2</m:t>
                        </m:r>
                      </m:sub>
                    </m:sSub>
                    <m:r>
                      <a:rPr lang="fr-FR" b="0" i="1" smtClean="0">
                        <a:latin typeface="Cambria Math"/>
                      </a:rPr>
                      <m:t>=</m:t>
                    </m:r>
                    <m:f>
                      <m:fPr>
                        <m:ctrlPr>
                          <a:rPr lang="fr-FR" b="0" i="1" smtClean="0">
                            <a:latin typeface="Cambria Math"/>
                          </a:rPr>
                        </m:ctrlPr>
                      </m:fPr>
                      <m:num>
                        <m:r>
                          <a:rPr lang="fr-FR" b="0" i="1" smtClean="0">
                            <a:latin typeface="Cambria Math"/>
                          </a:rPr>
                          <m:t>5</m:t>
                        </m:r>
                      </m:num>
                      <m:den>
                        <m:r>
                          <a:rPr lang="fr-FR" b="0" i="1" smtClean="0">
                            <a:latin typeface="Cambria Math"/>
                          </a:rPr>
                          <m:t>6</m:t>
                        </m:r>
                      </m:den>
                    </m:f>
                  </m:oMath>
                </a14:m>
                <a:r>
                  <a:rPr lang="fr-FR" dirty="0" smtClean="0"/>
                  <a:t> ( stratégie prudente mixte)</a:t>
                </a:r>
                <a:endParaRPr lang="fr-FR" dirty="0"/>
              </a:p>
            </p:txBody>
          </p:sp>
        </mc:Choice>
        <mc:Fallback xmlns="">
          <p:sp>
            <p:nvSpPr>
              <p:cNvPr id="36" name="ZoneTexte 35"/>
              <p:cNvSpPr txBox="1">
                <a:spLocks noRot="1" noChangeAspect="1" noMove="1" noResize="1" noEditPoints="1" noAdjustHandles="1" noChangeArrowheads="1" noChangeShapeType="1" noTextEdit="1"/>
              </p:cNvSpPr>
              <p:nvPr/>
            </p:nvSpPr>
            <p:spPr>
              <a:xfrm>
                <a:off x="6444208" y="829612"/>
                <a:ext cx="2411760" cy="1043684"/>
              </a:xfrm>
              <a:prstGeom prst="rect">
                <a:avLst/>
              </a:prstGeom>
              <a:blipFill rotWithShape="1">
                <a:blip r:embed="rId4"/>
                <a:stretch>
                  <a:fillRect l="-2020" t="-2924" b="-877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127" name="Rectangle 4126"/>
              <p:cNvSpPr/>
              <p:nvPr/>
            </p:nvSpPr>
            <p:spPr>
              <a:xfrm>
                <a:off x="2551539" y="2564904"/>
                <a:ext cx="67781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000" b="1" i="1">
                          <a:solidFill>
                            <a:srgbClr val="8064A2">
                              <a:lumMod val="75000"/>
                            </a:srgbClr>
                          </a:solidFill>
                          <a:latin typeface="Cambria Math"/>
                          <a:ea typeface="Times New Roman"/>
                          <a:cs typeface="Times New Roman"/>
                        </a:rPr>
                        <m:t>𝟒</m:t>
                      </m:r>
                      <m:sSub>
                        <m:sSubPr>
                          <m:ctrlPr>
                            <a:rPr lang="fr-FR" sz="2000" b="1" i="1">
                              <a:solidFill>
                                <a:srgbClr val="8064A2">
                                  <a:lumMod val="75000"/>
                                </a:srgbClr>
                              </a:solidFill>
                              <a:latin typeface="Cambria Math"/>
                              <a:ea typeface="Times New Roman"/>
                              <a:cs typeface="Times New Roman"/>
                            </a:rPr>
                          </m:ctrlPr>
                        </m:sSubPr>
                        <m:e>
                          <m:r>
                            <a:rPr lang="fr-FR" sz="2000" b="1" i="1">
                              <a:solidFill>
                                <a:srgbClr val="8064A2">
                                  <a:lumMod val="75000"/>
                                </a:srgbClr>
                              </a:solidFill>
                              <a:latin typeface="Cambria Math"/>
                              <a:ea typeface="Times New Roman"/>
                              <a:cs typeface="Times New Roman"/>
                            </a:rPr>
                            <m:t>𝒑</m:t>
                          </m:r>
                        </m:e>
                        <m:sub>
                          <m:r>
                            <a:rPr lang="fr-FR" sz="2000" b="1" i="1">
                              <a:solidFill>
                                <a:srgbClr val="8064A2">
                                  <a:lumMod val="75000"/>
                                </a:srgbClr>
                              </a:solidFill>
                              <a:latin typeface="Cambria Math"/>
                              <a:ea typeface="Times New Roman"/>
                              <a:cs typeface="Times New Roman"/>
                            </a:rPr>
                            <m:t>𝟐</m:t>
                          </m:r>
                        </m:sub>
                      </m:sSub>
                    </m:oMath>
                  </m:oMathPara>
                </a14:m>
                <a:endParaRPr lang="fr-FR" dirty="0"/>
              </a:p>
            </p:txBody>
          </p:sp>
        </mc:Choice>
        <mc:Fallback xmlns="">
          <p:sp>
            <p:nvSpPr>
              <p:cNvPr id="4127" name="Rectangle 4126"/>
              <p:cNvSpPr>
                <a:spLocks noRot="1" noChangeAspect="1" noMove="1" noResize="1" noEditPoints="1" noAdjustHandles="1" noChangeArrowheads="1" noChangeShapeType="1" noTextEdit="1"/>
              </p:cNvSpPr>
              <p:nvPr/>
            </p:nvSpPr>
            <p:spPr>
              <a:xfrm>
                <a:off x="2551539" y="2564904"/>
                <a:ext cx="677814" cy="400110"/>
              </a:xfrm>
              <a:prstGeom prst="rect">
                <a:avLst/>
              </a:prstGeom>
              <a:blipFill rotWithShape="1">
                <a:blip r:embed="rId5"/>
                <a:stretch>
                  <a:fillRect b="-92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707869" y="1284541"/>
                <a:ext cx="113806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000" b="1" i="1">
                          <a:solidFill>
                            <a:srgbClr val="00B050"/>
                          </a:solidFill>
                          <a:latin typeface="Cambria Math"/>
                          <a:ea typeface="Times New Roman"/>
                          <a:cs typeface="Times New Roman"/>
                        </a:rPr>
                        <m:t>𝟏</m:t>
                      </m:r>
                      <m:r>
                        <a:rPr lang="fr-FR" sz="2000" b="1">
                          <a:solidFill>
                            <a:srgbClr val="00B050"/>
                          </a:solidFill>
                          <a:latin typeface="Cambria Math"/>
                          <a:ea typeface="Times New Roman"/>
                          <a:cs typeface="Times New Roman"/>
                        </a:rPr>
                        <m:t>+</m:t>
                      </m:r>
                      <m:r>
                        <a:rPr lang="fr-FR" sz="2000" b="1" i="1">
                          <a:solidFill>
                            <a:srgbClr val="00B050"/>
                          </a:solidFill>
                          <a:latin typeface="Cambria Math"/>
                          <a:ea typeface="Times New Roman"/>
                          <a:cs typeface="Times New Roman"/>
                        </a:rPr>
                        <m:t>𝟐</m:t>
                      </m:r>
                      <m:sSub>
                        <m:sSubPr>
                          <m:ctrlPr>
                            <a:rPr lang="fr-FR" sz="2000" b="1" i="1">
                              <a:solidFill>
                                <a:srgbClr val="00B050"/>
                              </a:solidFill>
                              <a:latin typeface="Cambria Math"/>
                              <a:ea typeface="Times New Roman"/>
                              <a:cs typeface="Times New Roman"/>
                            </a:rPr>
                          </m:ctrlPr>
                        </m:sSubPr>
                        <m:e>
                          <m:r>
                            <a:rPr lang="fr-FR" sz="2000" b="1" i="1">
                              <a:solidFill>
                                <a:srgbClr val="00B050"/>
                              </a:solidFill>
                              <a:latin typeface="Cambria Math"/>
                              <a:ea typeface="Times New Roman"/>
                              <a:cs typeface="Times New Roman"/>
                            </a:rPr>
                            <m:t>𝒑</m:t>
                          </m:r>
                        </m:e>
                        <m:sub>
                          <m:r>
                            <a:rPr lang="fr-FR" sz="2000" b="1" i="1">
                              <a:solidFill>
                                <a:srgbClr val="00B050"/>
                              </a:solidFill>
                              <a:latin typeface="Cambria Math"/>
                              <a:ea typeface="Times New Roman"/>
                              <a:cs typeface="Times New Roman"/>
                            </a:rPr>
                            <m:t>𝟐</m:t>
                          </m:r>
                        </m:sub>
                      </m:sSub>
                    </m:oMath>
                  </m:oMathPara>
                </a14:m>
                <a:endParaRPr lang="fr-FR" dirty="0"/>
              </a:p>
            </p:txBody>
          </p:sp>
        </mc:Choice>
        <mc:Fallback xmlns="">
          <p:sp>
            <p:nvSpPr>
              <p:cNvPr id="32" name="Rectangle 31"/>
              <p:cNvSpPr>
                <a:spLocks noRot="1" noChangeAspect="1" noMove="1" noResize="1" noEditPoints="1" noAdjustHandles="1" noChangeArrowheads="1" noChangeShapeType="1" noTextEdit="1"/>
              </p:cNvSpPr>
              <p:nvPr/>
            </p:nvSpPr>
            <p:spPr>
              <a:xfrm>
                <a:off x="2707869" y="1284541"/>
                <a:ext cx="1138067" cy="400110"/>
              </a:xfrm>
              <a:prstGeom prst="rect">
                <a:avLst/>
              </a:prstGeom>
              <a:blipFill rotWithShape="1">
                <a:blip r:embed="rId6"/>
                <a:stretch>
                  <a:fillRect b="-92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5054305" y="1754814"/>
                <a:ext cx="113806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000" b="1" i="1">
                          <a:solidFill>
                            <a:srgbClr val="F79646"/>
                          </a:solidFill>
                          <a:latin typeface="Cambria Math"/>
                          <a:ea typeface="Times New Roman"/>
                          <a:cs typeface="Times New Roman"/>
                        </a:rPr>
                        <m:t>𝟔</m:t>
                      </m:r>
                      <m:r>
                        <a:rPr lang="fr-FR" sz="2000" b="1" i="1">
                          <a:solidFill>
                            <a:srgbClr val="F79646"/>
                          </a:solidFill>
                          <a:latin typeface="Cambria Math"/>
                          <a:ea typeface="Times New Roman"/>
                          <a:cs typeface="Times New Roman"/>
                        </a:rPr>
                        <m:t>−</m:t>
                      </m:r>
                      <m:r>
                        <a:rPr lang="fr-FR" sz="2000" b="1" i="1">
                          <a:solidFill>
                            <a:srgbClr val="F79646"/>
                          </a:solidFill>
                          <a:latin typeface="Cambria Math"/>
                          <a:ea typeface="Times New Roman"/>
                          <a:cs typeface="Times New Roman"/>
                        </a:rPr>
                        <m:t>𝟒</m:t>
                      </m:r>
                      <m:sSub>
                        <m:sSubPr>
                          <m:ctrlPr>
                            <a:rPr lang="fr-FR" sz="2000" b="1" i="1">
                              <a:solidFill>
                                <a:srgbClr val="F79646"/>
                              </a:solidFill>
                              <a:latin typeface="Cambria Math"/>
                              <a:ea typeface="Times New Roman"/>
                              <a:cs typeface="Times New Roman"/>
                            </a:rPr>
                          </m:ctrlPr>
                        </m:sSubPr>
                        <m:e>
                          <m:r>
                            <a:rPr lang="fr-FR" sz="2000" b="1" i="1">
                              <a:solidFill>
                                <a:srgbClr val="F79646"/>
                              </a:solidFill>
                              <a:latin typeface="Cambria Math"/>
                              <a:ea typeface="Times New Roman"/>
                              <a:cs typeface="Times New Roman"/>
                            </a:rPr>
                            <m:t>𝒑</m:t>
                          </m:r>
                        </m:e>
                        <m:sub>
                          <m:r>
                            <a:rPr lang="fr-FR" sz="2000" b="1" i="1">
                              <a:solidFill>
                                <a:srgbClr val="F79646"/>
                              </a:solidFill>
                              <a:latin typeface="Cambria Math"/>
                              <a:ea typeface="Times New Roman"/>
                              <a:cs typeface="Times New Roman"/>
                            </a:rPr>
                            <m:t>𝟐</m:t>
                          </m:r>
                        </m:sub>
                      </m:sSub>
                    </m:oMath>
                  </m:oMathPara>
                </a14:m>
                <a:endParaRPr lang="fr-FR" dirty="0"/>
              </a:p>
            </p:txBody>
          </p:sp>
        </mc:Choice>
        <mc:Fallback xmlns="">
          <p:sp>
            <p:nvSpPr>
              <p:cNvPr id="33" name="Rectangle 32"/>
              <p:cNvSpPr>
                <a:spLocks noRot="1" noChangeAspect="1" noMove="1" noResize="1" noEditPoints="1" noAdjustHandles="1" noChangeArrowheads="1" noChangeShapeType="1" noTextEdit="1"/>
              </p:cNvSpPr>
              <p:nvPr/>
            </p:nvSpPr>
            <p:spPr>
              <a:xfrm>
                <a:off x="5054305" y="1754814"/>
                <a:ext cx="1138067" cy="400110"/>
              </a:xfrm>
              <a:prstGeom prst="rect">
                <a:avLst/>
              </a:prstGeom>
              <a:blipFill rotWithShape="1">
                <a:blip r:embed="rId7"/>
                <a:stretch>
                  <a:fillRect b="-9231"/>
                </a:stretch>
              </a:blipFill>
            </p:spPr>
            <p:txBody>
              <a:bodyPr/>
              <a:lstStyle/>
              <a:p>
                <a:r>
                  <a:rPr lang="fr-FR">
                    <a:noFill/>
                  </a:rPr>
                  <a:t> </a:t>
                </a:r>
              </a:p>
            </p:txBody>
          </p:sp>
        </mc:Fallback>
      </mc:AlternateContent>
    </p:spTree>
    <p:extLst>
      <p:ext uri="{BB962C8B-B14F-4D97-AF65-F5344CB8AC3E}">
        <p14:creationId xmlns:p14="http://schemas.microsoft.com/office/powerpoint/2010/main" val="72606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marL="457200">
              <a:lnSpc>
                <a:spcPct val="115000"/>
              </a:lnSpc>
              <a:spcAft>
                <a:spcPts val="1000"/>
              </a:spcAft>
              <a:buSzPts val="1100"/>
            </a:pPr>
            <a:r>
              <a:rPr lang="fr-FR" sz="3200" dirty="0" smtClean="0">
                <a:effectLst/>
                <a:latin typeface="Times New Roman"/>
                <a:ea typeface="Calibri"/>
                <a:cs typeface="Times New Roman"/>
              </a:rPr>
              <a:t>I. Comportement prudent  </a:t>
            </a:r>
            <a:r>
              <a:rPr lang="fr-FR" sz="3200" dirty="0" smtClean="0">
                <a:effectLst/>
                <a:latin typeface="Calibri"/>
                <a:ea typeface="Calibri"/>
                <a:cs typeface="Times New Roman"/>
              </a:rPr>
              <a:t/>
            </a:r>
            <a:br>
              <a:rPr lang="fr-FR" sz="3200" dirty="0" smtClean="0">
                <a:effectLst/>
                <a:latin typeface="Calibri"/>
                <a:ea typeface="Calibri"/>
                <a:cs typeface="Times New Roman"/>
              </a:rPr>
            </a:br>
            <a:endParaRPr lang="fr-FR" sz="3200" dirty="0"/>
          </a:p>
        </p:txBody>
      </p:sp>
      <p:sp>
        <p:nvSpPr>
          <p:cNvPr id="3" name="Espace réservé du contenu 2"/>
          <p:cNvSpPr>
            <a:spLocks noGrp="1"/>
          </p:cNvSpPr>
          <p:nvPr>
            <p:ph idx="1"/>
          </p:nvPr>
        </p:nvSpPr>
        <p:spPr/>
        <p:txBody>
          <a:bodyPr/>
          <a:lstStyle/>
          <a:p>
            <a:pPr marL="914400" lvl="2" indent="0">
              <a:lnSpc>
                <a:spcPct val="115000"/>
              </a:lnSpc>
              <a:spcAft>
                <a:spcPts val="1000"/>
              </a:spcAft>
              <a:buNone/>
            </a:pPr>
            <a:r>
              <a:rPr lang="fr-FR" sz="2000" dirty="0" smtClean="0">
                <a:latin typeface="Times New Roman"/>
                <a:ea typeface="Calibri"/>
                <a:cs typeface="Times New Roman"/>
              </a:rPr>
              <a:t>Un </a:t>
            </a:r>
            <a:r>
              <a:rPr lang="fr-FR" sz="2000" dirty="0" smtClean="0">
                <a:effectLst/>
                <a:latin typeface="Times New Roman"/>
                <a:ea typeface="Calibri"/>
                <a:cs typeface="Times New Roman"/>
              </a:rPr>
              <a:t> aspect  non capturé par l’équilibre de Nash, est la notion du risque. En effet considérant le jeu suivant :</a:t>
            </a:r>
            <a:endParaRPr lang="fr-FR" sz="2000" dirty="0">
              <a:ea typeface="Calibri"/>
              <a:cs typeface="Times New Roman"/>
            </a:endParaRPr>
          </a:p>
          <a:p>
            <a:pPr marL="0" indent="0">
              <a:buNone/>
            </a:pPr>
            <a:r>
              <a:rPr lang="fr-FR" sz="1800" b="1" dirty="0" smtClean="0"/>
              <a:t>Exemple</a:t>
            </a:r>
          </a:p>
          <a:p>
            <a:pPr marL="0" indent="0">
              <a:buNone/>
            </a:pPr>
            <a:endParaRPr lang="fr-FR" sz="1800" b="1" dirty="0">
              <a:solidFill>
                <a:srgbClr val="00B0F0"/>
              </a:solidFill>
            </a:endParaRPr>
          </a:p>
          <a:p>
            <a:pPr marL="0" indent="0">
              <a:buNone/>
            </a:pPr>
            <a:endParaRPr lang="fr-FR" sz="1800" b="1" dirty="0" smtClean="0"/>
          </a:p>
          <a:p>
            <a:pPr marL="0" indent="0">
              <a:buNone/>
            </a:pPr>
            <a:endParaRPr lang="fr-FR" sz="1800" b="1" dirty="0"/>
          </a:p>
          <a:p>
            <a:pPr marL="0" indent="0">
              <a:buNone/>
            </a:pPr>
            <a:endParaRPr lang="fr-FR" sz="1800" b="1" dirty="0" smtClean="0"/>
          </a:p>
          <a:p>
            <a:pPr marL="0" indent="0">
              <a:buNone/>
            </a:pPr>
            <a:endParaRPr lang="fr-FR" sz="2000" dirty="0" smtClean="0">
              <a:effectLst/>
              <a:latin typeface="Times New Roman"/>
              <a:ea typeface="Calibri"/>
            </a:endParaRPr>
          </a:p>
          <a:p>
            <a:pPr marL="0" indent="0">
              <a:buNone/>
            </a:pPr>
            <a:r>
              <a:rPr lang="fr-FR" sz="2000" dirty="0" smtClean="0">
                <a:effectLst/>
                <a:latin typeface="Times New Roman"/>
                <a:ea typeface="Calibri"/>
              </a:rPr>
              <a:t>(B, R) est le seul équilibre de Nash en stratégies pures  de paiement (3,3)</a:t>
            </a:r>
          </a:p>
          <a:p>
            <a:pPr marL="114300" indent="0">
              <a:buNone/>
            </a:pPr>
            <a:r>
              <a:rPr lang="fr-FR" sz="2000" i="1" dirty="0" smtClean="0">
                <a:effectLst/>
                <a:latin typeface="Times New Roman"/>
              </a:rPr>
              <a:t>Cependant cet équilibre n’est pas une solution réalisable car la notion de risque et de sécurité n’est pas présente dans le raisonnement sous –jacent à l’équilibre de Nash.</a:t>
            </a:r>
            <a:endParaRPr lang="fr-FR" sz="2000" i="1" dirty="0" smtClean="0">
              <a:effectLst/>
            </a:endParaRPr>
          </a:p>
          <a:p>
            <a:pPr marL="0" indent="0">
              <a:buNone/>
            </a:pPr>
            <a:endParaRPr lang="fr-FR" sz="2000" b="1" dirty="0"/>
          </a:p>
        </p:txBody>
      </p:sp>
      <p:graphicFrame>
        <p:nvGraphicFramePr>
          <p:cNvPr id="4" name="Tableau 3"/>
          <p:cNvGraphicFramePr>
            <a:graphicFrameLocks noGrp="1"/>
          </p:cNvGraphicFramePr>
          <p:nvPr>
            <p:extLst>
              <p:ext uri="{D42A27DB-BD31-4B8C-83A1-F6EECF244321}">
                <p14:modId xmlns:p14="http://schemas.microsoft.com/office/powerpoint/2010/main" val="386487070"/>
              </p:ext>
            </p:extLst>
          </p:nvPr>
        </p:nvGraphicFramePr>
        <p:xfrm>
          <a:off x="2195736" y="3212976"/>
          <a:ext cx="4608510" cy="1097280"/>
        </p:xfrm>
        <a:graphic>
          <a:graphicData uri="http://schemas.openxmlformats.org/drawingml/2006/table">
            <a:tbl>
              <a:tblPr firstRow="1" firstCol="1" bandRow="1">
                <a:tableStyleId>{284E427A-3D55-4303-BF80-6455036E1DE7}</a:tableStyleId>
              </a:tblPr>
              <a:tblGrid>
                <a:gridCol w="1536170"/>
                <a:gridCol w="1536170"/>
                <a:gridCol w="1536170"/>
              </a:tblGrid>
              <a:tr h="202312">
                <a:tc>
                  <a:txBody>
                    <a:bodyPr/>
                    <a:lstStyle/>
                    <a:p>
                      <a:pPr>
                        <a:spcAft>
                          <a:spcPts val="0"/>
                        </a:spcAft>
                      </a:pPr>
                      <a:r>
                        <a:rPr lang="fr-FR" sz="1800" dirty="0">
                          <a:effectLst/>
                        </a:rPr>
                        <a:t>1/2</a:t>
                      </a:r>
                      <a:endParaRPr lang="fr-FR" sz="1800" dirty="0">
                        <a:effectLst/>
                        <a:latin typeface="Calibri"/>
                      </a:endParaRPr>
                    </a:p>
                  </a:txBody>
                  <a:tcPr marL="68580" marR="68580" marT="0" marB="0"/>
                </a:tc>
                <a:tc>
                  <a:txBody>
                    <a:bodyPr/>
                    <a:lstStyle/>
                    <a:p>
                      <a:pPr>
                        <a:spcAft>
                          <a:spcPts val="0"/>
                        </a:spcAft>
                      </a:pPr>
                      <a:r>
                        <a:rPr lang="fr-FR" sz="1800">
                          <a:effectLst/>
                        </a:rPr>
                        <a:t>L</a:t>
                      </a:r>
                      <a:endParaRPr lang="fr-FR" sz="1800">
                        <a:effectLst/>
                        <a:latin typeface="Calibri"/>
                      </a:endParaRPr>
                    </a:p>
                  </a:txBody>
                  <a:tcPr marL="68580" marR="68580" marT="0" marB="0"/>
                </a:tc>
                <a:tc>
                  <a:txBody>
                    <a:bodyPr/>
                    <a:lstStyle/>
                    <a:p>
                      <a:pPr>
                        <a:spcAft>
                          <a:spcPts val="0"/>
                        </a:spcAft>
                      </a:pPr>
                      <a:r>
                        <a:rPr lang="fr-FR" sz="1800" dirty="0">
                          <a:effectLst/>
                        </a:rPr>
                        <a:t>R</a:t>
                      </a:r>
                      <a:endParaRPr lang="fr-FR" sz="1800" dirty="0">
                        <a:effectLst/>
                        <a:latin typeface="Calibri"/>
                      </a:endParaRPr>
                    </a:p>
                  </a:txBody>
                  <a:tcPr marL="68580" marR="68580" marT="0" marB="0"/>
                </a:tc>
              </a:tr>
              <a:tr h="180020">
                <a:tc>
                  <a:txBody>
                    <a:bodyPr/>
                    <a:lstStyle/>
                    <a:p>
                      <a:pPr>
                        <a:spcAft>
                          <a:spcPts val="0"/>
                        </a:spcAft>
                      </a:pPr>
                      <a:r>
                        <a:rPr lang="fr-FR" sz="1800" dirty="0">
                          <a:effectLst/>
                        </a:rPr>
                        <a:t>T</a:t>
                      </a:r>
                      <a:endParaRPr lang="fr-FR" sz="1800" dirty="0">
                        <a:effectLst/>
                        <a:latin typeface="Calibri"/>
                      </a:endParaRPr>
                    </a:p>
                  </a:txBody>
                  <a:tcPr marL="68580" marR="68580" marT="0" marB="0"/>
                </a:tc>
                <a:tc>
                  <a:txBody>
                    <a:bodyPr/>
                    <a:lstStyle/>
                    <a:p>
                      <a:pPr>
                        <a:spcAft>
                          <a:spcPts val="0"/>
                        </a:spcAft>
                      </a:pPr>
                      <a:r>
                        <a:rPr lang="fr-FR" sz="1800" dirty="0">
                          <a:effectLst/>
                        </a:rPr>
                        <a:t>(3,1)</a:t>
                      </a:r>
                      <a:endParaRPr lang="fr-FR" sz="1800" dirty="0">
                        <a:effectLst/>
                        <a:latin typeface="Calibri"/>
                      </a:endParaRPr>
                    </a:p>
                  </a:txBody>
                  <a:tcPr marL="68580" marR="68580" marT="0" marB="0"/>
                </a:tc>
                <a:tc>
                  <a:txBody>
                    <a:bodyPr/>
                    <a:lstStyle/>
                    <a:p>
                      <a:pPr>
                        <a:spcAft>
                          <a:spcPts val="0"/>
                        </a:spcAft>
                      </a:pPr>
                      <a:r>
                        <a:rPr lang="fr-FR" sz="1800">
                          <a:effectLst/>
                        </a:rPr>
                        <a:t>(2,2)</a:t>
                      </a:r>
                      <a:endParaRPr lang="fr-FR" sz="1800">
                        <a:effectLst/>
                        <a:latin typeface="Calibri"/>
                      </a:endParaRPr>
                    </a:p>
                  </a:txBody>
                  <a:tcPr marL="68580" marR="68580" marT="0" marB="0"/>
                </a:tc>
              </a:tr>
              <a:tr h="180020">
                <a:tc>
                  <a:txBody>
                    <a:bodyPr/>
                    <a:lstStyle/>
                    <a:p>
                      <a:pPr>
                        <a:spcAft>
                          <a:spcPts val="0"/>
                        </a:spcAft>
                      </a:pPr>
                      <a:r>
                        <a:rPr lang="fr-FR" sz="1800">
                          <a:effectLst/>
                        </a:rPr>
                        <a:t>M</a:t>
                      </a:r>
                      <a:endParaRPr lang="fr-FR" sz="1800">
                        <a:effectLst/>
                        <a:latin typeface="Calibri"/>
                      </a:endParaRPr>
                    </a:p>
                  </a:txBody>
                  <a:tcPr marL="68580" marR="68580" marT="0" marB="0"/>
                </a:tc>
                <a:tc>
                  <a:txBody>
                    <a:bodyPr/>
                    <a:lstStyle/>
                    <a:p>
                      <a:pPr>
                        <a:spcAft>
                          <a:spcPts val="0"/>
                        </a:spcAft>
                      </a:pPr>
                      <a:r>
                        <a:rPr lang="fr-FR" sz="1800" dirty="0">
                          <a:effectLst/>
                        </a:rPr>
                        <a:t>(0,8)</a:t>
                      </a:r>
                      <a:endParaRPr lang="fr-FR" sz="1800" dirty="0">
                        <a:effectLst/>
                        <a:latin typeface="Calibri"/>
                      </a:endParaRPr>
                    </a:p>
                  </a:txBody>
                  <a:tcPr marL="68580" marR="68580" marT="0" marB="0"/>
                </a:tc>
                <a:tc>
                  <a:txBody>
                    <a:bodyPr/>
                    <a:lstStyle/>
                    <a:p>
                      <a:pPr>
                        <a:spcAft>
                          <a:spcPts val="0"/>
                        </a:spcAft>
                      </a:pPr>
                      <a:r>
                        <a:rPr lang="fr-FR" sz="1800" dirty="0">
                          <a:effectLst/>
                        </a:rPr>
                        <a:t>(0,-1)</a:t>
                      </a:r>
                      <a:endParaRPr lang="fr-FR" sz="1800" dirty="0">
                        <a:effectLst/>
                        <a:latin typeface="Calibri"/>
                      </a:endParaRPr>
                    </a:p>
                  </a:txBody>
                  <a:tcPr marL="68580" marR="68580" marT="0" marB="0"/>
                </a:tc>
              </a:tr>
              <a:tr h="180020">
                <a:tc>
                  <a:txBody>
                    <a:bodyPr/>
                    <a:lstStyle/>
                    <a:p>
                      <a:pPr>
                        <a:spcAft>
                          <a:spcPts val="0"/>
                        </a:spcAft>
                      </a:pPr>
                      <a:r>
                        <a:rPr lang="fr-FR" sz="1800">
                          <a:effectLst/>
                        </a:rPr>
                        <a:t>B</a:t>
                      </a:r>
                      <a:endParaRPr lang="fr-FR" sz="1800">
                        <a:effectLst/>
                        <a:latin typeface="Calibri"/>
                      </a:endParaRPr>
                    </a:p>
                  </a:txBody>
                  <a:tcPr marL="68580" marR="68580" marT="0" marB="0"/>
                </a:tc>
                <a:tc>
                  <a:txBody>
                    <a:bodyPr/>
                    <a:lstStyle/>
                    <a:p>
                      <a:pPr>
                        <a:spcAft>
                          <a:spcPts val="0"/>
                        </a:spcAft>
                      </a:pPr>
                      <a:r>
                        <a:rPr lang="fr-FR" sz="1800" dirty="0">
                          <a:solidFill>
                            <a:srgbClr val="C00000"/>
                          </a:solidFill>
                          <a:effectLst/>
                        </a:rPr>
                        <a:t>(-100</a:t>
                      </a:r>
                      <a:r>
                        <a:rPr lang="fr-FR" sz="1800" dirty="0">
                          <a:effectLst/>
                        </a:rPr>
                        <a:t>,2)</a:t>
                      </a:r>
                      <a:endParaRPr lang="fr-FR" sz="1800" dirty="0">
                        <a:effectLst/>
                        <a:latin typeface="Calibri"/>
                      </a:endParaRPr>
                    </a:p>
                  </a:txBody>
                  <a:tcPr marL="68580" marR="68580" marT="0" marB="0"/>
                </a:tc>
                <a:tc>
                  <a:txBody>
                    <a:bodyPr/>
                    <a:lstStyle/>
                    <a:p>
                      <a:pPr>
                        <a:spcAft>
                          <a:spcPts val="0"/>
                        </a:spcAft>
                      </a:pPr>
                      <a:r>
                        <a:rPr lang="fr-FR" sz="1800" dirty="0">
                          <a:solidFill>
                            <a:srgbClr val="FF0000"/>
                          </a:solidFill>
                          <a:effectLst/>
                        </a:rPr>
                        <a:t>(</a:t>
                      </a:r>
                      <a:r>
                        <a:rPr lang="fr-FR" sz="1800" dirty="0">
                          <a:solidFill>
                            <a:srgbClr val="FFFF00"/>
                          </a:solidFill>
                          <a:effectLst/>
                        </a:rPr>
                        <a:t>3,3</a:t>
                      </a:r>
                      <a:r>
                        <a:rPr lang="fr-FR" sz="1800" dirty="0">
                          <a:solidFill>
                            <a:srgbClr val="FF0000"/>
                          </a:solidFill>
                          <a:effectLst/>
                        </a:rPr>
                        <a:t>)</a:t>
                      </a:r>
                      <a:endParaRPr lang="fr-FR" sz="1800" dirty="0">
                        <a:solidFill>
                          <a:srgbClr val="FF0000"/>
                        </a:solidFill>
                        <a:effectLst/>
                        <a:latin typeface="Calibri"/>
                      </a:endParaRPr>
                    </a:p>
                  </a:txBody>
                  <a:tcPr marL="68580" marR="68580" marT="0" marB="0"/>
                </a:tc>
              </a:tr>
            </a:tbl>
          </a:graphicData>
        </a:graphic>
      </p:graphicFrame>
    </p:spTree>
    <p:extLst>
      <p:ext uri="{BB962C8B-B14F-4D97-AF65-F5344CB8AC3E}">
        <p14:creationId xmlns:p14="http://schemas.microsoft.com/office/powerpoint/2010/main" val="2858285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panose="02020603050405020304" pitchFamily="18" charset="0"/>
                <a:cs typeface="Times New Roman" panose="02020603050405020304" pitchFamily="18" charset="0"/>
              </a:rPr>
              <a:t>III. </a:t>
            </a:r>
            <a:r>
              <a:rPr lang="fr-FR" sz="3200" b="1" dirty="0">
                <a:solidFill>
                  <a:prstClr val="black"/>
                </a:solidFill>
                <a:latin typeface="Times New Roman" panose="02020603050405020304" pitchFamily="18" charset="0"/>
                <a:ea typeface="Times New Roman"/>
                <a:cs typeface="Times New Roman" panose="02020603050405020304" pitchFamily="18" charset="0"/>
              </a:rPr>
              <a:t>Stratégies prudentes mixtes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lvl="0" indent="0">
                  <a:lnSpc>
                    <a:spcPct val="115000"/>
                  </a:lnSpc>
                  <a:spcAft>
                    <a:spcPts val="1000"/>
                  </a:spcAft>
                  <a:buNone/>
                </a:pPr>
                <a:r>
                  <a:rPr lang="fr-FR" sz="2000" dirty="0">
                    <a:latin typeface="Times New Roman"/>
                    <a:ea typeface="Times New Roman"/>
                    <a:cs typeface="Times New Roman"/>
                  </a:rPr>
                  <a:t>Enfin il choisit la  stratégie mixte c'est-à-dire la valeur de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𝑝</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 </m:t>
                    </m:r>
                  </m:oMath>
                </a14:m>
                <a:r>
                  <a:rPr lang="fr-FR" sz="2000" dirty="0">
                    <a:effectLst/>
                    <a:latin typeface="Times New Roman"/>
                    <a:ea typeface="Times New Roman"/>
                    <a:cs typeface="Times New Roman"/>
                  </a:rPr>
                  <a:t>qui maximise ce minimum et donc c’est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𝑝</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5</m:t>
                        </m:r>
                      </m:num>
                      <m:den>
                        <m:r>
                          <a:rPr lang="fr-FR" sz="2000" i="1">
                            <a:effectLst/>
                            <a:latin typeface="Cambria Math"/>
                            <a:ea typeface="Times New Roman"/>
                            <a:cs typeface="Times New Roman"/>
                          </a:rPr>
                          <m:t>6</m:t>
                        </m:r>
                      </m:den>
                    </m:f>
                  </m:oMath>
                </a14:m>
                <a:r>
                  <a:rPr lang="fr-FR" sz="2000" dirty="0">
                    <a:effectLst/>
                    <a:latin typeface="Times New Roman"/>
                    <a:ea typeface="Times New Roman"/>
                    <a:cs typeface="Times New Roman"/>
                  </a:rPr>
                  <a:t>  donc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f>
                      <m:fPr>
                        <m:ctrlPr>
                          <a:rPr lang="fr-FR" sz="2000" i="1" smtClean="0">
                            <a:effectLst/>
                            <a:latin typeface="Cambria Math"/>
                            <a:ea typeface="Times New Roman"/>
                            <a:cs typeface="Times New Roman"/>
                          </a:rPr>
                        </m:ctrlPr>
                      </m:fPr>
                      <m:num>
                        <m:r>
                          <a:rPr lang="fr-FR" sz="2000" i="1">
                            <a:effectLst/>
                            <a:latin typeface="Cambria Math"/>
                            <a:ea typeface="Times New Roman"/>
                            <a:cs typeface="Times New Roman"/>
                          </a:rPr>
                          <m:t>1</m:t>
                        </m:r>
                      </m:num>
                      <m:den>
                        <m:r>
                          <a:rPr lang="fr-FR" sz="2000" i="1">
                            <a:effectLst/>
                            <a:latin typeface="Cambria Math"/>
                            <a:ea typeface="Times New Roman"/>
                            <a:cs typeface="Times New Roman"/>
                          </a:rPr>
                          <m:t>6</m:t>
                        </m:r>
                      </m:den>
                    </m:f>
                    <m:r>
                      <a:rPr lang="fr-FR" sz="2000" i="1">
                        <a:effectLst/>
                        <a:latin typeface="Cambria Math"/>
                        <a:ea typeface="Times New Roman"/>
                        <a:cs typeface="Times New Roman"/>
                      </a:rPr>
                      <m:t>, </m:t>
                    </m:r>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5</m:t>
                        </m:r>
                      </m:num>
                      <m:den>
                        <m:r>
                          <a:rPr lang="fr-FR" sz="2000" i="1">
                            <a:effectLst/>
                            <a:latin typeface="Cambria Math"/>
                            <a:ea typeface="Times New Roman"/>
                            <a:cs typeface="Times New Roman"/>
                          </a:rPr>
                          <m:t>6</m:t>
                        </m:r>
                      </m:den>
                    </m:f>
                    <m:r>
                      <a:rPr lang="fr-FR" sz="2000" i="1">
                        <a:effectLst/>
                        <a:latin typeface="Cambria Math"/>
                        <a:ea typeface="Times New Roman"/>
                        <a:cs typeface="Times New Roman"/>
                      </a:rPr>
                      <m:t>)</m:t>
                    </m:r>
                  </m:oMath>
                </a14:m>
                <a:r>
                  <a:rPr lang="fr-FR" sz="2000" dirty="0">
                    <a:effectLst/>
                    <a:latin typeface="Times New Roman"/>
                    <a:ea typeface="Times New Roman"/>
                    <a:cs typeface="Times New Roman"/>
                  </a:rPr>
                  <a:t>, son paiement de sécurité est alors égal </a:t>
                </a:r>
                <a:r>
                  <a:rPr lang="fr-FR" sz="2000" dirty="0" smtClean="0">
                    <a:effectLst/>
                    <a:latin typeface="Times New Roman"/>
                    <a:ea typeface="Times New Roman"/>
                    <a:cs typeface="Times New Roman"/>
                  </a:rPr>
                  <a:t>à 8/3=2.666…&gt; 2  obtenue pour la stratégie pure D.</a:t>
                </a:r>
                <a:endParaRPr lang="fr-FR" sz="2000" dirty="0">
                  <a:ea typeface="Calibri"/>
                  <a:cs typeface="Times New Roman"/>
                </a:endParaRPr>
              </a:p>
              <a:p>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270"/>
                </a:stretch>
              </a:blipFill>
            </p:spPr>
            <p:txBody>
              <a:bodyPr/>
              <a:lstStyle/>
              <a:p>
                <a:r>
                  <a:rPr lang="fr-FR">
                    <a:noFill/>
                  </a:rPr>
                  <a:t> </a:t>
                </a:r>
              </a:p>
            </p:txBody>
          </p:sp>
        </mc:Fallback>
      </mc:AlternateContent>
    </p:spTree>
    <p:extLst>
      <p:ext uri="{BB962C8B-B14F-4D97-AF65-F5344CB8AC3E}">
        <p14:creationId xmlns:p14="http://schemas.microsoft.com/office/powerpoint/2010/main" val="17619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417638"/>
          </a:xfrm>
        </p:spPr>
        <p:txBody>
          <a:bodyPr>
            <a:noAutofit/>
          </a:bodyPr>
          <a:lstStyle/>
          <a:p>
            <a:pPr marL="914400" lvl="2" algn="ctr">
              <a:lnSpc>
                <a:spcPct val="115000"/>
              </a:lnSpc>
              <a:spcAft>
                <a:spcPts val="1000"/>
              </a:spcAft>
            </a:pPr>
            <a:r>
              <a:rPr lang="fr-FR" sz="3200" b="1" dirty="0" smtClean="0">
                <a:effectLst/>
                <a:latin typeface="Times New Roman"/>
                <a:ea typeface="Times New Roman"/>
                <a:cs typeface="Times New Roman"/>
              </a:rPr>
              <a:t/>
            </a:r>
            <a:br>
              <a:rPr lang="fr-FR" sz="3200" b="1" dirty="0" smtClean="0">
                <a:effectLst/>
                <a:latin typeface="Times New Roman"/>
                <a:ea typeface="Times New Roman"/>
                <a:cs typeface="Times New Roman"/>
              </a:rPr>
            </a:br>
            <a:r>
              <a:rPr lang="fr-FR" sz="3200" b="1" dirty="0" smtClean="0">
                <a:effectLst/>
                <a:latin typeface="Times New Roman"/>
                <a:ea typeface="Times New Roman"/>
                <a:cs typeface="Times New Roman"/>
              </a:rPr>
              <a:t>VI. L’équilibre de Nash et l’équilibre maxmin.</a:t>
            </a:r>
            <a:r>
              <a:rPr lang="fr-FR" sz="3200" dirty="0" smtClean="0">
                <a:effectLst/>
                <a:latin typeface="Calibri"/>
                <a:ea typeface="Calibri"/>
                <a:cs typeface="Times New Roman"/>
              </a:rPr>
              <a:t/>
            </a:r>
            <a:br>
              <a:rPr lang="fr-FR" sz="3200" dirty="0" smtClean="0">
                <a:effectLst/>
                <a:latin typeface="Calibri"/>
                <a:ea typeface="Calibri"/>
                <a:cs typeface="Times New Roman"/>
              </a:rPr>
            </a:br>
            <a:endParaRPr lang="fr-FR" sz="3200" dirty="0"/>
          </a:p>
        </p:txBody>
      </p:sp>
      <p:sp>
        <p:nvSpPr>
          <p:cNvPr id="3" name="Espace réservé du contenu 2"/>
          <p:cNvSpPr>
            <a:spLocks noGrp="1"/>
          </p:cNvSpPr>
          <p:nvPr>
            <p:ph idx="1"/>
          </p:nvPr>
        </p:nvSpPr>
        <p:spPr>
          <a:xfrm>
            <a:off x="457200" y="1600200"/>
            <a:ext cx="8229600" cy="4925144"/>
          </a:xfrm>
        </p:spPr>
        <p:txBody>
          <a:bodyPr>
            <a:normAutofit lnSpcReduction="10000"/>
          </a:bodyPr>
          <a:lstStyle/>
          <a:p>
            <a:pPr marL="114300" indent="0">
              <a:buNone/>
            </a:pPr>
            <a:r>
              <a:rPr lang="fr-FR" sz="2000" dirty="0" smtClean="0">
                <a:latin typeface="Times New Roman" panose="02020603050405020304" pitchFamily="18" charset="0"/>
                <a:ea typeface="Times New Roman"/>
                <a:cs typeface="Times New Roman" panose="02020603050405020304" pitchFamily="18" charset="0"/>
              </a:rPr>
              <a:t>L’équilibre de Nash et le maxmin sont deux concepts basés sur deux idées différentes : l’un capture la stabilité et l’autre la sécurité. Typiquement ces deux concepts donnent des prédictions différentes. </a:t>
            </a:r>
          </a:p>
          <a:p>
            <a:pPr marL="114300" indent="0">
              <a:buNone/>
            </a:pPr>
            <a:r>
              <a:rPr lang="fr-FR" sz="2000" dirty="0">
                <a:latin typeface="Times New Roman"/>
                <a:ea typeface="Times New Roman"/>
              </a:rPr>
              <a:t>Exemple le jeu de </a:t>
            </a:r>
            <a:r>
              <a:rPr lang="fr-FR" sz="2000" b="1" dirty="0">
                <a:latin typeface="Times New Roman"/>
                <a:ea typeface="Times New Roman"/>
              </a:rPr>
              <a:t>la poule mouillée</a:t>
            </a:r>
            <a:r>
              <a:rPr lang="fr-FR" sz="2000" dirty="0">
                <a:latin typeface="Times New Roman"/>
                <a:ea typeface="Times New Roman"/>
              </a:rPr>
              <a:t> </a:t>
            </a:r>
            <a:r>
              <a:rPr lang="fr-FR" sz="2000" dirty="0" smtClean="0">
                <a:latin typeface="Times New Roman"/>
                <a:ea typeface="Times New Roman"/>
              </a:rPr>
              <a:t>:</a:t>
            </a:r>
          </a:p>
          <a:p>
            <a:pPr marL="114300" indent="0">
              <a:buNone/>
            </a:pPr>
            <a:endParaRPr lang="fr-FR" sz="2000" dirty="0"/>
          </a:p>
          <a:p>
            <a:pPr marL="11430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dirty="0" smtClean="0"/>
          </a:p>
          <a:p>
            <a:pPr marL="114300" indent="0">
              <a:buNone/>
            </a:pPr>
            <a:endParaRPr lang="fr-FR" sz="2000" dirty="0" smtClean="0">
              <a:latin typeface="Times New Roman" panose="02020603050405020304" pitchFamily="18" charset="0"/>
              <a:ea typeface="Times New Roman"/>
              <a:cs typeface="Times New Roman" panose="02020603050405020304" pitchFamily="18" charset="0"/>
            </a:endParaRPr>
          </a:p>
          <a:p>
            <a:pPr marL="114300" indent="0">
              <a:buNone/>
            </a:pPr>
            <a:r>
              <a:rPr lang="fr-FR" sz="2000" dirty="0" smtClean="0">
                <a:latin typeface="Times New Roman" panose="02020603050405020304" pitchFamily="18" charset="0"/>
                <a:ea typeface="Times New Roman"/>
                <a:cs typeface="Times New Roman" panose="02020603050405020304" pitchFamily="18" charset="0"/>
              </a:rPr>
              <a:t>Le </a:t>
            </a:r>
            <a:r>
              <a:rPr lang="fr-FR" sz="2000" dirty="0">
                <a:latin typeface="Times New Roman" panose="02020603050405020304" pitchFamily="18" charset="0"/>
                <a:ea typeface="Times New Roman"/>
                <a:cs typeface="Times New Roman" panose="02020603050405020304" pitchFamily="18" charset="0"/>
              </a:rPr>
              <a:t>profil (a, b) est un équilibre maxmin qui n’est pas un équilibre de </a:t>
            </a:r>
            <a:r>
              <a:rPr lang="fr-FR" sz="2000" dirty="0" smtClean="0">
                <a:latin typeface="Times New Roman" panose="02020603050405020304" pitchFamily="18" charset="0"/>
                <a:ea typeface="Times New Roman"/>
                <a:cs typeface="Times New Roman" panose="02020603050405020304" pitchFamily="18" charset="0"/>
              </a:rPr>
              <a:t>Nash. Donc </a:t>
            </a:r>
            <a:r>
              <a:rPr lang="fr-FR" sz="2000" dirty="0">
                <a:latin typeface="Times New Roman" panose="02020603050405020304" pitchFamily="18" charset="0"/>
                <a:ea typeface="Times New Roman"/>
                <a:cs typeface="Times New Roman" panose="02020603050405020304" pitchFamily="18" charset="0"/>
              </a:rPr>
              <a:t>un profil en maxmin  n’est pas forcément un équilibre de </a:t>
            </a:r>
            <a:r>
              <a:rPr lang="fr-FR" sz="2000" dirty="0" smtClean="0">
                <a:latin typeface="Times New Roman" panose="02020603050405020304" pitchFamily="18" charset="0"/>
                <a:ea typeface="Times New Roman"/>
                <a:cs typeface="Times New Roman" panose="02020603050405020304" pitchFamily="18" charset="0"/>
              </a:rPr>
              <a:t>Nash et réciproquement.</a:t>
            </a:r>
            <a:endParaRPr lang="fr-FR" sz="2000" dirty="0">
              <a:latin typeface="Times New Roman" panose="02020603050405020304" pitchFamily="18" charset="0"/>
              <a:cs typeface="Times New Roman" panose="02020603050405020304" pitchFamily="18" charset="0"/>
            </a:endParaRPr>
          </a:p>
          <a:p>
            <a:pPr marL="0" indent="0">
              <a:buNone/>
            </a:pPr>
            <a:r>
              <a:rPr lang="fr-FR" sz="2000" dirty="0" smtClean="0">
                <a:latin typeface="Times New Roman" panose="02020603050405020304" pitchFamily="18" charset="0"/>
                <a:cs typeface="Times New Roman" panose="02020603050405020304" pitchFamily="18" charset="0"/>
              </a:rPr>
              <a:t>Cependant cela </a:t>
            </a:r>
            <a:r>
              <a:rPr lang="fr-FR" sz="2000" dirty="0">
                <a:latin typeface="Times New Roman"/>
                <a:ea typeface="Times New Roman"/>
              </a:rPr>
              <a:t>il </a:t>
            </a:r>
            <a:r>
              <a:rPr lang="fr-FR" sz="2000" dirty="0" smtClean="0">
                <a:latin typeface="Times New Roman"/>
                <a:ea typeface="Times New Roman"/>
              </a:rPr>
              <a:t>existe  </a:t>
            </a:r>
            <a:r>
              <a:rPr lang="fr-FR" sz="2000" dirty="0">
                <a:latin typeface="Times New Roman"/>
                <a:ea typeface="Times New Roman"/>
              </a:rPr>
              <a:t>des jeux pour les quels ces deux concepts coïncident par exemple le dilemme du prisonnier. Au fait ça s’explique mathématiquement ainsi :</a:t>
            </a:r>
            <a:endParaRPr lang="fr-FR" sz="2000" dirty="0">
              <a:latin typeface="Times New Roman" panose="02020603050405020304" pitchFamily="18" charset="0"/>
              <a:cs typeface="Times New Roman" panose="02020603050405020304"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1492870783"/>
              </p:ext>
            </p:extLst>
          </p:nvPr>
        </p:nvGraphicFramePr>
        <p:xfrm>
          <a:off x="1979712" y="3284984"/>
          <a:ext cx="5842992" cy="822960"/>
        </p:xfrm>
        <a:graphic>
          <a:graphicData uri="http://schemas.openxmlformats.org/drawingml/2006/table">
            <a:tbl>
              <a:tblPr firstRow="1" firstCol="1" bandRow="1">
                <a:tableStyleId>{284E427A-3D55-4303-BF80-6455036E1DE7}</a:tableStyleId>
              </a:tblPr>
              <a:tblGrid>
                <a:gridCol w="1947664"/>
                <a:gridCol w="1947664"/>
                <a:gridCol w="1947664"/>
              </a:tblGrid>
              <a:tr h="131114">
                <a:tc>
                  <a:txBody>
                    <a:bodyPr/>
                    <a:lstStyle/>
                    <a:p>
                      <a:pPr algn="l">
                        <a:spcAft>
                          <a:spcPts val="0"/>
                        </a:spcAft>
                      </a:pPr>
                      <a:r>
                        <a:rPr lang="fr-FR" sz="1800" dirty="0">
                          <a:effectLst/>
                        </a:rPr>
                        <a:t>1/2</a:t>
                      </a:r>
                      <a:endParaRPr lang="fr-FR" sz="1800" dirty="0">
                        <a:effectLst/>
                        <a:latin typeface="Calibri"/>
                      </a:endParaRPr>
                    </a:p>
                  </a:txBody>
                  <a:tcPr marL="68580" marR="68580" marT="0" marB="0"/>
                </a:tc>
                <a:tc>
                  <a:txBody>
                    <a:bodyPr/>
                    <a:lstStyle/>
                    <a:p>
                      <a:pPr algn="l">
                        <a:spcAft>
                          <a:spcPts val="0"/>
                        </a:spcAft>
                      </a:pPr>
                      <a:r>
                        <a:rPr lang="fr-FR" sz="1800" dirty="0">
                          <a:effectLst/>
                        </a:rPr>
                        <a:t>a</a:t>
                      </a:r>
                      <a:endParaRPr lang="fr-FR" sz="1800" dirty="0">
                        <a:effectLst/>
                        <a:latin typeface="Calibri"/>
                      </a:endParaRPr>
                    </a:p>
                  </a:txBody>
                  <a:tcPr marL="68580" marR="68580" marT="0" marB="0"/>
                </a:tc>
                <a:tc>
                  <a:txBody>
                    <a:bodyPr/>
                    <a:lstStyle/>
                    <a:p>
                      <a:pPr algn="l">
                        <a:spcAft>
                          <a:spcPts val="0"/>
                        </a:spcAft>
                      </a:pPr>
                      <a:r>
                        <a:rPr lang="fr-FR" sz="1800">
                          <a:effectLst/>
                        </a:rPr>
                        <a:t>b</a:t>
                      </a:r>
                      <a:endParaRPr lang="fr-FR" sz="1800">
                        <a:effectLst/>
                        <a:latin typeface="Calibri"/>
                      </a:endParaRPr>
                    </a:p>
                  </a:txBody>
                  <a:tcPr marL="68580" marR="68580" marT="0" marB="0"/>
                </a:tc>
              </a:tr>
              <a:tr h="131114">
                <a:tc>
                  <a:txBody>
                    <a:bodyPr/>
                    <a:lstStyle/>
                    <a:p>
                      <a:pPr algn="l">
                        <a:spcAft>
                          <a:spcPts val="0"/>
                        </a:spcAft>
                      </a:pPr>
                      <a:r>
                        <a:rPr lang="fr-FR" sz="1800">
                          <a:effectLst/>
                        </a:rPr>
                        <a:t>a</a:t>
                      </a:r>
                      <a:endParaRPr lang="fr-FR" sz="1800">
                        <a:effectLst/>
                        <a:latin typeface="Calibri"/>
                      </a:endParaRPr>
                    </a:p>
                  </a:txBody>
                  <a:tcPr marL="68580" marR="68580" marT="0" marB="0"/>
                </a:tc>
                <a:tc>
                  <a:txBody>
                    <a:bodyPr/>
                    <a:lstStyle/>
                    <a:p>
                      <a:pPr algn="l">
                        <a:spcAft>
                          <a:spcPts val="0"/>
                        </a:spcAft>
                      </a:pPr>
                      <a:r>
                        <a:rPr lang="fr-FR" sz="1800" dirty="0">
                          <a:effectLst/>
                        </a:rPr>
                        <a:t>(2,2)</a:t>
                      </a:r>
                      <a:endParaRPr lang="fr-FR" sz="1800" dirty="0">
                        <a:effectLst/>
                        <a:latin typeface="Calibri"/>
                      </a:endParaRPr>
                    </a:p>
                  </a:txBody>
                  <a:tcPr marL="68580" marR="68580" marT="0" marB="0"/>
                </a:tc>
                <a:tc>
                  <a:txBody>
                    <a:bodyPr/>
                    <a:lstStyle/>
                    <a:p>
                      <a:pPr algn="l">
                        <a:spcAft>
                          <a:spcPts val="0"/>
                        </a:spcAft>
                      </a:pPr>
                      <a:r>
                        <a:rPr lang="fr-FR" sz="1800" dirty="0">
                          <a:effectLst/>
                        </a:rPr>
                        <a:t>(1,3)</a:t>
                      </a:r>
                      <a:endParaRPr lang="fr-FR" sz="1800" dirty="0">
                        <a:effectLst/>
                        <a:latin typeface="Calibri"/>
                      </a:endParaRPr>
                    </a:p>
                  </a:txBody>
                  <a:tcPr marL="68580" marR="68580" marT="0" marB="0"/>
                </a:tc>
              </a:tr>
              <a:tr h="131114">
                <a:tc>
                  <a:txBody>
                    <a:bodyPr/>
                    <a:lstStyle/>
                    <a:p>
                      <a:pPr algn="l">
                        <a:spcAft>
                          <a:spcPts val="0"/>
                        </a:spcAft>
                      </a:pPr>
                      <a:r>
                        <a:rPr lang="fr-FR" sz="1800">
                          <a:effectLst/>
                        </a:rPr>
                        <a:t>b</a:t>
                      </a:r>
                      <a:endParaRPr lang="fr-FR" sz="1800">
                        <a:effectLst/>
                        <a:latin typeface="Calibri"/>
                      </a:endParaRPr>
                    </a:p>
                  </a:txBody>
                  <a:tcPr marL="68580" marR="68580" marT="0" marB="0"/>
                </a:tc>
                <a:tc>
                  <a:txBody>
                    <a:bodyPr/>
                    <a:lstStyle/>
                    <a:p>
                      <a:pPr algn="l">
                        <a:spcAft>
                          <a:spcPts val="0"/>
                        </a:spcAft>
                      </a:pPr>
                      <a:r>
                        <a:rPr lang="fr-FR" sz="1800" dirty="0">
                          <a:effectLst/>
                        </a:rPr>
                        <a:t>(3,1)</a:t>
                      </a:r>
                      <a:endParaRPr lang="fr-FR" sz="1800" dirty="0">
                        <a:effectLst/>
                        <a:latin typeface="Calibri"/>
                      </a:endParaRPr>
                    </a:p>
                  </a:txBody>
                  <a:tcPr marL="68580" marR="68580" marT="0" marB="0"/>
                </a:tc>
                <a:tc>
                  <a:txBody>
                    <a:bodyPr/>
                    <a:lstStyle/>
                    <a:p>
                      <a:pPr algn="l">
                        <a:spcAft>
                          <a:spcPts val="0"/>
                        </a:spcAft>
                      </a:pPr>
                      <a:r>
                        <a:rPr lang="fr-FR" sz="1800" dirty="0">
                          <a:effectLst/>
                        </a:rPr>
                        <a:t>(1,0)</a:t>
                      </a:r>
                      <a:endParaRPr lang="fr-FR" sz="1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3859763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solidFill>
                  <a:prstClr val="black"/>
                </a:solidFill>
                <a:latin typeface="Times New Roman"/>
                <a:ea typeface="Times New Roman"/>
                <a:cs typeface="Times New Roman"/>
              </a:rPr>
              <a:t>VI. L’équilibre de Nash et l’équilibre maxmin.</a:t>
            </a:r>
            <a:r>
              <a:rPr lang="fr-FR" sz="3200" dirty="0">
                <a:solidFill>
                  <a:prstClr val="black"/>
                </a:solidFill>
                <a:ea typeface="Calibri"/>
                <a:cs typeface="Times New Roman"/>
              </a:rPr>
              <a:t/>
            </a:r>
            <a:br>
              <a:rPr lang="fr-FR" sz="3200" dirty="0">
                <a:solidFill>
                  <a:prstClr val="black"/>
                </a:solidFill>
                <a:ea typeface="Calibri"/>
                <a:cs typeface="Times New Roman"/>
              </a:rPr>
            </a:br>
            <a:endParaRPr lang="fr-FR" dirty="0"/>
          </a:p>
        </p:txBody>
      </p:sp>
      <p:sp>
        <p:nvSpPr>
          <p:cNvPr id="3" name="Espace réservé du contenu 2"/>
          <p:cNvSpPr>
            <a:spLocks noGrp="1"/>
          </p:cNvSpPr>
          <p:nvPr>
            <p:ph idx="1"/>
          </p:nvPr>
        </p:nvSpPr>
        <p:spPr/>
        <p:txBody>
          <a:bodyPr>
            <a:normAutofit/>
          </a:bodyPr>
          <a:lstStyle/>
          <a:p>
            <a:pPr marL="0" indent="0">
              <a:buNone/>
            </a:pPr>
            <a:r>
              <a:rPr lang="fr-FR" sz="2000" b="1" dirty="0" smtClean="0">
                <a:latin typeface="Times New Roman" panose="02020603050405020304" pitchFamily="18" charset="0"/>
                <a:cs typeface="Times New Roman" panose="02020603050405020304" pitchFamily="18" charset="0"/>
              </a:rPr>
              <a:t>Proposition1</a:t>
            </a: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Une stratégie faiblement dominante est aussi une stratégie maxmin</a:t>
            </a:r>
            <a:r>
              <a:rPr lang="fr-FR" sz="2000" dirty="0" smtClean="0">
                <a:latin typeface="Times New Roman" panose="02020603050405020304" pitchFamily="18" charset="0"/>
                <a:cs typeface="Times New Roman" panose="02020603050405020304" pitchFamily="18" charset="0"/>
              </a:rPr>
              <a:t>.</a:t>
            </a: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2000" b="1" dirty="0">
                <a:latin typeface="Times New Roman" panose="02020603050405020304" pitchFamily="18" charset="0"/>
                <a:cs typeface="Times New Roman" panose="02020603050405020304" pitchFamily="18" charset="0"/>
              </a:rPr>
              <a:t>Corollaire </a:t>
            </a:r>
            <a:r>
              <a:rPr lang="fr-FR" sz="2000" b="1" dirty="0" smtClean="0">
                <a:latin typeface="Times New Roman" panose="02020603050405020304" pitchFamily="18" charset="0"/>
                <a:cs typeface="Times New Roman" panose="02020603050405020304" pitchFamily="18" charset="0"/>
              </a:rPr>
              <a:t>1</a:t>
            </a: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dans un jeu ou chaque joueur  possède  une stratégie faiblement dominante, le vecteur des stratégies dominantes est un équilibre de Nash, et aussi un vecteur de stratégies maxmin</a:t>
            </a:r>
            <a:r>
              <a:rPr lang="fr-FR" sz="2000" dirty="0" smtClean="0">
                <a:latin typeface="Times New Roman" panose="02020603050405020304" pitchFamily="18" charset="0"/>
                <a:cs typeface="Times New Roman" panose="02020603050405020304" pitchFamily="18" charset="0"/>
              </a:rPr>
              <a:t>.</a:t>
            </a:r>
          </a:p>
          <a:p>
            <a:pPr marL="0" indent="0">
              <a:buNone/>
            </a:pPr>
            <a:r>
              <a:rPr lang="fr-FR" sz="2000" dirty="0" smtClean="0">
                <a:latin typeface="Times New Roman" panose="02020603050405020304" pitchFamily="18" charset="0"/>
                <a:cs typeface="Times New Roman" panose="02020603050405020304" pitchFamily="18" charset="0"/>
              </a:rPr>
              <a:t>D’où :</a:t>
            </a:r>
            <a:endParaRPr lang="fr-FR" sz="2000" dirty="0">
              <a:latin typeface="Times New Roman" panose="02020603050405020304" pitchFamily="18" charset="0"/>
              <a:cs typeface="Times New Roman" panose="02020603050405020304" pitchFamily="18" charset="0"/>
            </a:endParaRPr>
          </a:p>
          <a:p>
            <a:pPr marL="0" indent="0">
              <a:buNone/>
            </a:pPr>
            <a:r>
              <a:rPr lang="fr-FR" sz="2000" b="1" dirty="0">
                <a:latin typeface="Times New Roman" panose="02020603050405020304" pitchFamily="18" charset="0"/>
                <a:cs typeface="Times New Roman" panose="02020603050405020304" pitchFamily="18" charset="0"/>
              </a:rPr>
              <a:t>Corollaire </a:t>
            </a:r>
            <a:r>
              <a:rPr lang="fr-FR" sz="2000" b="1" dirty="0" smtClean="0">
                <a:latin typeface="Times New Roman" panose="02020603050405020304" pitchFamily="18" charset="0"/>
                <a:cs typeface="Times New Roman" panose="02020603050405020304" pitchFamily="18" charset="0"/>
              </a:rPr>
              <a:t>2</a:t>
            </a: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dans un jeu ou chaque joueur possède  une stratégie strictement dominante, le vecteur des stratégies strictement dominante est l’équilibre de Nash et aussi le vecteur des stratégies maxmin</a:t>
            </a:r>
            <a:r>
              <a:rPr lang="fr-FR" sz="2000" dirty="0" smtClean="0">
                <a:latin typeface="Times New Roman" panose="02020603050405020304" pitchFamily="18" charset="0"/>
                <a:cs typeface="Times New Roman" panose="02020603050405020304" pitchFamily="18" charset="0"/>
              </a:rPr>
              <a:t>.</a:t>
            </a:r>
          </a:p>
          <a:p>
            <a:pPr marL="0" indent="0">
              <a:buNone/>
            </a:pPr>
            <a:r>
              <a:rPr lang="fr-FR" sz="2000" dirty="0" smtClean="0">
                <a:latin typeface="Times New Roman" panose="02020603050405020304" pitchFamily="18" charset="0"/>
                <a:cs typeface="Times New Roman" panose="02020603050405020304" pitchFamily="18" charset="0"/>
              </a:rPr>
              <a:t>L’une des application les plus intéressantes du concept des  stratégies prudentes est dans </a:t>
            </a:r>
            <a:r>
              <a:rPr lang="fr-FR" sz="2000" b="1" dirty="0" smtClean="0">
                <a:latin typeface="Times New Roman" panose="02020603050405020304" pitchFamily="18" charset="0"/>
                <a:cs typeface="Times New Roman" panose="02020603050405020304" pitchFamily="18" charset="0"/>
              </a:rPr>
              <a:t>les jeux à somme nulle</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20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smtClean="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0000" lnSpcReduction="20000"/>
              </a:bodyPr>
              <a:lstStyle/>
              <a:p>
                <a:pPr lvl="2">
                  <a:lnSpc>
                    <a:spcPct val="115000"/>
                  </a:lnSpc>
                  <a:spcAft>
                    <a:spcPts val="1000"/>
                  </a:spcAft>
                  <a:buFont typeface="+mj-lt"/>
                  <a:buAutoNum type="arabicPeriod"/>
                </a:pPr>
                <a:r>
                  <a:rPr lang="fr-FR" b="1" dirty="0" smtClean="0">
                    <a:latin typeface="Times New Roman"/>
                    <a:ea typeface="Calibri"/>
                    <a:cs typeface="Times New Roman"/>
                  </a:rPr>
                  <a:t>Modèle </a:t>
                </a:r>
                <a:endParaRPr lang="fr-FR" dirty="0">
                  <a:ea typeface="Calibri"/>
                  <a:cs typeface="Times New Roman"/>
                </a:endParaRPr>
              </a:p>
              <a:p>
                <a:pPr marL="114300" indent="0">
                  <a:buNone/>
                </a:pPr>
                <a:r>
                  <a:rPr lang="fr-FR" b="1" dirty="0">
                    <a:effectLst/>
                    <a:latin typeface="Times New Roman"/>
                  </a:rPr>
                  <a:t> </a:t>
                </a:r>
                <a:r>
                  <a:rPr lang="fr-FR" dirty="0">
                    <a:effectLst/>
                    <a:latin typeface="Times New Roman"/>
                  </a:rPr>
                  <a:t>Formellement, un jeu à somme nulle est un triplet </a:t>
                </a:r>
                <a14:m>
                  <m:oMath xmlns:m="http://schemas.openxmlformats.org/officeDocument/2006/math">
                    <m:r>
                      <a:rPr lang="fr-FR" i="1">
                        <a:effectLst/>
                        <a:latin typeface="Cambria Math"/>
                        <a:cs typeface="Times New Roman"/>
                      </a:rPr>
                      <m:t>Ω=</m:t>
                    </m:r>
                    <m:d>
                      <m:dPr>
                        <m:begChr m:val="{"/>
                        <m:endChr m:val="}"/>
                        <m:ctrlPr>
                          <a:rPr lang="fr-FR" i="1">
                            <a:effectLst/>
                            <a:latin typeface="Cambria Math"/>
                            <a:cs typeface="Times New Roman"/>
                          </a:rPr>
                        </m:ctrlPr>
                      </m:dPr>
                      <m:e>
                        <m:r>
                          <a:rPr lang="fr-FR" i="1">
                            <a:effectLst/>
                            <a:latin typeface="Cambria Math"/>
                            <a:cs typeface="Times New Roman"/>
                          </a:rPr>
                          <m:t>𝐴</m:t>
                        </m:r>
                        <m:r>
                          <a:rPr lang="fr-FR" i="1">
                            <a:effectLst/>
                            <a:latin typeface="Cambria Math"/>
                            <a:cs typeface="Times New Roman"/>
                          </a:rPr>
                          <m:t>,</m:t>
                        </m:r>
                        <m:r>
                          <a:rPr lang="fr-FR" i="1">
                            <a:effectLst/>
                            <a:latin typeface="Cambria Math"/>
                            <a:cs typeface="Times New Roman"/>
                          </a:rPr>
                          <m:t>𝐵</m:t>
                        </m:r>
                        <m:r>
                          <a:rPr lang="fr-FR" i="1">
                            <a:effectLst/>
                            <a:latin typeface="Cambria Math"/>
                            <a:cs typeface="Times New Roman"/>
                          </a:rPr>
                          <m:t>,</m:t>
                        </m:r>
                        <m:r>
                          <a:rPr lang="fr-FR" i="1">
                            <a:effectLst/>
                            <a:latin typeface="Cambria Math"/>
                            <a:cs typeface="Times New Roman"/>
                          </a:rPr>
                          <m:t>𝑓</m:t>
                        </m:r>
                      </m:e>
                    </m:d>
                  </m:oMath>
                </a14:m>
                <a:r>
                  <a:rPr lang="fr-FR" dirty="0">
                    <a:effectLst/>
                    <a:latin typeface="Times New Roman"/>
                    <a:ea typeface="Times New Roman"/>
                  </a:rPr>
                  <a:t> où :</a:t>
                </a:r>
                <a:endParaRPr lang="fr-FR" dirty="0">
                  <a:effectLst/>
                </a:endParaRPr>
              </a:p>
              <a:p>
                <a:pPr lvl="0">
                  <a:buFont typeface="Times New Roman"/>
                  <a:buChar char="-"/>
                </a:pPr>
                <a:r>
                  <a:rPr lang="fr-FR" dirty="0">
                    <a:effectLst/>
                    <a:latin typeface="Times New Roman"/>
                    <a:ea typeface="Calibri"/>
                  </a:rPr>
                  <a:t>A est un ensemble non vide  appelé ensemble d’actions(ou de stratégies) du joueur J1.</a:t>
                </a:r>
                <a:endParaRPr lang="fr-FR" dirty="0">
                  <a:effectLst/>
                  <a:ea typeface="Calibri"/>
                </a:endParaRPr>
              </a:p>
              <a:p>
                <a:pPr lvl="0">
                  <a:buFont typeface="Times New Roman"/>
                  <a:buChar char="-"/>
                </a:pPr>
                <a:r>
                  <a:rPr lang="fr-FR" dirty="0">
                    <a:effectLst/>
                    <a:latin typeface="Times New Roman"/>
                    <a:ea typeface="Calibri"/>
                  </a:rPr>
                  <a:t>B est un ensemble non vide d’actions du joueur J2.</a:t>
                </a:r>
                <a:endParaRPr lang="fr-FR" dirty="0">
                  <a:effectLst/>
                  <a:ea typeface="Calibri"/>
                </a:endParaRPr>
              </a:p>
              <a:p>
                <a:pPr lvl="0">
                  <a:buFont typeface="Times New Roman"/>
                  <a:buChar char="-"/>
                </a:pPr>
                <a14:m>
                  <m:oMath xmlns:m="http://schemas.openxmlformats.org/officeDocument/2006/math">
                    <m:r>
                      <a:rPr lang="fr-FR" i="1">
                        <a:effectLst/>
                        <a:latin typeface="Cambria Math"/>
                        <a:ea typeface="Calibri"/>
                        <a:cs typeface="Times New Roman"/>
                      </a:rPr>
                      <m:t>𝑓</m:t>
                    </m:r>
                    <m:r>
                      <a:rPr lang="fr-FR" i="1">
                        <a:effectLst/>
                        <a:latin typeface="Cambria Math"/>
                        <a:ea typeface="Calibri"/>
                        <a:cs typeface="Times New Roman"/>
                      </a:rPr>
                      <m:t>:</m:t>
                    </m:r>
                    <m:r>
                      <a:rPr lang="fr-FR" i="1">
                        <a:effectLst/>
                        <a:latin typeface="Cambria Math"/>
                        <a:ea typeface="Calibri"/>
                        <a:cs typeface="Times New Roman"/>
                      </a:rPr>
                      <m:t>𝐴</m:t>
                    </m:r>
                    <m:r>
                      <a:rPr lang="fr-FR" i="1">
                        <a:effectLst/>
                        <a:latin typeface="Cambria Math"/>
                        <a:ea typeface="Calibri"/>
                        <a:cs typeface="Times New Roman"/>
                      </a:rPr>
                      <m:t>×</m:t>
                    </m:r>
                    <m:r>
                      <a:rPr lang="fr-FR" i="1">
                        <a:effectLst/>
                        <a:latin typeface="Cambria Math"/>
                        <a:ea typeface="Calibri"/>
                        <a:cs typeface="Times New Roman"/>
                      </a:rPr>
                      <m:t>𝐵</m:t>
                    </m:r>
                    <m:r>
                      <a:rPr lang="fr-FR" i="1">
                        <a:effectLst/>
                        <a:latin typeface="Cambria Math"/>
                        <a:ea typeface="Calibri"/>
                        <a:cs typeface="Times New Roman"/>
                      </a:rPr>
                      <m:t>→</m:t>
                    </m:r>
                    <m:r>
                      <a:rPr lang="fr-FR" i="1">
                        <a:effectLst/>
                        <a:latin typeface="Cambria Math"/>
                        <a:ea typeface="Calibri"/>
                        <a:cs typeface="Times New Roman"/>
                      </a:rPr>
                      <m:t>ℝ</m:t>
                    </m:r>
                  </m:oMath>
                </a14:m>
                <a:r>
                  <a:rPr lang="fr-FR" dirty="0">
                    <a:effectLst/>
                    <a:latin typeface="Times New Roman"/>
                    <a:ea typeface="Calibri"/>
                  </a:rPr>
                  <a:t> est une fonction bornée qu’on appelle fonction de paiement ou bien d’utilité ou encore de gain. Le joueur J1 cherche à maximiser et le joueur  J2 à minimiser.</a:t>
                </a:r>
                <a:endParaRPr lang="fr-FR" dirty="0">
                  <a:effectLst/>
                  <a:ea typeface="Calibri"/>
                </a:endParaRPr>
              </a:p>
              <a:p>
                <a:pPr marL="0" indent="0">
                  <a:lnSpc>
                    <a:spcPct val="115000"/>
                  </a:lnSpc>
                  <a:spcAft>
                    <a:spcPts val="1000"/>
                  </a:spcAft>
                  <a:buNone/>
                </a:pPr>
                <a:r>
                  <a:rPr lang="fr-FR" dirty="0">
                    <a:effectLst/>
                    <a:latin typeface="Times New Roman"/>
                    <a:ea typeface="Calibri"/>
                    <a:cs typeface="Times New Roman"/>
                  </a:rPr>
                  <a:t>Ceci modélise l’interaction stratégique suivante : J1 et J2 choisissent simultanément (sans savoir ce que fait l’autre)</a:t>
                </a:r>
                <a14:m>
                  <m:oMath xmlns:m="http://schemas.openxmlformats.org/officeDocument/2006/math">
                    <m:r>
                      <a:rPr lang="fr-FR" i="1">
                        <a:effectLst/>
                        <a:latin typeface="Cambria Math"/>
                        <a:ea typeface="Calibri"/>
                        <a:cs typeface="Times New Roman"/>
                      </a:rPr>
                      <m:t>   </m:t>
                    </m:r>
                    <m:r>
                      <a:rPr lang="fr-FR" i="1">
                        <a:effectLst/>
                        <a:latin typeface="Cambria Math"/>
                        <a:ea typeface="Calibri"/>
                        <a:cs typeface="Times New Roman"/>
                      </a:rPr>
                      <m:t>𝑎</m:t>
                    </m:r>
                    <m:r>
                      <a:rPr lang="fr-FR" i="1">
                        <a:effectLst/>
                        <a:latin typeface="Cambria Math"/>
                        <a:ea typeface="Calibri"/>
                        <a:cs typeface="Times New Roman"/>
                      </a:rPr>
                      <m:t>∈</m:t>
                    </m:r>
                    <m:r>
                      <a:rPr lang="fr-FR" i="1">
                        <a:effectLst/>
                        <a:latin typeface="Cambria Math"/>
                        <a:ea typeface="Calibri"/>
                        <a:cs typeface="Times New Roman"/>
                      </a:rPr>
                      <m:t>𝐴</m:t>
                    </m:r>
                    <m:r>
                      <a:rPr lang="fr-FR" i="1">
                        <a:effectLst/>
                        <a:latin typeface="Cambria Math"/>
                        <a:ea typeface="Calibri"/>
                        <a:cs typeface="Times New Roman"/>
                      </a:rPr>
                      <m:t> </m:t>
                    </m:r>
                    <m:r>
                      <a:rPr lang="fr-FR" i="1">
                        <a:effectLst/>
                        <a:latin typeface="Cambria Math"/>
                        <a:ea typeface="Calibri"/>
                        <a:cs typeface="Times New Roman"/>
                      </a:rPr>
                      <m:t>𝑒𝑡</m:t>
                    </m:r>
                    <m:r>
                      <a:rPr lang="fr-FR" i="1">
                        <a:effectLst/>
                        <a:latin typeface="Cambria Math"/>
                        <a:ea typeface="Calibri"/>
                        <a:cs typeface="Times New Roman"/>
                      </a:rPr>
                      <m:t> </m:t>
                    </m:r>
                    <m:r>
                      <a:rPr lang="fr-FR" i="1">
                        <a:effectLst/>
                        <a:latin typeface="Cambria Math"/>
                        <a:ea typeface="Calibri"/>
                        <a:cs typeface="Times New Roman"/>
                      </a:rPr>
                      <m:t>𝑏</m:t>
                    </m:r>
                    <m:r>
                      <a:rPr lang="fr-FR" i="1">
                        <a:effectLst/>
                        <a:latin typeface="Cambria Math"/>
                        <a:ea typeface="Calibri"/>
                        <a:cs typeface="Times New Roman"/>
                      </a:rPr>
                      <m:t>∈</m:t>
                    </m:r>
                    <m:r>
                      <a:rPr lang="fr-FR" i="1">
                        <a:effectLst/>
                        <a:latin typeface="Cambria Math"/>
                        <a:ea typeface="Calibri"/>
                        <a:cs typeface="Times New Roman"/>
                      </a:rPr>
                      <m:t>𝐵</m:t>
                    </m:r>
                  </m:oMath>
                </a14:m>
                <a:r>
                  <a:rPr lang="fr-FR" dirty="0">
                    <a:effectLst/>
                    <a:latin typeface="Times New Roman"/>
                    <a:ea typeface="Calibri"/>
                    <a:cs typeface="Times New Roman"/>
                  </a:rPr>
                  <a:t>  respectivement. les actions  sont aussi révélées et le paiement est </a:t>
                </a:r>
                <a14:m>
                  <m:oMath xmlns:m="http://schemas.openxmlformats.org/officeDocument/2006/math">
                    <m:r>
                      <a:rPr lang="fr-FR" b="0" i="1" smtClean="0">
                        <a:effectLst/>
                        <a:latin typeface="Cambria Math"/>
                        <a:ea typeface="Calibri"/>
                        <a:cs typeface="Times New Roman"/>
                      </a:rPr>
                      <m:t>𝑓</m:t>
                    </m:r>
                    <m:r>
                      <a:rPr lang="fr-FR" b="0" i="1" smtClean="0">
                        <a:effectLst/>
                        <a:latin typeface="Cambria Math"/>
                        <a:ea typeface="Calibri"/>
                        <a:cs typeface="Times New Roman"/>
                      </a:rPr>
                      <m:t>(</m:t>
                    </m:r>
                    <m:r>
                      <a:rPr lang="fr-FR" b="0" i="1" smtClean="0">
                        <a:effectLst/>
                        <a:latin typeface="Cambria Math"/>
                        <a:ea typeface="Calibri"/>
                        <a:cs typeface="Times New Roman"/>
                      </a:rPr>
                      <m:t>𝑎</m:t>
                    </m:r>
                    <m:r>
                      <a:rPr lang="fr-FR" b="0" i="1" smtClean="0">
                        <a:effectLst/>
                        <a:latin typeface="Cambria Math"/>
                        <a:ea typeface="Calibri"/>
                        <a:cs typeface="Times New Roman"/>
                      </a:rPr>
                      <m:t>,</m:t>
                    </m:r>
                    <m:r>
                      <a:rPr lang="fr-FR" b="0" i="1" smtClean="0">
                        <a:effectLst/>
                        <a:latin typeface="Cambria Math"/>
                        <a:ea typeface="Calibri"/>
                        <a:cs typeface="Times New Roman"/>
                      </a:rPr>
                      <m:t>𝑏</m:t>
                    </m:r>
                    <m:r>
                      <a:rPr lang="fr-FR" b="0" i="1" smtClean="0">
                        <a:effectLst/>
                        <a:latin typeface="Cambria Math"/>
                        <a:ea typeface="Calibri"/>
                        <a:cs typeface="Times New Roman"/>
                      </a:rPr>
                      <m:t>)</m:t>
                    </m:r>
                  </m:oMath>
                </a14:m>
                <a:r>
                  <a:rPr lang="fr-FR" dirty="0" smtClean="0">
                    <a:effectLst/>
                    <a:latin typeface="Times New Roman"/>
                    <a:ea typeface="Calibri"/>
                    <a:cs typeface="Times New Roman"/>
                  </a:rPr>
                  <a:t>. </a:t>
                </a:r>
                <a:r>
                  <a:rPr lang="fr-FR" dirty="0">
                    <a:effectLst/>
                    <a:latin typeface="Times New Roman"/>
                    <a:ea typeface="Calibri"/>
                    <a:cs typeface="Times New Roman"/>
                  </a:rPr>
                  <a:t>Ce paiement modélise le contentement de J1et le mécontentement  de J2. </a:t>
                </a:r>
                <a:endParaRPr lang="fr-FR"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89" t="-674" r="-519"/>
                </a:stretch>
              </a:blipFill>
            </p:spPr>
            <p:txBody>
              <a:bodyPr/>
              <a:lstStyle/>
              <a:p>
                <a:r>
                  <a:rPr lang="fr-FR">
                    <a:noFill/>
                  </a:rPr>
                  <a:t> </a:t>
                </a:r>
              </a:p>
            </p:txBody>
          </p:sp>
        </mc:Fallback>
      </mc:AlternateContent>
    </p:spTree>
    <p:extLst>
      <p:ext uri="{BB962C8B-B14F-4D97-AF65-F5344CB8AC3E}">
        <p14:creationId xmlns:p14="http://schemas.microsoft.com/office/powerpoint/2010/main" val="287566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b="1" dirty="0" smtClean="0"/>
              <a:t>Remarque</a:t>
            </a:r>
            <a:r>
              <a:rPr lang="fr-FR" dirty="0" smtClean="0"/>
              <a:t> </a:t>
            </a:r>
            <a:r>
              <a:rPr lang="fr-FR" dirty="0"/>
              <a:t>: </a:t>
            </a:r>
            <a:r>
              <a:rPr lang="fr-FR" sz="2200" dirty="0">
                <a:latin typeface="Times New Roman" panose="02020603050405020304" pitchFamily="18" charset="0"/>
                <a:cs typeface="Times New Roman" panose="02020603050405020304" pitchFamily="18" charset="0"/>
              </a:rPr>
              <a:t>Dans le cas particulier où A ou  B est un singleton il s’agira d’un problème de minimisation ou bien de maximisation respectivement.</a:t>
            </a:r>
          </a:p>
          <a:p>
            <a:pPr marL="0" indent="0">
              <a:buNone/>
            </a:pPr>
            <a:r>
              <a:rPr lang="fr-FR" sz="2000" dirty="0">
                <a:latin typeface="Times New Roman" panose="02020603050405020304" pitchFamily="18" charset="0"/>
                <a:cs typeface="Times New Roman" panose="02020603050405020304" pitchFamily="18" charset="0"/>
              </a:rPr>
              <a:t>Si A et B sont des ensembles finis on parle de jeu fini (ou jeux matriciel), qu’on représente sous forme de matrice. Le joueur J1 choisit une ligne et le joueur J2 une colonne, et le paiement correspondant est dans </a:t>
            </a:r>
            <a:r>
              <a:rPr lang="fr-FR" sz="2000" dirty="0" smtClean="0">
                <a:latin typeface="Times New Roman" panose="02020603050405020304" pitchFamily="18" charset="0"/>
                <a:cs typeface="Times New Roman" panose="02020603050405020304" pitchFamily="18" charset="0"/>
              </a:rPr>
              <a:t>l’intersection de cette </a:t>
            </a:r>
            <a:r>
              <a:rPr lang="fr-FR" sz="2000" dirty="0">
                <a:latin typeface="Times New Roman" panose="02020603050405020304" pitchFamily="18" charset="0"/>
                <a:cs typeface="Times New Roman" panose="02020603050405020304" pitchFamily="18" charset="0"/>
              </a:rPr>
              <a:t>ligne et cette </a:t>
            </a:r>
            <a:r>
              <a:rPr lang="fr-FR" sz="2000" dirty="0" smtClean="0">
                <a:latin typeface="Times New Roman" panose="02020603050405020304" pitchFamily="18" charset="0"/>
                <a:cs typeface="Times New Roman" panose="02020603050405020304" pitchFamily="18" charset="0"/>
              </a:rPr>
              <a:t>colonne</a:t>
            </a:r>
          </a:p>
          <a:p>
            <a:pPr marL="914400" lvl="2" indent="0">
              <a:lnSpc>
                <a:spcPct val="115000"/>
              </a:lnSpc>
              <a:spcAft>
                <a:spcPts val="1000"/>
              </a:spcAft>
              <a:buNone/>
            </a:pPr>
            <a:r>
              <a:rPr lang="fr-FR" b="1" dirty="0" smtClean="0">
                <a:latin typeface="Times New Roman"/>
                <a:ea typeface="Calibri"/>
                <a:cs typeface="Times New Roman"/>
              </a:rPr>
              <a:t> </a:t>
            </a:r>
            <a:endParaRPr lang="fr-FR" dirty="0" smtClean="0">
              <a:ea typeface="Calibri"/>
              <a:cs typeface="Times New Roman"/>
            </a:endParaRPr>
          </a:p>
          <a:p>
            <a:pPr marL="0" indent="0">
              <a:buNone/>
            </a:pPr>
            <a:endParaRPr lang="fr-FR" dirty="0"/>
          </a:p>
        </p:txBody>
      </p:sp>
    </p:spTree>
    <p:extLst>
      <p:ext uri="{BB962C8B-B14F-4D97-AF65-F5344CB8AC3E}">
        <p14:creationId xmlns:p14="http://schemas.microsoft.com/office/powerpoint/2010/main" val="4023372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p:sp>
        <p:nvSpPr>
          <p:cNvPr id="3" name="Espace réservé du contenu 2"/>
          <p:cNvSpPr>
            <a:spLocks noGrp="1"/>
          </p:cNvSpPr>
          <p:nvPr>
            <p:ph idx="1"/>
          </p:nvPr>
        </p:nvSpPr>
        <p:spPr/>
        <p:txBody>
          <a:bodyPr/>
          <a:lstStyle/>
          <a:p>
            <a:pPr marL="914400" lvl="2" indent="0" algn="ctr">
              <a:lnSpc>
                <a:spcPct val="115000"/>
              </a:lnSpc>
              <a:spcAft>
                <a:spcPts val="1000"/>
              </a:spcAft>
              <a:buNone/>
            </a:pPr>
            <a:r>
              <a:rPr lang="fr-FR" b="1" dirty="0">
                <a:latin typeface="Times New Roman" panose="02020603050405020304" pitchFamily="18" charset="0"/>
                <a:ea typeface="Calibri"/>
                <a:cs typeface="Times New Roman" panose="02020603050405020304" pitchFamily="18" charset="0"/>
              </a:rPr>
              <a:t>Représentation  du jeu </a:t>
            </a:r>
            <a:r>
              <a:rPr lang="fr-FR" b="1" dirty="0" smtClean="0">
                <a:latin typeface="Times New Roman" panose="02020603050405020304" pitchFamily="18" charset="0"/>
                <a:ea typeface="Calibri"/>
                <a:cs typeface="Times New Roman" panose="02020603050405020304" pitchFamily="18" charset="0"/>
              </a:rPr>
              <a:t> à somme nulle sous </a:t>
            </a:r>
            <a:r>
              <a:rPr lang="fr-FR" b="1" dirty="0">
                <a:latin typeface="Times New Roman" panose="02020603050405020304" pitchFamily="18" charset="0"/>
                <a:ea typeface="Calibri"/>
                <a:cs typeface="Times New Roman" panose="02020603050405020304" pitchFamily="18" charset="0"/>
              </a:rPr>
              <a:t>forme normale </a:t>
            </a:r>
            <a:endParaRPr lang="fr-FR" dirty="0">
              <a:latin typeface="Times New Roman" panose="02020603050405020304" pitchFamily="18" charset="0"/>
              <a:ea typeface="Calibri"/>
              <a:cs typeface="Times New Roman" panose="02020603050405020304" pitchFamily="18" charset="0"/>
            </a:endParaRPr>
          </a:p>
          <a:p>
            <a:pPr marL="114300" indent="0">
              <a:buNone/>
            </a:pPr>
            <a:r>
              <a:rPr lang="fr-FR" sz="2000" dirty="0">
                <a:latin typeface="Times New Roman" panose="02020603050405020304" pitchFamily="18" charset="0"/>
                <a:cs typeface="Times New Roman" panose="02020603050405020304" pitchFamily="18" charset="0"/>
              </a:rPr>
              <a:t>Si on représente les n stratégies du joueur X  en ligne et les m stratégies du joueur Y en colonne, la simple lecture de la matrice </a:t>
            </a:r>
            <a:r>
              <a:rPr lang="fr-FR" sz="2000" dirty="0" err="1">
                <a:latin typeface="Times New Roman" panose="02020603050405020304" pitchFamily="18" charset="0"/>
                <a:cs typeface="Times New Roman" panose="02020603050405020304" pitchFamily="18" charset="0"/>
              </a:rPr>
              <a:t>n×m</a:t>
            </a:r>
            <a:r>
              <a:rPr lang="fr-FR" sz="2000" dirty="0">
                <a:latin typeface="Times New Roman" panose="02020603050405020304" pitchFamily="18" charset="0"/>
                <a:cs typeface="Times New Roman" panose="02020603050405020304" pitchFamily="18" charset="0"/>
              </a:rPr>
              <a:t> ayant comme entrées les valeurs de la fonction paiement nous permettra une représentation très intéressante du jeu :</a:t>
            </a:r>
          </a:p>
          <a:p>
            <a:pPr marL="0" indent="0">
              <a:buNone/>
            </a:pPr>
            <a:r>
              <a:rPr lang="fr-FR" sz="2000" b="1" dirty="0" smtClean="0"/>
              <a:t>Exemple  </a:t>
            </a:r>
            <a:endParaRPr lang="fr-FR" sz="2000" b="1" dirty="0"/>
          </a:p>
        </p:txBody>
      </p:sp>
      <p:graphicFrame>
        <p:nvGraphicFramePr>
          <p:cNvPr id="18" name="Tableau 17"/>
          <p:cNvGraphicFramePr>
            <a:graphicFrameLocks noGrp="1"/>
          </p:cNvGraphicFramePr>
          <p:nvPr>
            <p:extLst>
              <p:ext uri="{D42A27DB-BD31-4B8C-83A1-F6EECF244321}">
                <p14:modId xmlns:p14="http://schemas.microsoft.com/office/powerpoint/2010/main" val="2178277836"/>
              </p:ext>
            </p:extLst>
          </p:nvPr>
        </p:nvGraphicFramePr>
        <p:xfrm>
          <a:off x="2483767" y="4365103"/>
          <a:ext cx="4383787" cy="1097280"/>
        </p:xfrm>
        <a:graphic>
          <a:graphicData uri="http://schemas.openxmlformats.org/drawingml/2006/table">
            <a:tbl>
              <a:tblPr firstRow="1" firstCol="1" bandRow="1">
                <a:tableStyleId>{3C2FFA5D-87B4-456A-9821-1D502468CF0F}</a:tableStyleId>
              </a:tblPr>
              <a:tblGrid>
                <a:gridCol w="1041782"/>
                <a:gridCol w="1113155"/>
                <a:gridCol w="1115060"/>
                <a:gridCol w="1113790"/>
              </a:tblGrid>
              <a:tr h="121667">
                <a:tc>
                  <a:txBody>
                    <a:bodyPr/>
                    <a:lstStyle/>
                    <a:p>
                      <a:pPr marL="0" algn="l" defTabSz="914400" rtl="0" eaLnBrk="1" latinLnBrk="0" hangingPunct="1">
                        <a:spcAft>
                          <a:spcPts val="0"/>
                        </a:spcAft>
                      </a:pPr>
                      <a:r>
                        <a:rPr lang="fr-FR" sz="1800" kern="1200" dirty="0">
                          <a:solidFill>
                            <a:schemeClr val="dk1"/>
                          </a:solidFill>
                          <a:effectLst/>
                          <a:latin typeface="+mn-lt"/>
                          <a:ea typeface="+mn-ea"/>
                          <a:cs typeface="+mn-cs"/>
                        </a:rPr>
                        <a:t> </a:t>
                      </a:r>
                      <a:r>
                        <a:rPr lang="fr-FR" sz="1800" kern="1200" dirty="0" smtClean="0">
                          <a:solidFill>
                            <a:schemeClr val="dk1"/>
                          </a:solidFill>
                          <a:effectLst/>
                          <a:latin typeface="+mn-lt"/>
                          <a:ea typeface="+mn-ea"/>
                          <a:cs typeface="+mn-cs"/>
                        </a:rPr>
                        <a:t>1/2</a:t>
                      </a:r>
                      <a:endParaRPr lang="fr-FR" sz="1800" kern="1200" dirty="0">
                        <a:solidFill>
                          <a:schemeClr val="dk1"/>
                        </a:solidFill>
                        <a:effectLst/>
                        <a:latin typeface="+mn-lt"/>
                        <a:ea typeface="+mn-ea"/>
                        <a:cs typeface="+mn-cs"/>
                      </a:endParaRPr>
                    </a:p>
                  </a:txBody>
                  <a:tcPr marL="68580" marR="68580" marT="0" marB="0"/>
                </a:tc>
                <a:tc>
                  <a:txBody>
                    <a:bodyPr/>
                    <a:lstStyle/>
                    <a:p>
                      <a:pPr marL="0" algn="l" defTabSz="914400" rtl="0" eaLnBrk="1" latinLnBrk="0" hangingPunct="1">
                        <a:spcAft>
                          <a:spcPts val="0"/>
                        </a:spcAft>
                      </a:pPr>
                      <a:r>
                        <a:rPr lang="fr-FR" sz="1800" b="1" kern="1200" dirty="0" smtClean="0">
                          <a:solidFill>
                            <a:schemeClr val="dk1"/>
                          </a:solidFill>
                          <a:effectLst/>
                          <a:latin typeface="+mn-lt"/>
                          <a:ea typeface="+mn-ea"/>
                          <a:cs typeface="+mn-cs"/>
                        </a:rPr>
                        <a:t>y1</a:t>
                      </a:r>
                      <a:endParaRPr lang="fr-FR" sz="1800" b="1" kern="1200" dirty="0">
                        <a:solidFill>
                          <a:schemeClr val="dk1"/>
                        </a:solidFill>
                        <a:effectLst/>
                        <a:latin typeface="+mn-lt"/>
                        <a:ea typeface="+mn-ea"/>
                        <a:cs typeface="+mn-cs"/>
                      </a:endParaRPr>
                    </a:p>
                  </a:txBody>
                  <a:tcPr marL="68580" marR="68580" marT="0" marB="0"/>
                </a:tc>
                <a:tc>
                  <a:txBody>
                    <a:bodyPr/>
                    <a:lstStyle/>
                    <a:p>
                      <a:pPr marL="0" algn="l" defTabSz="914400" rtl="0" eaLnBrk="1" latinLnBrk="0" hangingPunct="1">
                        <a:spcAft>
                          <a:spcPts val="0"/>
                        </a:spcAft>
                      </a:pPr>
                      <a:r>
                        <a:rPr lang="fr-FR" sz="1800" b="1" kern="1200" dirty="0" smtClean="0">
                          <a:solidFill>
                            <a:schemeClr val="dk1"/>
                          </a:solidFill>
                          <a:effectLst/>
                          <a:latin typeface="+mn-lt"/>
                          <a:ea typeface="+mn-ea"/>
                          <a:cs typeface="+mn-cs"/>
                        </a:rPr>
                        <a:t>y2</a:t>
                      </a:r>
                      <a:endParaRPr lang="fr-FR" sz="1800" b="1" kern="1200" dirty="0">
                        <a:solidFill>
                          <a:schemeClr val="dk1"/>
                        </a:solidFill>
                        <a:effectLst/>
                        <a:latin typeface="+mn-lt"/>
                        <a:ea typeface="+mn-ea"/>
                        <a:cs typeface="+mn-cs"/>
                      </a:endParaRPr>
                    </a:p>
                  </a:txBody>
                  <a:tcPr marL="68580" marR="68580" marT="0" marB="0"/>
                </a:tc>
                <a:tc>
                  <a:txBody>
                    <a:bodyPr/>
                    <a:lstStyle/>
                    <a:p>
                      <a:pPr marL="0" algn="l" defTabSz="914400" rtl="0" eaLnBrk="1" latinLnBrk="0" hangingPunct="1">
                        <a:spcAft>
                          <a:spcPts val="0"/>
                        </a:spcAft>
                      </a:pPr>
                      <a:r>
                        <a:rPr lang="fr-FR" sz="1800" b="1" kern="1200" dirty="0" smtClean="0">
                          <a:solidFill>
                            <a:schemeClr val="dk1"/>
                          </a:solidFill>
                          <a:effectLst/>
                          <a:latin typeface="+mn-lt"/>
                          <a:ea typeface="+mn-ea"/>
                          <a:cs typeface="+mn-cs"/>
                        </a:rPr>
                        <a:t>y3</a:t>
                      </a:r>
                      <a:endParaRPr lang="fr-FR" sz="1800" b="1" kern="1200" dirty="0">
                        <a:solidFill>
                          <a:schemeClr val="dk1"/>
                        </a:solidFill>
                        <a:effectLst/>
                        <a:latin typeface="+mn-lt"/>
                        <a:ea typeface="+mn-ea"/>
                        <a:cs typeface="+mn-cs"/>
                      </a:endParaRPr>
                    </a:p>
                  </a:txBody>
                  <a:tcPr marL="68580" marR="68580" marT="0" marB="0"/>
                </a:tc>
              </a:tr>
              <a:tr h="177800">
                <a:tc>
                  <a:txBody>
                    <a:bodyPr/>
                    <a:lstStyle/>
                    <a:p>
                      <a:pPr marL="0" algn="l" defTabSz="914400" rtl="0" eaLnBrk="1" latinLnBrk="0" hangingPunct="1">
                        <a:spcAft>
                          <a:spcPts val="0"/>
                        </a:spcAft>
                      </a:pPr>
                      <a:r>
                        <a:rPr lang="fr-FR" sz="1800" kern="1200" dirty="0" smtClean="0">
                          <a:solidFill>
                            <a:schemeClr val="dk1"/>
                          </a:solidFill>
                          <a:effectLst/>
                          <a:latin typeface="+mn-lt"/>
                          <a:ea typeface="+mn-ea"/>
                          <a:cs typeface="+mn-cs"/>
                        </a:rPr>
                        <a:t>x1</a:t>
                      </a:r>
                      <a:endParaRPr lang="fr-FR" sz="1800" kern="1200" dirty="0">
                        <a:solidFill>
                          <a:schemeClr val="dk1"/>
                        </a:solidFill>
                        <a:effectLst/>
                        <a:latin typeface="+mn-lt"/>
                        <a:ea typeface="+mn-ea"/>
                        <a:cs typeface="+mn-cs"/>
                      </a:endParaRPr>
                    </a:p>
                  </a:txBody>
                  <a:tcPr marL="68580" marR="68580" marT="0" marB="0"/>
                </a:tc>
                <a:tc>
                  <a:txBody>
                    <a:bodyPr/>
                    <a:lstStyle/>
                    <a:p>
                      <a:pPr>
                        <a:spcAft>
                          <a:spcPts val="0"/>
                        </a:spcAft>
                      </a:pPr>
                      <a:r>
                        <a:rPr lang="fr-FR" sz="1800" dirty="0">
                          <a:effectLst/>
                        </a:rPr>
                        <a:t>-2</a:t>
                      </a:r>
                      <a:endParaRPr lang="fr-FR" sz="1800" dirty="0">
                        <a:effectLst/>
                        <a:latin typeface="Calibri"/>
                      </a:endParaRPr>
                    </a:p>
                  </a:txBody>
                  <a:tcPr marL="68580" marR="68580" marT="0" marB="0"/>
                </a:tc>
                <a:tc>
                  <a:txBody>
                    <a:bodyPr/>
                    <a:lstStyle/>
                    <a:p>
                      <a:pPr>
                        <a:spcAft>
                          <a:spcPts val="0"/>
                        </a:spcAft>
                      </a:pPr>
                      <a:r>
                        <a:rPr lang="fr-FR" sz="1800" dirty="0">
                          <a:effectLst/>
                        </a:rPr>
                        <a:t>+1</a:t>
                      </a:r>
                      <a:endParaRPr lang="fr-FR" sz="1800" dirty="0">
                        <a:effectLst/>
                        <a:latin typeface="Calibri"/>
                      </a:endParaRPr>
                    </a:p>
                  </a:txBody>
                  <a:tcPr marL="68580" marR="68580" marT="0" marB="0"/>
                </a:tc>
                <a:tc>
                  <a:txBody>
                    <a:bodyPr/>
                    <a:lstStyle/>
                    <a:p>
                      <a:pPr>
                        <a:spcAft>
                          <a:spcPts val="0"/>
                        </a:spcAft>
                      </a:pPr>
                      <a:r>
                        <a:rPr lang="fr-FR" sz="1800">
                          <a:effectLst/>
                        </a:rPr>
                        <a:t>-1</a:t>
                      </a:r>
                      <a:endParaRPr lang="fr-FR" sz="1800">
                        <a:effectLst/>
                        <a:latin typeface="Calibri"/>
                      </a:endParaRPr>
                    </a:p>
                  </a:txBody>
                  <a:tcPr marL="68580" marR="68580" marT="0" marB="0"/>
                </a:tc>
              </a:tr>
              <a:tr h="177800">
                <a:tc>
                  <a:txBody>
                    <a:bodyPr/>
                    <a:lstStyle/>
                    <a:p>
                      <a:pPr marL="0" algn="l" defTabSz="914400" rtl="0" eaLnBrk="1" latinLnBrk="0" hangingPunct="1">
                        <a:spcAft>
                          <a:spcPts val="0"/>
                        </a:spcAft>
                      </a:pPr>
                      <a:r>
                        <a:rPr lang="fr-FR" sz="1800" kern="1200" dirty="0" smtClean="0">
                          <a:solidFill>
                            <a:schemeClr val="dk1"/>
                          </a:solidFill>
                          <a:effectLst/>
                          <a:latin typeface="+mn-lt"/>
                          <a:ea typeface="+mn-ea"/>
                          <a:cs typeface="+mn-cs"/>
                        </a:rPr>
                        <a:t>x2</a:t>
                      </a:r>
                      <a:endParaRPr lang="fr-FR" sz="1800" kern="1200" dirty="0">
                        <a:solidFill>
                          <a:schemeClr val="dk1"/>
                        </a:solidFill>
                        <a:effectLst/>
                        <a:latin typeface="+mn-lt"/>
                        <a:ea typeface="+mn-ea"/>
                        <a:cs typeface="+mn-cs"/>
                      </a:endParaRPr>
                    </a:p>
                  </a:txBody>
                  <a:tcPr marL="68580" marR="68580" marT="0" marB="0"/>
                </a:tc>
                <a:tc>
                  <a:txBody>
                    <a:bodyPr/>
                    <a:lstStyle/>
                    <a:p>
                      <a:pPr>
                        <a:spcAft>
                          <a:spcPts val="0"/>
                        </a:spcAft>
                      </a:pPr>
                      <a:r>
                        <a:rPr lang="fr-FR" sz="1800" dirty="0">
                          <a:effectLst/>
                        </a:rPr>
                        <a:t>-2</a:t>
                      </a:r>
                      <a:endParaRPr lang="fr-FR" sz="1800" dirty="0">
                        <a:effectLst/>
                        <a:latin typeface="Calibri"/>
                      </a:endParaRPr>
                    </a:p>
                  </a:txBody>
                  <a:tcPr marL="68580" marR="68580" marT="0" marB="0"/>
                </a:tc>
                <a:tc>
                  <a:txBody>
                    <a:bodyPr/>
                    <a:lstStyle/>
                    <a:p>
                      <a:pPr>
                        <a:spcAft>
                          <a:spcPts val="0"/>
                        </a:spcAft>
                      </a:pPr>
                      <a:r>
                        <a:rPr lang="fr-FR" sz="1800" dirty="0">
                          <a:effectLst/>
                        </a:rPr>
                        <a:t>-4</a:t>
                      </a:r>
                      <a:endParaRPr lang="fr-FR" sz="1800" dirty="0">
                        <a:effectLst/>
                        <a:latin typeface="Calibri"/>
                      </a:endParaRPr>
                    </a:p>
                  </a:txBody>
                  <a:tcPr marL="68580" marR="68580" marT="0" marB="0"/>
                </a:tc>
                <a:tc>
                  <a:txBody>
                    <a:bodyPr/>
                    <a:lstStyle/>
                    <a:p>
                      <a:pPr>
                        <a:spcAft>
                          <a:spcPts val="0"/>
                        </a:spcAft>
                      </a:pPr>
                      <a:r>
                        <a:rPr lang="fr-FR" sz="1800" dirty="0">
                          <a:effectLst/>
                        </a:rPr>
                        <a:t>+1</a:t>
                      </a:r>
                      <a:endParaRPr lang="fr-FR" sz="1800" dirty="0">
                        <a:effectLst/>
                        <a:latin typeface="Calibri"/>
                      </a:endParaRPr>
                    </a:p>
                  </a:txBody>
                  <a:tcPr marL="68580" marR="68580" marT="0" marB="0"/>
                </a:tc>
              </a:tr>
              <a:tr h="201930">
                <a:tc>
                  <a:txBody>
                    <a:bodyPr/>
                    <a:lstStyle/>
                    <a:p>
                      <a:pPr marL="0" algn="l" defTabSz="914400" rtl="0" eaLnBrk="1" latinLnBrk="0" hangingPunct="1">
                        <a:spcAft>
                          <a:spcPts val="0"/>
                        </a:spcAft>
                      </a:pPr>
                      <a:r>
                        <a:rPr lang="fr-FR" sz="1800" kern="1200" dirty="0" smtClean="0">
                          <a:solidFill>
                            <a:schemeClr val="dk1"/>
                          </a:solidFill>
                          <a:effectLst/>
                          <a:latin typeface="+mn-lt"/>
                          <a:ea typeface="+mn-ea"/>
                          <a:cs typeface="+mn-cs"/>
                        </a:rPr>
                        <a:t>x3</a:t>
                      </a:r>
                      <a:endParaRPr lang="fr-FR" sz="1800" kern="1200" dirty="0">
                        <a:solidFill>
                          <a:schemeClr val="dk1"/>
                        </a:solidFill>
                        <a:effectLst/>
                        <a:latin typeface="+mn-lt"/>
                        <a:ea typeface="+mn-ea"/>
                        <a:cs typeface="+mn-cs"/>
                      </a:endParaRPr>
                    </a:p>
                  </a:txBody>
                  <a:tcPr marL="68580" marR="68580" marT="0" marB="0"/>
                </a:tc>
                <a:tc>
                  <a:txBody>
                    <a:bodyPr/>
                    <a:lstStyle/>
                    <a:p>
                      <a:pPr>
                        <a:spcAft>
                          <a:spcPts val="0"/>
                        </a:spcAft>
                      </a:pPr>
                      <a:r>
                        <a:rPr lang="fr-FR" sz="1800">
                          <a:effectLst/>
                        </a:rPr>
                        <a:t>-3</a:t>
                      </a:r>
                      <a:endParaRPr lang="fr-FR" sz="1800">
                        <a:effectLst/>
                        <a:latin typeface="Calibri"/>
                      </a:endParaRPr>
                    </a:p>
                  </a:txBody>
                  <a:tcPr marL="68580" marR="68580" marT="0" marB="0"/>
                </a:tc>
                <a:tc>
                  <a:txBody>
                    <a:bodyPr/>
                    <a:lstStyle/>
                    <a:p>
                      <a:pPr>
                        <a:spcAft>
                          <a:spcPts val="0"/>
                        </a:spcAft>
                      </a:pPr>
                      <a:r>
                        <a:rPr lang="fr-FR" sz="1800" dirty="0">
                          <a:effectLst/>
                        </a:rPr>
                        <a:t>+2</a:t>
                      </a:r>
                      <a:endParaRPr lang="fr-FR" sz="1800" dirty="0">
                        <a:effectLst/>
                        <a:latin typeface="Calibri"/>
                      </a:endParaRPr>
                    </a:p>
                  </a:txBody>
                  <a:tcPr marL="68580" marR="68580" marT="0" marB="0"/>
                </a:tc>
                <a:tc>
                  <a:txBody>
                    <a:bodyPr/>
                    <a:lstStyle/>
                    <a:p>
                      <a:pPr>
                        <a:spcAft>
                          <a:spcPts val="0"/>
                        </a:spcAft>
                      </a:pPr>
                      <a:r>
                        <a:rPr lang="fr-FR" sz="1800" dirty="0">
                          <a:effectLst/>
                        </a:rPr>
                        <a:t>-4</a:t>
                      </a:r>
                      <a:endParaRPr lang="fr-FR" sz="1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2791183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p:sp>
        <p:nvSpPr>
          <p:cNvPr id="3" name="Espace réservé du contenu 2"/>
          <p:cNvSpPr>
            <a:spLocks noGrp="1"/>
          </p:cNvSpPr>
          <p:nvPr>
            <p:ph idx="1"/>
          </p:nvPr>
        </p:nvSpPr>
        <p:spPr/>
        <p:txBody>
          <a:bodyPr>
            <a:normAutofit/>
          </a:bodyPr>
          <a:lstStyle/>
          <a:p>
            <a:pPr marL="114300" indent="0">
              <a:buNone/>
            </a:pPr>
            <a:r>
              <a:rPr lang="fr-FR" sz="2200" dirty="0">
                <a:latin typeface="Times New Roman"/>
              </a:rPr>
              <a:t>D</a:t>
            </a:r>
            <a:r>
              <a:rPr lang="fr-FR" sz="2200" dirty="0" smtClean="0">
                <a:latin typeface="Times New Roman"/>
              </a:rPr>
              <a:t>ans </a:t>
            </a:r>
            <a:r>
              <a:rPr lang="fr-FR" sz="2200" dirty="0">
                <a:latin typeface="Times New Roman"/>
              </a:rPr>
              <a:t>cet exemple le joueur X  va choisir la stratégie </a:t>
            </a:r>
            <a:r>
              <a:rPr lang="fr-FR" sz="2200" b="1" dirty="0">
                <a:latin typeface="Times New Roman"/>
              </a:rPr>
              <a:t> </a:t>
            </a:r>
            <a:r>
              <a:rPr lang="fr-FR" sz="2200" dirty="0">
                <a:latin typeface="Times New Roman"/>
              </a:rPr>
              <a:t>qui est la plus optimale car parmi les paiements minimaux proposés par Y  il va de soi que X choisit le plus grand car il ne perdre au maximum que 2  et parmi paiements maximaux proposés par X  le joueur Y ne pourra que choisir le plus petit  autrement  dit Y va forcément choisir la stratégie </a:t>
            </a:r>
            <a:r>
              <a:rPr lang="fr-FR" sz="2200" b="1" dirty="0">
                <a:latin typeface="Times New Roman"/>
              </a:rPr>
              <a:t> </a:t>
            </a:r>
            <a:r>
              <a:rPr lang="fr-FR" sz="2200" dirty="0">
                <a:latin typeface="Times New Roman"/>
              </a:rPr>
              <a:t>car il ne perd rien dans ce cas. C’est la méthode du </a:t>
            </a:r>
            <a:r>
              <a:rPr lang="fr-FR" sz="2200" dirty="0" smtClean="0">
                <a:latin typeface="Times New Roman"/>
              </a:rPr>
              <a:t>minmax </a:t>
            </a:r>
            <a:r>
              <a:rPr lang="fr-FR" sz="2200" dirty="0">
                <a:latin typeface="Times New Roman"/>
              </a:rPr>
              <a:t>et Maxmin. Si </a:t>
            </a:r>
            <a:r>
              <a:rPr lang="fr-FR" sz="2200" dirty="0" smtClean="0">
                <a:latin typeface="Times New Roman"/>
              </a:rPr>
              <a:t>maxmin</a:t>
            </a:r>
            <a:r>
              <a:rPr lang="fr-FR" sz="2200" dirty="0">
                <a:latin typeface="Times New Roman"/>
              </a:rPr>
              <a:t>= </a:t>
            </a:r>
            <a:r>
              <a:rPr lang="fr-FR" sz="2200" dirty="0" smtClean="0">
                <a:latin typeface="Times New Roman"/>
              </a:rPr>
              <a:t>minmax </a:t>
            </a:r>
            <a:r>
              <a:rPr lang="fr-FR" sz="2200" dirty="0">
                <a:latin typeface="Times New Roman"/>
              </a:rPr>
              <a:t>on dit que le jeu admet </a:t>
            </a:r>
            <a:r>
              <a:rPr lang="fr-FR" sz="2200" b="1" dirty="0">
                <a:latin typeface="Times New Roman"/>
              </a:rPr>
              <a:t>une valeur en stratégie pure</a:t>
            </a:r>
            <a:r>
              <a:rPr lang="fr-FR" sz="2200" dirty="0">
                <a:latin typeface="Times New Roman"/>
              </a:rPr>
              <a:t>. Ici  </a:t>
            </a:r>
            <a:r>
              <a:rPr lang="fr-FR" sz="2200" u="sng" dirty="0">
                <a:latin typeface="Times New Roman"/>
              </a:rPr>
              <a:t>v </a:t>
            </a:r>
            <a:r>
              <a:rPr lang="fr-FR" sz="2200" dirty="0">
                <a:latin typeface="Times New Roman"/>
              </a:rPr>
              <a:t>= -2.</a:t>
            </a:r>
            <a:endParaRPr lang="fr-FR" sz="2200" dirty="0"/>
          </a:p>
          <a:p>
            <a:endParaRPr lang="fr-FR" dirty="0"/>
          </a:p>
        </p:txBody>
      </p:sp>
    </p:spTree>
    <p:extLst>
      <p:ext uri="{BB962C8B-B14F-4D97-AF65-F5344CB8AC3E}">
        <p14:creationId xmlns:p14="http://schemas.microsoft.com/office/powerpoint/2010/main" val="238782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914400" lvl="2">
              <a:lnSpc>
                <a:spcPct val="115000"/>
              </a:lnSpc>
              <a:spcAft>
                <a:spcPts val="1000"/>
              </a:spcAft>
            </a:pPr>
            <a:r>
              <a:rPr lang="fr-FR" dirty="0" smtClean="0">
                <a:effectLst/>
                <a:latin typeface="Calibri"/>
                <a:ea typeface="Calibri"/>
                <a:cs typeface="Times New Roman"/>
              </a:rPr>
              <a:t/>
            </a:r>
            <a:br>
              <a:rPr lang="fr-FR" dirty="0" smtClean="0">
                <a:effectLst/>
                <a:latin typeface="Calibri"/>
                <a:ea typeface="Calibri"/>
                <a:cs typeface="Times New Roman"/>
              </a:rPr>
            </a:br>
            <a:r>
              <a:rPr kumimoji="0" lang="fr-FR" sz="2900" b="1" i="0" u="none" strike="noStrike" kern="1200" cap="none" spc="0" normalizeH="0" baseline="0" noProof="0" dirty="0" smtClean="0">
                <a:ln>
                  <a:noFill/>
                </a:ln>
                <a:solidFill>
                  <a:prstClr val="black"/>
                </a:solidFill>
                <a:effectLst/>
                <a:uLnTx/>
                <a:uFillTx/>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600200"/>
                <a:ext cx="8686800" cy="5141168"/>
              </a:xfrm>
            </p:spPr>
            <p:txBody>
              <a:bodyPr>
                <a:normAutofit/>
              </a:bodyPr>
              <a:lstStyle/>
              <a:p>
                <a:pPr marL="914400" lvl="2" indent="0">
                  <a:lnSpc>
                    <a:spcPct val="115000"/>
                  </a:lnSpc>
                  <a:spcAft>
                    <a:spcPts val="1000"/>
                  </a:spcAft>
                  <a:buNone/>
                </a:pPr>
                <a:r>
                  <a:rPr lang="fr-FR" sz="2000" b="1" dirty="0" smtClean="0">
                    <a:latin typeface="Times New Roman" panose="02020603050405020304" pitchFamily="18" charset="0"/>
                    <a:ea typeface="Calibri"/>
                    <a:cs typeface="Times New Roman" panose="02020603050405020304" pitchFamily="18" charset="0"/>
                  </a:rPr>
                  <a:t>Valeur en stratégies pures</a:t>
                </a:r>
              </a:p>
              <a:p>
                <a:pPr marL="114300" indent="0">
                  <a:buNone/>
                </a:pPr>
                <a:r>
                  <a:rPr lang="fr-FR" sz="2000" b="1" i="1" dirty="0" smtClean="0">
                    <a:latin typeface="Times New Roman"/>
                    <a:ea typeface="Calibri"/>
                  </a:rPr>
                  <a:t>Définition 1 </a:t>
                </a:r>
                <a:r>
                  <a:rPr lang="fr-FR" sz="2000" dirty="0" smtClean="0">
                    <a:latin typeface="Times New Roman"/>
                  </a:rPr>
                  <a:t>le </a:t>
                </a:r>
                <a:r>
                  <a:rPr lang="fr-FR" sz="2000" dirty="0">
                    <a:latin typeface="Times New Roman"/>
                  </a:rPr>
                  <a:t>Maxmin en stratégie pure noté </a:t>
                </a:r>
                <a:r>
                  <a:rPr lang="fr-FR" sz="2000" u="sng" dirty="0">
                    <a:latin typeface="Times New Roman"/>
                  </a:rPr>
                  <a:t>v</a:t>
                </a:r>
                <a:r>
                  <a:rPr lang="fr-FR" sz="2000" dirty="0">
                    <a:latin typeface="Times New Roman"/>
                  </a:rPr>
                  <a:t> est la quantité </a:t>
                </a:r>
                <a:r>
                  <a:rPr lang="fr-FR" sz="2000" dirty="0" smtClean="0">
                    <a:latin typeface="Times New Roman"/>
                  </a:rPr>
                  <a:t>: </a:t>
                </a:r>
              </a:p>
              <a:p>
                <a:pPr marL="114300" indent="0">
                  <a:buNone/>
                </a:pPr>
                <a14:m>
                  <m:oMathPara xmlns:m="http://schemas.openxmlformats.org/officeDocument/2006/math">
                    <m:oMathParaPr>
                      <m:jc m:val="centerGroup"/>
                    </m:oMathParaPr>
                    <m:oMath xmlns:m="http://schemas.openxmlformats.org/officeDocument/2006/math">
                      <m:bar>
                        <m:barPr>
                          <m:ctrlPr>
                            <a:rPr lang="fr-FR" sz="2000" i="1" smtClean="0">
                              <a:latin typeface="Cambria Math"/>
                            </a:rPr>
                          </m:ctrlPr>
                        </m:barPr>
                        <m:e>
                          <m:r>
                            <a:rPr lang="fr-FR" sz="2000" b="0" i="1" smtClean="0">
                              <a:latin typeface="Cambria Math"/>
                            </a:rPr>
                            <m:t>𝑣</m:t>
                          </m:r>
                        </m:e>
                      </m:bar>
                      <m:r>
                        <a:rPr lang="fr-FR" sz="2000" b="0" i="1" smtClean="0">
                          <a:latin typeface="Cambria Math"/>
                        </a:rPr>
                        <m:t>=</m:t>
                      </m:r>
                      <m:func>
                        <m:funcPr>
                          <m:ctrlPr>
                            <a:rPr lang="fr-FR" sz="2000" b="0" i="1" smtClean="0">
                              <a:latin typeface="Cambria Math"/>
                            </a:rPr>
                          </m:ctrlPr>
                        </m:funcPr>
                        <m:fName>
                          <m:limLow>
                            <m:limLowPr>
                              <m:ctrlPr>
                                <a:rPr lang="fr-FR" sz="2000" b="0" i="1" smtClean="0">
                                  <a:latin typeface="Cambria Math"/>
                                </a:rPr>
                              </m:ctrlPr>
                            </m:limLowPr>
                            <m:e>
                              <m:r>
                                <m:rPr>
                                  <m:sty m:val="p"/>
                                </m:rPr>
                                <a:rPr lang="fr-FR" sz="2000" b="0" i="0" smtClean="0">
                                  <a:latin typeface="Cambria Math"/>
                                </a:rPr>
                                <m:t>max</m:t>
                              </m:r>
                            </m:e>
                            <m:lim>
                              <m:r>
                                <a:rPr lang="fr-FR" sz="2000" b="0" i="1" smtClean="0">
                                  <a:latin typeface="Cambria Math"/>
                                </a:rPr>
                                <m:t>𝑎</m:t>
                              </m:r>
                              <m:r>
                                <a:rPr lang="fr-FR" sz="2000" b="0" i="1" smtClean="0">
                                  <a:latin typeface="Cambria Math"/>
                                  <a:ea typeface="Cambria Math"/>
                                </a:rPr>
                                <m:t>∈</m:t>
                              </m:r>
                              <m:r>
                                <a:rPr lang="fr-FR" sz="2000" b="0" i="1" smtClean="0">
                                  <a:latin typeface="Cambria Math"/>
                                  <a:ea typeface="Cambria Math"/>
                                </a:rPr>
                                <m:t>𝐴</m:t>
                              </m:r>
                            </m:lim>
                          </m:limLow>
                        </m:fName>
                        <m:e>
                          <m:func>
                            <m:funcPr>
                              <m:ctrlPr>
                                <a:rPr lang="fr-FR" sz="2000" b="0" i="1" smtClean="0">
                                  <a:latin typeface="Cambria Math"/>
                                </a:rPr>
                              </m:ctrlPr>
                            </m:funcPr>
                            <m:fName>
                              <m:limLow>
                                <m:limLowPr>
                                  <m:ctrlPr>
                                    <a:rPr lang="fr-FR" sz="2000" b="0" i="1" smtClean="0">
                                      <a:latin typeface="Cambria Math"/>
                                    </a:rPr>
                                  </m:ctrlPr>
                                </m:limLowPr>
                                <m:e>
                                  <m:r>
                                    <m:rPr>
                                      <m:sty m:val="p"/>
                                    </m:rPr>
                                    <a:rPr lang="fr-FR" sz="2000" b="0" i="0" smtClean="0">
                                      <a:latin typeface="Cambria Math"/>
                                    </a:rPr>
                                    <m:t>min</m:t>
                                  </m:r>
                                </m:e>
                                <m:lim>
                                  <m:r>
                                    <a:rPr lang="fr-FR" sz="2000" b="0" i="1" smtClean="0">
                                      <a:latin typeface="Cambria Math"/>
                                    </a:rPr>
                                    <m:t>𝑏</m:t>
                                  </m:r>
                                  <m:r>
                                    <a:rPr lang="fr-FR" sz="2000" b="0" i="1" smtClean="0">
                                      <a:latin typeface="Cambria Math"/>
                                      <a:ea typeface="Cambria Math"/>
                                    </a:rPr>
                                    <m:t>∈</m:t>
                                  </m:r>
                                  <m:r>
                                    <a:rPr lang="fr-FR" sz="2000" b="0" i="1" smtClean="0">
                                      <a:latin typeface="Cambria Math"/>
                                      <a:ea typeface="Cambria Math"/>
                                    </a:rPr>
                                    <m:t>𝐵</m:t>
                                  </m:r>
                                </m:lim>
                              </m:limLow>
                            </m:fName>
                            <m:e>
                              <m:r>
                                <a:rPr lang="fr-FR" sz="2000" b="0" i="1" smtClean="0">
                                  <a:latin typeface="Cambria Math"/>
                                </a:rPr>
                                <m:t>𝑓</m:t>
                              </m:r>
                              <m:r>
                                <a:rPr lang="fr-FR" sz="2000" b="0" i="1" smtClean="0">
                                  <a:latin typeface="Cambria Math"/>
                                </a:rPr>
                                <m:t>(</m:t>
                              </m:r>
                              <m:r>
                                <a:rPr lang="fr-FR" sz="2000" b="0" i="1" smtClean="0">
                                  <a:latin typeface="Cambria Math"/>
                                </a:rPr>
                                <m:t>𝑎</m:t>
                              </m:r>
                              <m:r>
                                <a:rPr lang="fr-FR" sz="2000" b="0" i="1" smtClean="0">
                                  <a:latin typeface="Cambria Math"/>
                                </a:rPr>
                                <m:t>,</m:t>
                              </m:r>
                              <m:r>
                                <a:rPr lang="fr-FR" sz="2000" b="0" i="1" smtClean="0">
                                  <a:latin typeface="Cambria Math"/>
                                </a:rPr>
                                <m:t>𝑏</m:t>
                              </m:r>
                              <m:r>
                                <a:rPr lang="fr-FR" sz="2000" b="0" i="1" smtClean="0">
                                  <a:latin typeface="Cambria Math"/>
                                </a:rPr>
                                <m:t>)</m:t>
                              </m:r>
                            </m:e>
                          </m:func>
                        </m:e>
                      </m:func>
                    </m:oMath>
                  </m:oMathPara>
                </a14:m>
                <a:endParaRPr lang="fr-FR" sz="2000" dirty="0"/>
              </a:p>
              <a:p>
                <a:pPr marL="0" indent="0">
                  <a:lnSpc>
                    <a:spcPct val="115000"/>
                  </a:lnSpc>
                  <a:spcAft>
                    <a:spcPts val="1000"/>
                  </a:spcAft>
                  <a:buNone/>
                </a:pPr>
                <a:r>
                  <a:rPr lang="fr-FR" sz="2000" dirty="0">
                    <a:latin typeface="Times New Roman"/>
                    <a:ea typeface="Calibri"/>
                    <a:cs typeface="Times New Roman"/>
                  </a:rPr>
                  <a:t>Le Maxmin représente le paiement maximal que le joueur J1 peut assurer quelle que soit l’action de J2. </a:t>
                </a:r>
                <a:endParaRPr lang="fr-FR" sz="2000" dirty="0" smtClean="0">
                  <a:latin typeface="Times New Roman"/>
                  <a:ea typeface="Calibri"/>
                  <a:cs typeface="Times New Roman"/>
                </a:endParaRPr>
              </a:p>
              <a:p>
                <a:pPr marL="0" indent="0">
                  <a:lnSpc>
                    <a:spcPct val="115000"/>
                  </a:lnSpc>
                  <a:spcAft>
                    <a:spcPts val="1000"/>
                  </a:spcAft>
                  <a:buNone/>
                </a:pPr>
                <a:r>
                  <a:rPr lang="fr-FR" sz="2000" b="1" dirty="0">
                    <a:latin typeface="Times New Roman"/>
                    <a:ea typeface="Calibri"/>
                    <a:cs typeface="Times New Roman"/>
                  </a:rPr>
                  <a:t>Interprétation </a:t>
                </a:r>
                <a:r>
                  <a:rPr lang="fr-FR" sz="2000" b="1" dirty="0" smtClean="0">
                    <a:latin typeface="Times New Roman"/>
                    <a:ea typeface="Calibri"/>
                    <a:cs typeface="Times New Roman"/>
                  </a:rPr>
                  <a:t>:</a:t>
                </a:r>
                <a:r>
                  <a:rPr lang="fr-FR" sz="2000" dirty="0" smtClean="0">
                    <a:ea typeface="Calibri"/>
                    <a:cs typeface="Times New Roman"/>
                  </a:rPr>
                  <a:t> </a:t>
                </a:r>
                <a:r>
                  <a:rPr lang="fr-FR" sz="2000" dirty="0" smtClean="0">
                    <a:latin typeface="Times New Roman"/>
                    <a:ea typeface="Calibri"/>
                    <a:cs typeface="Times New Roman"/>
                  </a:rPr>
                  <a:t>est </a:t>
                </a:r>
                <a:r>
                  <a:rPr lang="fr-FR" sz="2000" dirty="0">
                    <a:latin typeface="Times New Roman"/>
                    <a:ea typeface="Calibri"/>
                    <a:cs typeface="Times New Roman"/>
                  </a:rPr>
                  <a:t>la « valeur » du jeu dans lequel le joueur J1 choisit d’abord son action a, qui est annoncé à J2 qui à son tour choisira son action b en fonction de a</a:t>
                </a:r>
                <a:r>
                  <a:rPr lang="fr-FR" sz="2000" dirty="0" smtClean="0">
                    <a:latin typeface="Times New Roman"/>
                    <a:ea typeface="Calibri"/>
                    <a:cs typeface="Times New Roman"/>
                  </a:rPr>
                  <a:t>.</a:t>
                </a:r>
                <a:endParaRPr lang="fr-FR" sz="2000" dirty="0">
                  <a:ea typeface="Calibri"/>
                  <a:cs typeface="Times New Roman"/>
                </a:endParaRPr>
              </a:p>
              <a:p>
                <a:pPr marL="0" indent="0">
                  <a:lnSpc>
                    <a:spcPct val="115000"/>
                  </a:lnSpc>
                  <a:spcAft>
                    <a:spcPts val="1000"/>
                  </a:spcAft>
                  <a:buNone/>
                </a:pPr>
                <a:r>
                  <a:rPr lang="fr-FR" sz="2000" b="1" i="1" dirty="0" smtClean="0">
                    <a:latin typeface="Times New Roman"/>
                    <a:ea typeface="Calibri"/>
                  </a:rPr>
                  <a:t> Définition 2 </a:t>
                </a:r>
                <a:r>
                  <a:rPr lang="fr-FR" sz="2000" dirty="0">
                    <a:latin typeface="Times New Roman"/>
                    <a:ea typeface="Calibri"/>
                    <a:cs typeface="Times New Roman"/>
                  </a:rPr>
                  <a:t>Le </a:t>
                </a:r>
                <a:r>
                  <a:rPr lang="fr-FR" sz="2000" dirty="0" smtClean="0">
                    <a:latin typeface="Times New Roman"/>
                    <a:ea typeface="Calibri"/>
                    <a:cs typeface="Times New Roman"/>
                  </a:rPr>
                  <a:t>minmax </a:t>
                </a:r>
                <a:r>
                  <a:rPr lang="fr-FR" sz="2000" dirty="0">
                    <a:latin typeface="Times New Roman"/>
                    <a:ea typeface="Calibri"/>
                    <a:cs typeface="Times New Roman"/>
                  </a:rPr>
                  <a:t>en stratégie pure est noté  est la </a:t>
                </a:r>
                <a:r>
                  <a:rPr lang="fr-FR" sz="2000" dirty="0" smtClean="0">
                    <a:latin typeface="Times New Roman"/>
                    <a:ea typeface="Calibri"/>
                    <a:cs typeface="Times New Roman"/>
                  </a:rPr>
                  <a:t>quantité:</a:t>
                </a:r>
              </a:p>
              <a:p>
                <a:pPr marL="0" indent="0" algn="ctr">
                  <a:lnSpc>
                    <a:spcPct val="115000"/>
                  </a:lnSpc>
                  <a:spcAft>
                    <a:spcPts val="1000"/>
                  </a:spcAft>
                  <a:buNone/>
                </a:pPr>
                <a:r>
                  <a:rPr lang="fr-FR" sz="2000" dirty="0" smtClean="0">
                    <a:latin typeface="Times New Roman"/>
                    <a:ea typeface="Calibri"/>
                    <a:cs typeface="Times New Roman"/>
                  </a:rPr>
                  <a:t> </a:t>
                </a:r>
                <a14:m>
                  <m:oMath xmlns:m="http://schemas.openxmlformats.org/officeDocument/2006/math">
                    <m:bar>
                      <m:barPr>
                        <m:pos m:val="top"/>
                        <m:ctrlPr>
                          <a:rPr lang="fr-FR" sz="2000" i="1" smtClean="0">
                            <a:latin typeface="Cambria Math"/>
                            <a:cs typeface="Times New Roman"/>
                          </a:rPr>
                        </m:ctrlPr>
                      </m:barPr>
                      <m:e>
                        <m:r>
                          <a:rPr lang="fr-FR" sz="2000" b="0" i="1" smtClean="0">
                            <a:latin typeface="Cambria Math"/>
                            <a:cs typeface="Times New Roman"/>
                          </a:rPr>
                          <m:t>𝑣</m:t>
                        </m:r>
                      </m:e>
                    </m:bar>
                    <m:r>
                      <a:rPr lang="fr-FR" sz="2000" b="0" i="1" smtClean="0">
                        <a:latin typeface="Cambria Math"/>
                        <a:cs typeface="Times New Roman"/>
                      </a:rPr>
                      <m:t>=</m:t>
                    </m:r>
                    <m:func>
                      <m:funcPr>
                        <m:ctrlPr>
                          <a:rPr lang="fr-FR" sz="2000" b="0" i="1" smtClean="0">
                            <a:latin typeface="Cambria Math"/>
                            <a:cs typeface="Times New Roman"/>
                          </a:rPr>
                        </m:ctrlPr>
                      </m:funcPr>
                      <m:fName>
                        <m:limLow>
                          <m:limLowPr>
                            <m:ctrlPr>
                              <a:rPr lang="fr-FR" sz="2000" b="0" i="1" smtClean="0">
                                <a:latin typeface="Cambria Math"/>
                                <a:cs typeface="Times New Roman"/>
                              </a:rPr>
                            </m:ctrlPr>
                          </m:limLowPr>
                          <m:e>
                            <m:r>
                              <m:rPr>
                                <m:sty m:val="p"/>
                              </m:rPr>
                              <a:rPr lang="fr-FR" sz="2000" b="0" i="0" smtClean="0">
                                <a:latin typeface="Cambria Math"/>
                                <a:cs typeface="Times New Roman"/>
                              </a:rPr>
                              <m:t>min</m:t>
                            </m:r>
                          </m:e>
                          <m:lim>
                            <m:r>
                              <a:rPr lang="fr-FR" sz="2000" b="0" i="1" smtClean="0">
                                <a:latin typeface="Cambria Math"/>
                                <a:cs typeface="Times New Roman"/>
                              </a:rPr>
                              <m:t>𝑏</m:t>
                            </m:r>
                            <m:r>
                              <a:rPr lang="fr-FR" sz="2000" b="0" i="1" smtClean="0">
                                <a:latin typeface="Cambria Math"/>
                                <a:ea typeface="Cambria Math"/>
                                <a:cs typeface="Times New Roman"/>
                              </a:rPr>
                              <m:t>∈</m:t>
                            </m:r>
                            <m:r>
                              <a:rPr lang="fr-FR" sz="2000" b="0" i="1" smtClean="0">
                                <a:latin typeface="Cambria Math"/>
                                <a:ea typeface="Cambria Math"/>
                                <a:cs typeface="Times New Roman"/>
                              </a:rPr>
                              <m:t>𝐵</m:t>
                            </m:r>
                          </m:lim>
                        </m:limLow>
                      </m:fName>
                      <m:e>
                        <m:func>
                          <m:funcPr>
                            <m:ctrlPr>
                              <a:rPr lang="fr-FR" sz="2000" b="0" i="1" smtClean="0">
                                <a:latin typeface="Cambria Math"/>
                                <a:cs typeface="Times New Roman"/>
                              </a:rPr>
                            </m:ctrlPr>
                          </m:funcPr>
                          <m:fName>
                            <m:limLow>
                              <m:limLowPr>
                                <m:ctrlPr>
                                  <a:rPr lang="fr-FR" sz="2000" b="0" i="1" smtClean="0">
                                    <a:latin typeface="Cambria Math"/>
                                    <a:cs typeface="Times New Roman"/>
                                  </a:rPr>
                                </m:ctrlPr>
                              </m:limLowPr>
                              <m:e>
                                <m:r>
                                  <m:rPr>
                                    <m:sty m:val="p"/>
                                  </m:rPr>
                                  <a:rPr lang="fr-FR" sz="2000" b="0" i="0" smtClean="0">
                                    <a:latin typeface="Cambria Math"/>
                                    <a:cs typeface="Times New Roman"/>
                                  </a:rPr>
                                  <m:t>max</m:t>
                                </m:r>
                              </m:e>
                              <m:lim>
                                <m:r>
                                  <a:rPr lang="fr-FR" sz="2000" b="0" i="1" smtClean="0">
                                    <a:latin typeface="Cambria Math"/>
                                    <a:cs typeface="Times New Roman"/>
                                  </a:rPr>
                                  <m:t>𝑎</m:t>
                                </m:r>
                                <m:r>
                                  <a:rPr lang="fr-FR" sz="2000" b="0" i="1" smtClean="0">
                                    <a:latin typeface="Cambria Math"/>
                                    <a:ea typeface="Cambria Math"/>
                                    <a:cs typeface="Times New Roman"/>
                                  </a:rPr>
                                  <m:t>∈</m:t>
                                </m:r>
                                <m:r>
                                  <a:rPr lang="fr-FR" sz="2000" b="0" i="1" smtClean="0">
                                    <a:latin typeface="Cambria Math"/>
                                    <a:ea typeface="Cambria Math"/>
                                    <a:cs typeface="Times New Roman"/>
                                  </a:rPr>
                                  <m:t>𝐴</m:t>
                                </m:r>
                              </m:lim>
                            </m:limLow>
                          </m:fName>
                          <m:e>
                            <m:r>
                              <a:rPr lang="fr-FR" sz="2000" b="0" i="1" smtClean="0">
                                <a:latin typeface="Cambria Math"/>
                                <a:cs typeface="Times New Roman"/>
                              </a:rPr>
                              <m:t>𝑓</m:t>
                            </m:r>
                            <m:r>
                              <a:rPr lang="fr-FR" sz="2000" b="0" i="1" smtClean="0">
                                <a:latin typeface="Cambria Math"/>
                                <a:cs typeface="Times New Roman"/>
                              </a:rPr>
                              <m:t>(</m:t>
                            </m:r>
                            <m:r>
                              <a:rPr lang="fr-FR" sz="2000" b="0" i="1" smtClean="0">
                                <a:latin typeface="Cambria Math"/>
                                <a:cs typeface="Times New Roman"/>
                              </a:rPr>
                              <m:t>𝑎</m:t>
                            </m:r>
                            <m:r>
                              <a:rPr lang="fr-FR" sz="2000" b="0" i="1" smtClean="0">
                                <a:latin typeface="Cambria Math"/>
                                <a:cs typeface="Times New Roman"/>
                              </a:rPr>
                              <m:t>,</m:t>
                            </m:r>
                            <m:r>
                              <a:rPr lang="fr-FR" sz="2000" b="0" i="1" smtClean="0">
                                <a:latin typeface="Cambria Math"/>
                                <a:cs typeface="Times New Roman"/>
                              </a:rPr>
                              <m:t>𝑏</m:t>
                            </m:r>
                            <m:r>
                              <a:rPr lang="fr-FR" sz="2000" b="0" i="1" smtClean="0">
                                <a:latin typeface="Cambria Math"/>
                                <a:cs typeface="Times New Roman"/>
                              </a:rPr>
                              <m:t>)</m:t>
                            </m:r>
                          </m:e>
                        </m:func>
                      </m:e>
                    </m:func>
                  </m:oMath>
                </a14:m>
                <a:endParaRPr lang="fr-FR" sz="2000" dirty="0" smtClean="0">
                  <a:latin typeface="Times New Roman" panose="02020603050405020304" pitchFamily="18" charset="0"/>
                  <a:ea typeface="Calibri"/>
                  <a:cs typeface="Times New Roman" panose="02020603050405020304" pitchFamily="18" charset="0"/>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686800" cy="5141168"/>
              </a:xfrm>
              <a:blipFill rotWithShape="1">
                <a:blip r:embed="rId2"/>
                <a:stretch>
                  <a:fillRect l="-702" t="-237" r="-1404"/>
                </a:stretch>
              </a:blipFill>
            </p:spPr>
            <p:txBody>
              <a:bodyPr/>
              <a:lstStyle/>
              <a:p>
                <a:r>
                  <a:rPr lang="fr-FR">
                    <a:noFill/>
                  </a:rPr>
                  <a:t> </a:t>
                </a:r>
              </a:p>
            </p:txBody>
          </p:sp>
        </mc:Fallback>
      </mc:AlternateContent>
    </p:spTree>
    <p:extLst>
      <p:ext uri="{BB962C8B-B14F-4D97-AF65-F5344CB8AC3E}">
        <p14:creationId xmlns:p14="http://schemas.microsoft.com/office/powerpoint/2010/main" val="1604960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lnSpc>
                    <a:spcPct val="115000"/>
                  </a:lnSpc>
                  <a:spcAft>
                    <a:spcPts val="1000"/>
                  </a:spcAft>
                  <a:buFont typeface="Wingdings" panose="05000000000000000000" pitchFamily="2" charset="2"/>
                  <a:buChar char="Ø"/>
                </a:pPr>
                <a:r>
                  <a:rPr lang="fr-FR" sz="2200" dirty="0">
                    <a:latin typeface="Times New Roman"/>
                    <a:ea typeface="Calibri"/>
                    <a:cs typeface="Times New Roman"/>
                  </a:rPr>
                  <a:t>Le minmax représente le paiement minimal que le joueur J 2peut assurer quel que soit l’action de J1.</a:t>
                </a:r>
                <a:endParaRPr lang="fr-FR" sz="2200" dirty="0">
                  <a:ea typeface="Calibri"/>
                  <a:cs typeface="Times New Roman"/>
                </a:endParaRPr>
              </a:p>
              <a:p>
                <a:pPr>
                  <a:lnSpc>
                    <a:spcPct val="115000"/>
                  </a:lnSpc>
                  <a:spcAft>
                    <a:spcPts val="1000"/>
                  </a:spcAft>
                  <a:buFont typeface="Wingdings" panose="05000000000000000000" pitchFamily="2" charset="2"/>
                  <a:buChar char="Ø"/>
                </a:pPr>
                <a:r>
                  <a:rPr lang="fr-FR" sz="2200" dirty="0">
                    <a:latin typeface="Times New Roman"/>
                    <a:ea typeface="Calibri"/>
                    <a:cs typeface="Times New Roman"/>
                  </a:rPr>
                  <a:t>De même que ,   est la « valeur » du jeu dans lequel le joueur J2 choisit d’abord son action b, qui est annoncée à J1, celui-ci choisissant son action a en fonction de b.</a:t>
                </a:r>
                <a:endParaRPr lang="fr-FR" sz="2200" dirty="0">
                  <a:ea typeface="Calibri"/>
                  <a:cs typeface="Times New Roman"/>
                </a:endParaRPr>
              </a:p>
              <a:p>
                <a:pPr>
                  <a:lnSpc>
                    <a:spcPct val="115000"/>
                  </a:lnSpc>
                  <a:spcAft>
                    <a:spcPts val="1000"/>
                  </a:spcAft>
                  <a:buFont typeface="Wingdings" panose="05000000000000000000" pitchFamily="2" charset="2"/>
                  <a:buChar char="Ø"/>
                </a:pPr>
                <a:r>
                  <a:rPr lang="fr-FR" sz="2200" dirty="0">
                    <a:latin typeface="Times New Roman"/>
                    <a:ea typeface="Calibri"/>
                    <a:cs typeface="Times New Roman"/>
                  </a:rPr>
                  <a:t>Les interprétations ci-dessus de   et  laisse penser qu’on devrait avoir </a:t>
                </a:r>
                <a14:m>
                  <m:oMath xmlns:m="http://schemas.openxmlformats.org/officeDocument/2006/math">
                    <m:bar>
                      <m:barPr>
                        <m:ctrlPr>
                          <a:rPr lang="fr-FR" sz="2000" i="1">
                            <a:solidFill>
                              <a:prstClr val="black"/>
                            </a:solidFill>
                            <a:latin typeface="Cambria Math"/>
                          </a:rPr>
                        </m:ctrlPr>
                      </m:barPr>
                      <m:e>
                        <m:r>
                          <a:rPr lang="fr-FR" sz="2000" i="1">
                            <a:solidFill>
                              <a:prstClr val="black"/>
                            </a:solidFill>
                            <a:latin typeface="Cambria Math"/>
                          </a:rPr>
                          <m:t>𝑣</m:t>
                        </m:r>
                      </m:e>
                    </m:bar>
                  </m:oMath>
                </a14:m>
                <a:r>
                  <a:rPr lang="fr-FR" sz="2200" dirty="0" smtClean="0">
                    <a:latin typeface="Times New Roman"/>
                    <a:ea typeface="Calibri"/>
                    <a:cs typeface="Times New Roman"/>
                  </a:rPr>
                  <a:t> </a:t>
                </a:r>
                <a:r>
                  <a:rPr lang="fr-FR" sz="2200" dirty="0">
                    <a:latin typeface="Times New Roman"/>
                    <a:ea typeface="Calibri"/>
                    <a:cs typeface="Times New Roman"/>
                  </a:rPr>
                  <a:t>≤ </a:t>
                </a:r>
                <a:r>
                  <a:rPr lang="fr-FR" sz="2000" dirty="0">
                    <a:solidFill>
                      <a:prstClr val="black"/>
                    </a:solidFill>
                    <a:latin typeface="Times New Roman"/>
                    <a:ea typeface="Calibri"/>
                    <a:cs typeface="Times New Roman"/>
                  </a:rPr>
                  <a:t> </a:t>
                </a:r>
                <a14:m>
                  <m:oMath xmlns:m="http://schemas.openxmlformats.org/officeDocument/2006/math">
                    <m:bar>
                      <m:barPr>
                        <m:pos m:val="top"/>
                        <m:ctrlPr>
                          <a:rPr lang="fr-FR" sz="2000" i="1">
                            <a:solidFill>
                              <a:prstClr val="black"/>
                            </a:solidFill>
                            <a:latin typeface="Cambria Math"/>
                            <a:cs typeface="Times New Roman"/>
                          </a:rPr>
                        </m:ctrlPr>
                      </m:barPr>
                      <m:e>
                        <m:r>
                          <a:rPr lang="fr-FR" sz="2000" i="1">
                            <a:solidFill>
                              <a:prstClr val="black"/>
                            </a:solidFill>
                            <a:latin typeface="Cambria Math"/>
                            <a:cs typeface="Times New Roman"/>
                          </a:rPr>
                          <m:t>𝑣</m:t>
                        </m:r>
                      </m:e>
                    </m:bar>
                  </m:oMath>
                </a14:m>
                <a:r>
                  <a:rPr lang="fr-FR" sz="2200" dirty="0" smtClean="0">
                    <a:latin typeface="Times New Roman"/>
                    <a:ea typeface="Calibri"/>
                    <a:cs typeface="Times New Roman"/>
                  </a:rPr>
                  <a:t>  </a:t>
                </a:r>
                <a:r>
                  <a:rPr lang="fr-FR" sz="2200" dirty="0">
                    <a:latin typeface="Times New Roman"/>
                    <a:ea typeface="Calibri"/>
                    <a:cs typeface="Times New Roman"/>
                  </a:rPr>
                  <a:t>En effet :</a:t>
                </a:r>
                <a:endParaRPr lang="fr-FR" sz="22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404" r="-1704"/>
                </a:stretch>
              </a:blipFill>
            </p:spPr>
            <p:txBody>
              <a:bodyPr/>
              <a:lstStyle/>
              <a:p>
                <a:r>
                  <a:rPr lang="fr-FR">
                    <a:noFill/>
                  </a:rPr>
                  <a:t> </a:t>
                </a:r>
              </a:p>
            </p:txBody>
          </p:sp>
        </mc:Fallback>
      </mc:AlternateContent>
    </p:spTree>
    <p:extLst>
      <p:ext uri="{BB962C8B-B14F-4D97-AF65-F5344CB8AC3E}">
        <p14:creationId xmlns:p14="http://schemas.microsoft.com/office/powerpoint/2010/main" val="4142176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000" b="1" i="1" dirty="0" smtClean="0">
                    <a:latin typeface="Times New Roman"/>
                    <a:ea typeface="Calibri"/>
                    <a:cs typeface="Times New Roman"/>
                  </a:rPr>
                  <a:t>Proposition:  </a:t>
                </a:r>
                <a:r>
                  <a:rPr lang="fr-FR" sz="2000" dirty="0" smtClean="0">
                    <a:latin typeface="Times New Roman"/>
                    <a:ea typeface="Calibri"/>
                    <a:cs typeface="Times New Roman"/>
                  </a:rPr>
                  <a:t>Pour </a:t>
                </a:r>
                <a:r>
                  <a:rPr lang="fr-FR" sz="2000" dirty="0">
                    <a:latin typeface="Times New Roman"/>
                    <a:ea typeface="Calibri"/>
                    <a:cs typeface="Times New Roman"/>
                  </a:rPr>
                  <a:t>tout jeu, </a:t>
                </a:r>
                <a14:m>
                  <m:oMath xmlns:m="http://schemas.openxmlformats.org/officeDocument/2006/math">
                    <m:bar>
                      <m:barPr>
                        <m:ctrlPr>
                          <a:rPr lang="fr-FR" sz="2000" i="1" smtClean="0">
                            <a:latin typeface="Cambria Math"/>
                            <a:cs typeface="Times New Roman"/>
                          </a:rPr>
                        </m:ctrlPr>
                      </m:barPr>
                      <m:e>
                        <m:r>
                          <a:rPr lang="fr-FR" sz="2000" b="0" i="1" smtClean="0">
                            <a:latin typeface="Cambria Math"/>
                            <a:cs typeface="Times New Roman"/>
                          </a:rPr>
                          <m:t>𝑣</m:t>
                        </m:r>
                      </m:e>
                    </m:bar>
                    <m:r>
                      <a:rPr lang="fr-FR" sz="2000" dirty="0">
                        <a:latin typeface="Cambria Math"/>
                        <a:cs typeface="Times New Roman"/>
                      </a:rPr>
                      <m:t>≤</m:t>
                    </m:r>
                    <m:bar>
                      <m:barPr>
                        <m:pos m:val="top"/>
                        <m:ctrlPr>
                          <a:rPr lang="fr-FR" sz="2000" i="1" dirty="0" smtClean="0">
                            <a:latin typeface="Cambria Math"/>
                            <a:cs typeface="Times New Roman"/>
                          </a:rPr>
                        </m:ctrlPr>
                      </m:barPr>
                      <m:e>
                        <m:r>
                          <a:rPr lang="fr-FR" sz="2000" b="0" i="1" dirty="0" smtClean="0">
                            <a:latin typeface="Cambria Math"/>
                            <a:cs typeface="Times New Roman"/>
                          </a:rPr>
                          <m:t>𝑣</m:t>
                        </m:r>
                      </m:e>
                    </m:bar>
                  </m:oMath>
                </a14:m>
                <a:r>
                  <a:rPr lang="fr-FR" sz="2000" dirty="0" smtClean="0">
                    <a:latin typeface="Times New Roman"/>
                    <a:ea typeface="Calibri"/>
                    <a:cs typeface="Times New Roman"/>
                  </a:rPr>
                  <a:t>.</a:t>
                </a:r>
                <a:endParaRPr lang="fr-FR" sz="2000" dirty="0">
                  <a:ea typeface="Calibri"/>
                  <a:cs typeface="Times New Roman"/>
                </a:endParaRPr>
              </a:p>
              <a:p>
                <a:pPr marL="0" indent="0">
                  <a:lnSpc>
                    <a:spcPct val="115000"/>
                  </a:lnSpc>
                  <a:spcAft>
                    <a:spcPts val="1000"/>
                  </a:spcAft>
                  <a:buNone/>
                </a:pPr>
                <a:r>
                  <a:rPr lang="fr-FR" sz="2000" b="1" dirty="0" smtClean="0">
                    <a:latin typeface="Times New Roman"/>
                    <a:ea typeface="Calibri"/>
                    <a:cs typeface="Times New Roman"/>
                  </a:rPr>
                  <a:t>Preuve</a:t>
                </a:r>
                <a:r>
                  <a:rPr lang="fr-FR" sz="2000" dirty="0" smtClean="0">
                    <a:latin typeface="Times New Roman"/>
                    <a:ea typeface="Calibri"/>
                    <a:cs typeface="Times New Roman"/>
                  </a:rPr>
                  <a:t>:</a:t>
                </a:r>
                <a14:m>
                  <m:oMath xmlns:m="http://schemas.openxmlformats.org/officeDocument/2006/math">
                    <m:r>
                      <a:rPr lang="fr-FR" sz="2000" b="0" i="1" smtClean="0">
                        <a:latin typeface="Cambria Math"/>
                        <a:ea typeface="Calibri"/>
                        <a:cs typeface="Times New Roman"/>
                      </a:rPr>
                      <m:t>  </m:t>
                    </m:r>
                    <m:r>
                      <a:rPr lang="fr-FR" sz="2000" b="0" i="1" smtClean="0">
                        <a:latin typeface="Cambria Math"/>
                        <a:ea typeface="Calibri"/>
                        <a:cs typeface="Times New Roman"/>
                      </a:rPr>
                      <m:t>𝑝𝑜𝑢𝑟</m:t>
                    </m:r>
                    <m:r>
                      <a:rPr lang="fr-FR" sz="2000" b="0" i="1" smtClean="0">
                        <a:latin typeface="Cambria Math"/>
                        <a:ea typeface="Calibri"/>
                        <a:cs typeface="Times New Roman"/>
                      </a:rPr>
                      <m:t> </m:t>
                    </m:r>
                    <m:r>
                      <a:rPr lang="fr-FR" sz="2000" b="0" i="1" smtClean="0">
                        <a:latin typeface="Cambria Math"/>
                        <a:ea typeface="Calibri"/>
                        <a:cs typeface="Times New Roman"/>
                      </a:rPr>
                      <m:t>𝑡𝑜𝑢𝑡</m:t>
                    </m:r>
                    <m:r>
                      <a:rPr lang="fr-FR" sz="2000" b="0" i="1" smtClean="0">
                        <a:latin typeface="Cambria Math"/>
                        <a:ea typeface="Calibri"/>
                        <a:cs typeface="Times New Roman"/>
                      </a:rPr>
                      <m:t> </m:t>
                    </m:r>
                    <m:r>
                      <a:rPr lang="fr-FR" sz="2000" b="0" i="1" smtClean="0">
                        <a:latin typeface="Cambria Math"/>
                        <a:ea typeface="Calibri"/>
                        <a:cs typeface="Times New Roman"/>
                      </a:rPr>
                      <m:t>𝑎</m:t>
                    </m:r>
                    <m:r>
                      <a:rPr lang="fr-FR" sz="2000" b="0" i="1" smtClean="0">
                        <a:latin typeface="Cambria Math"/>
                        <a:ea typeface="Cambria Math"/>
                        <a:cs typeface="Times New Roman"/>
                      </a:rPr>
                      <m:t>∈</m:t>
                    </m:r>
                    <m:r>
                      <a:rPr lang="fr-FR" sz="2000" b="0" i="1" smtClean="0">
                        <a:latin typeface="Cambria Math"/>
                        <a:ea typeface="Cambria Math"/>
                        <a:cs typeface="Times New Roman"/>
                      </a:rPr>
                      <m:t>𝐴</m:t>
                    </m:r>
                    <m:r>
                      <a:rPr lang="fr-FR" sz="2000" b="0" i="1" smtClean="0">
                        <a:latin typeface="Cambria Math"/>
                        <a:ea typeface="Cambria Math"/>
                        <a:cs typeface="Times New Roman"/>
                      </a:rPr>
                      <m:t> </m:t>
                    </m:r>
                    <m:r>
                      <a:rPr lang="fr-FR" sz="2000" b="0" i="1" smtClean="0">
                        <a:latin typeface="Cambria Math"/>
                        <a:ea typeface="Cambria Math"/>
                        <a:cs typeface="Times New Roman"/>
                      </a:rPr>
                      <m:t>𝑒𝑡</m:t>
                    </m:r>
                    <m:r>
                      <a:rPr lang="fr-FR" sz="2000" b="0" i="1" smtClean="0">
                        <a:latin typeface="Cambria Math"/>
                        <a:ea typeface="Cambria Math"/>
                        <a:cs typeface="Times New Roman"/>
                      </a:rPr>
                      <m:t> </m:t>
                    </m:r>
                    <m:r>
                      <a:rPr lang="fr-FR" sz="2000" b="0" i="1" smtClean="0">
                        <a:latin typeface="Cambria Math"/>
                        <a:ea typeface="Cambria Math"/>
                        <a:cs typeface="Times New Roman"/>
                      </a:rPr>
                      <m:t>𝑏</m:t>
                    </m:r>
                    <m:r>
                      <a:rPr lang="fr-FR" sz="2000" b="0" i="1" smtClean="0">
                        <a:latin typeface="Cambria Math"/>
                        <a:ea typeface="Cambria Math"/>
                        <a:cs typeface="Times New Roman"/>
                      </a:rPr>
                      <m:t>∈</m:t>
                    </m:r>
                    <m:r>
                      <a:rPr lang="fr-FR" sz="2000" b="0" i="1" smtClean="0">
                        <a:latin typeface="Cambria Math"/>
                        <a:ea typeface="Cambria Math"/>
                        <a:cs typeface="Times New Roman"/>
                      </a:rPr>
                      <m:t>𝐵</m:t>
                    </m:r>
                    <m:r>
                      <a:rPr lang="fr-FR" sz="2000" b="0" i="1" smtClean="0">
                        <a:latin typeface="Cambria Math"/>
                        <a:ea typeface="Cambria Math"/>
                        <a:cs typeface="Times New Roman"/>
                      </a:rPr>
                      <m:t>, </m:t>
                    </m:r>
                    <m:r>
                      <a:rPr lang="fr-FR" sz="2000" b="0" i="1" smtClean="0">
                        <a:latin typeface="Cambria Math"/>
                        <a:ea typeface="Cambria Math"/>
                        <a:cs typeface="Times New Roman"/>
                      </a:rPr>
                      <m:t>𝑜𝑛</m:t>
                    </m:r>
                    <m:r>
                      <a:rPr lang="fr-FR" sz="2000" b="0" i="1" smtClean="0">
                        <a:latin typeface="Cambria Math"/>
                        <a:ea typeface="Cambria Math"/>
                        <a:cs typeface="Times New Roman"/>
                      </a:rPr>
                      <m:t> </m:t>
                    </m:r>
                    <m:r>
                      <a:rPr lang="fr-FR" sz="2000" b="0" i="1" smtClean="0">
                        <a:latin typeface="Cambria Math"/>
                        <a:ea typeface="Cambria Math"/>
                        <a:cs typeface="Times New Roman"/>
                      </a:rPr>
                      <m:t>𝑎</m:t>
                    </m:r>
                    <m:r>
                      <a:rPr lang="fr-FR" sz="2000" b="0" i="1" smtClean="0">
                        <a:latin typeface="Cambria Math"/>
                        <a:ea typeface="Cambria Math"/>
                        <a:cs typeface="Times New Roman"/>
                      </a:rPr>
                      <m:t>:</m:t>
                    </m:r>
                  </m:oMath>
                </a14:m>
                <a:endParaRPr lang="fr-FR" sz="2000" i="1" dirty="0" smtClean="0">
                  <a:latin typeface="Cambria Math"/>
                  <a:ea typeface="Cambria Math"/>
                  <a:cs typeface="Times New Roman"/>
                </a:endParaRPr>
              </a:p>
              <a:p>
                <a:pPr marL="0" indent="0">
                  <a:lnSpc>
                    <a:spcPct val="115000"/>
                  </a:lnSpc>
                  <a:spcAft>
                    <a:spcPts val="1000"/>
                  </a:spcAft>
                  <a:buNone/>
                </a:pPr>
                <a14:m>
                  <m:oMath xmlns:m="http://schemas.openxmlformats.org/officeDocument/2006/math">
                    <m:r>
                      <a:rPr lang="fr-FR" sz="2000" b="1" i="1" smtClean="0">
                        <a:latin typeface="Cambria Math"/>
                        <a:ea typeface="Cambria Math"/>
                        <a:cs typeface="Times New Roman"/>
                      </a:rPr>
                      <m:t> </m:t>
                    </m:r>
                    <m:r>
                      <a:rPr lang="fr-FR" sz="2000" b="1" i="1" smtClean="0">
                        <a:latin typeface="Cambria Math"/>
                        <a:ea typeface="Cambria Math"/>
                        <a:cs typeface="Times New Roman"/>
                      </a:rPr>
                      <m:t>𝒇</m:t>
                    </m:r>
                    <m:d>
                      <m:dPr>
                        <m:ctrlPr>
                          <a:rPr lang="fr-FR" sz="2000" b="1" i="1" smtClean="0">
                            <a:latin typeface="Cambria Math"/>
                            <a:ea typeface="Cambria Math"/>
                            <a:cs typeface="Times New Roman"/>
                          </a:rPr>
                        </m:ctrlPr>
                      </m:dPr>
                      <m:e>
                        <m:r>
                          <a:rPr lang="fr-FR" sz="2000" b="1" i="1" smtClean="0">
                            <a:latin typeface="Cambria Math"/>
                            <a:ea typeface="Cambria Math"/>
                            <a:cs typeface="Times New Roman"/>
                          </a:rPr>
                          <m:t>𝒂</m:t>
                        </m:r>
                        <m:r>
                          <a:rPr lang="fr-FR" sz="2000" b="1" i="1" smtClean="0">
                            <a:latin typeface="Cambria Math"/>
                            <a:ea typeface="Cambria Math"/>
                            <a:cs typeface="Times New Roman"/>
                          </a:rPr>
                          <m:t>,</m:t>
                        </m:r>
                        <m:r>
                          <a:rPr lang="fr-FR" sz="2000" b="1" i="1" smtClean="0">
                            <a:latin typeface="Cambria Math"/>
                            <a:ea typeface="Cambria Math"/>
                            <a:cs typeface="Times New Roman"/>
                          </a:rPr>
                          <m:t>𝒃</m:t>
                        </m:r>
                      </m:e>
                    </m:d>
                    <m:r>
                      <a:rPr lang="fr-FR" sz="2000" b="1" i="1" smtClean="0">
                        <a:latin typeface="Cambria Math"/>
                        <a:ea typeface="Cambria Math"/>
                        <a:cs typeface="Times New Roman"/>
                      </a:rPr>
                      <m:t>≤</m:t>
                    </m:r>
                    <m:func>
                      <m:funcPr>
                        <m:ctrlPr>
                          <a:rPr lang="fr-FR" sz="2000" b="1" i="1" smtClean="0">
                            <a:latin typeface="Cambria Math"/>
                            <a:ea typeface="Cambria Math"/>
                            <a:cs typeface="Times New Roman"/>
                          </a:rPr>
                        </m:ctrlPr>
                      </m:funcPr>
                      <m:fName>
                        <m:limLow>
                          <m:limLowPr>
                            <m:ctrlPr>
                              <a:rPr lang="fr-FR" sz="2000" b="1" i="1" smtClean="0">
                                <a:latin typeface="Cambria Math"/>
                                <a:ea typeface="Cambria Math"/>
                                <a:cs typeface="Times New Roman"/>
                              </a:rPr>
                            </m:ctrlPr>
                          </m:limLowPr>
                          <m:e>
                            <m:r>
                              <m:rPr>
                                <m:sty m:val="p"/>
                              </m:rPr>
                              <a:rPr lang="fr-FR" sz="2000" b="0" i="0" smtClean="0">
                                <a:latin typeface="Cambria Math"/>
                                <a:ea typeface="Cambria Math"/>
                                <a:cs typeface="Times New Roman"/>
                              </a:rPr>
                              <m:t>max</m:t>
                            </m:r>
                          </m:e>
                          <m:lim>
                            <m:sSup>
                              <m:sSupPr>
                                <m:ctrlPr>
                                  <a:rPr lang="fr-FR" sz="2000" b="1" i="1" smtClean="0">
                                    <a:latin typeface="Cambria Math"/>
                                    <a:ea typeface="Cambria Math"/>
                                    <a:cs typeface="Times New Roman"/>
                                  </a:rPr>
                                </m:ctrlPr>
                              </m:sSupPr>
                              <m:e>
                                <m:r>
                                  <a:rPr lang="fr-FR" sz="2000" b="1" i="1" smtClean="0">
                                    <a:latin typeface="Cambria Math"/>
                                    <a:ea typeface="Cambria Math"/>
                                    <a:cs typeface="Times New Roman"/>
                                  </a:rPr>
                                  <m:t>𝒂</m:t>
                                </m:r>
                              </m:e>
                              <m:sup>
                                <m:r>
                                  <a:rPr lang="fr-FR" sz="2000" b="1" i="1" smtClean="0">
                                    <a:latin typeface="Cambria Math"/>
                                    <a:ea typeface="Cambria Math"/>
                                    <a:cs typeface="Times New Roman"/>
                                  </a:rPr>
                                  <m:t>′</m:t>
                                </m:r>
                              </m:sup>
                            </m:sSup>
                            <m:r>
                              <a:rPr lang="fr-FR" sz="2000" b="1" i="1" smtClean="0">
                                <a:latin typeface="Cambria Math"/>
                                <a:ea typeface="Cambria Math"/>
                                <a:cs typeface="Times New Roman"/>
                              </a:rPr>
                              <m:t>∈</m:t>
                            </m:r>
                            <m:r>
                              <a:rPr lang="fr-FR" sz="2000" b="1" i="1" smtClean="0">
                                <a:latin typeface="Cambria Math"/>
                                <a:ea typeface="Cambria Math"/>
                                <a:cs typeface="Times New Roman"/>
                              </a:rPr>
                              <m:t>𝑨</m:t>
                            </m:r>
                          </m:lim>
                        </m:limLow>
                      </m:fName>
                      <m:e>
                        <m:r>
                          <a:rPr lang="fr-FR" sz="2000" b="1" i="1" smtClean="0">
                            <a:latin typeface="Cambria Math"/>
                            <a:ea typeface="Cambria Math"/>
                            <a:cs typeface="Times New Roman"/>
                          </a:rPr>
                          <m:t>𝒇</m:t>
                        </m:r>
                        <m:d>
                          <m:dPr>
                            <m:ctrlPr>
                              <a:rPr lang="fr-FR" sz="2000" b="1" i="1" smtClean="0">
                                <a:latin typeface="Cambria Math"/>
                                <a:ea typeface="Cambria Math"/>
                                <a:cs typeface="Times New Roman"/>
                              </a:rPr>
                            </m:ctrlPr>
                          </m:dPr>
                          <m:e>
                            <m:sSup>
                              <m:sSupPr>
                                <m:ctrlPr>
                                  <a:rPr lang="fr-FR" sz="2000" b="1" i="1" smtClean="0">
                                    <a:latin typeface="Cambria Math"/>
                                    <a:ea typeface="Cambria Math"/>
                                    <a:cs typeface="Times New Roman"/>
                                  </a:rPr>
                                </m:ctrlPr>
                              </m:sSupPr>
                              <m:e>
                                <m:r>
                                  <a:rPr lang="fr-FR" sz="2000" b="1" i="1" smtClean="0">
                                    <a:latin typeface="Cambria Math"/>
                                    <a:ea typeface="Cambria Math"/>
                                    <a:cs typeface="Times New Roman"/>
                                  </a:rPr>
                                  <m:t>𝒂</m:t>
                                </m:r>
                              </m:e>
                              <m:sup>
                                <m:r>
                                  <a:rPr lang="fr-FR" sz="2000" b="1" i="1" smtClean="0">
                                    <a:latin typeface="Cambria Math"/>
                                    <a:ea typeface="Cambria Math"/>
                                    <a:cs typeface="Times New Roman"/>
                                  </a:rPr>
                                  <m:t>′</m:t>
                                </m:r>
                              </m:sup>
                            </m:sSup>
                            <m:r>
                              <a:rPr lang="fr-FR" sz="2000" b="1" i="1" smtClean="0">
                                <a:latin typeface="Cambria Math"/>
                                <a:ea typeface="Cambria Math"/>
                                <a:cs typeface="Times New Roman"/>
                              </a:rPr>
                              <m:t>,</m:t>
                            </m:r>
                            <m:r>
                              <a:rPr lang="fr-FR" sz="2000" b="1" i="1" smtClean="0">
                                <a:latin typeface="Cambria Math"/>
                                <a:ea typeface="Cambria Math"/>
                                <a:cs typeface="Times New Roman"/>
                              </a:rPr>
                              <m:t>𝒃</m:t>
                            </m:r>
                          </m:e>
                        </m:d>
                        <m:r>
                          <a:rPr lang="fr-FR" sz="2000" b="1" i="1" smtClean="0">
                            <a:latin typeface="Cambria Math"/>
                            <a:ea typeface="Cambria Math"/>
                            <a:cs typeface="Times New Roman"/>
                          </a:rPr>
                          <m:t>⇒</m:t>
                        </m:r>
                        <m:func>
                          <m:funcPr>
                            <m:ctrlPr>
                              <a:rPr lang="fr-FR" sz="2000" b="1" i="1" smtClean="0">
                                <a:latin typeface="Cambria Math"/>
                                <a:ea typeface="Cambria Math"/>
                                <a:cs typeface="Times New Roman"/>
                              </a:rPr>
                            </m:ctrlPr>
                          </m:funcPr>
                          <m:fName>
                            <m:limLow>
                              <m:limLowPr>
                                <m:ctrlPr>
                                  <a:rPr lang="fr-FR" sz="2000" b="1" i="1" smtClean="0">
                                    <a:latin typeface="Cambria Math"/>
                                    <a:ea typeface="Cambria Math"/>
                                    <a:cs typeface="Times New Roman"/>
                                  </a:rPr>
                                </m:ctrlPr>
                              </m:limLowPr>
                              <m:e>
                                <m:r>
                                  <m:rPr>
                                    <m:sty m:val="p"/>
                                  </m:rPr>
                                  <a:rPr lang="fr-FR" sz="2000" b="0" i="0" smtClean="0">
                                    <a:latin typeface="Cambria Math"/>
                                    <a:ea typeface="Cambria Math"/>
                                    <a:cs typeface="Times New Roman"/>
                                  </a:rPr>
                                  <m:t>min</m:t>
                                </m:r>
                              </m:e>
                              <m:lim>
                                <m:r>
                                  <a:rPr lang="fr-FR" sz="2000" b="1" i="1" smtClean="0">
                                    <a:latin typeface="Cambria Math"/>
                                    <a:ea typeface="Cambria Math"/>
                                    <a:cs typeface="Times New Roman"/>
                                  </a:rPr>
                                  <m:t>𝒃</m:t>
                                </m:r>
                                <m:r>
                                  <a:rPr lang="fr-FR" sz="2000" b="1" i="1" smtClean="0">
                                    <a:latin typeface="Cambria Math"/>
                                    <a:ea typeface="Cambria Math"/>
                                    <a:cs typeface="Times New Roman"/>
                                  </a:rPr>
                                  <m:t>∈</m:t>
                                </m:r>
                                <m:r>
                                  <a:rPr lang="fr-FR" sz="2000" b="1" i="1" smtClean="0">
                                    <a:latin typeface="Cambria Math"/>
                                    <a:ea typeface="Cambria Math"/>
                                    <a:cs typeface="Times New Roman"/>
                                  </a:rPr>
                                  <m:t>𝑩</m:t>
                                </m:r>
                              </m:lim>
                            </m:limLow>
                          </m:fName>
                          <m:e>
                            <m:r>
                              <a:rPr lang="fr-FR" sz="2000" b="1" i="1" smtClean="0">
                                <a:latin typeface="Cambria Math"/>
                                <a:ea typeface="Cambria Math"/>
                                <a:cs typeface="Times New Roman"/>
                              </a:rPr>
                              <m:t>𝒇</m:t>
                            </m:r>
                            <m:d>
                              <m:dPr>
                                <m:ctrlPr>
                                  <a:rPr lang="fr-FR" sz="2000" b="1" i="1" smtClean="0">
                                    <a:latin typeface="Cambria Math"/>
                                    <a:ea typeface="Cambria Math"/>
                                    <a:cs typeface="Times New Roman"/>
                                  </a:rPr>
                                </m:ctrlPr>
                              </m:dPr>
                              <m:e>
                                <m:r>
                                  <a:rPr lang="fr-FR" sz="2000" b="1" i="1" smtClean="0">
                                    <a:latin typeface="Cambria Math"/>
                                    <a:ea typeface="Cambria Math"/>
                                    <a:cs typeface="Times New Roman"/>
                                  </a:rPr>
                                  <m:t>𝒂</m:t>
                                </m:r>
                                <m:r>
                                  <a:rPr lang="fr-FR" sz="2000" b="1" i="1" smtClean="0">
                                    <a:latin typeface="Cambria Math"/>
                                    <a:ea typeface="Cambria Math"/>
                                    <a:cs typeface="Times New Roman"/>
                                  </a:rPr>
                                  <m:t>,</m:t>
                                </m:r>
                                <m:r>
                                  <a:rPr lang="fr-FR" sz="2000" b="1" i="1" smtClean="0">
                                    <a:latin typeface="Cambria Math"/>
                                    <a:ea typeface="Cambria Math"/>
                                    <a:cs typeface="Times New Roman"/>
                                  </a:rPr>
                                  <m:t>𝒃</m:t>
                                </m:r>
                              </m:e>
                            </m:d>
                            <m:r>
                              <a:rPr lang="fr-FR" sz="2000" b="1" i="1" smtClean="0">
                                <a:latin typeface="Cambria Math"/>
                                <a:ea typeface="Cambria Math"/>
                                <a:cs typeface="Times New Roman"/>
                              </a:rPr>
                              <m:t>≤</m:t>
                            </m:r>
                            <m:func>
                              <m:funcPr>
                                <m:ctrlPr>
                                  <a:rPr lang="fr-FR" sz="2000" b="1" i="1" smtClean="0">
                                    <a:latin typeface="Cambria Math"/>
                                    <a:ea typeface="Cambria Math"/>
                                    <a:cs typeface="Times New Roman"/>
                                  </a:rPr>
                                </m:ctrlPr>
                              </m:funcPr>
                              <m:fName>
                                <m:limLow>
                                  <m:limLowPr>
                                    <m:ctrlPr>
                                      <a:rPr lang="fr-FR" sz="2000" b="1" i="1" smtClean="0">
                                        <a:latin typeface="Cambria Math"/>
                                        <a:ea typeface="Cambria Math"/>
                                        <a:cs typeface="Times New Roman"/>
                                      </a:rPr>
                                    </m:ctrlPr>
                                  </m:limLowPr>
                                  <m:e>
                                    <m:r>
                                      <m:rPr>
                                        <m:sty m:val="p"/>
                                      </m:rPr>
                                      <a:rPr lang="fr-FR" sz="2000" b="0" i="0" smtClean="0">
                                        <a:latin typeface="Cambria Math"/>
                                        <a:ea typeface="Cambria Math"/>
                                        <a:cs typeface="Times New Roman"/>
                                      </a:rPr>
                                      <m:t>min</m:t>
                                    </m:r>
                                  </m:e>
                                  <m:lim>
                                    <m:r>
                                      <a:rPr lang="fr-FR" sz="2000" b="1" i="1" smtClean="0">
                                        <a:latin typeface="Cambria Math"/>
                                        <a:ea typeface="Cambria Math"/>
                                        <a:cs typeface="Times New Roman"/>
                                      </a:rPr>
                                      <m:t>𝒃</m:t>
                                    </m:r>
                                    <m:r>
                                      <a:rPr lang="fr-FR" sz="2000" b="1" i="1" smtClean="0">
                                        <a:latin typeface="Cambria Math"/>
                                        <a:ea typeface="Cambria Math"/>
                                        <a:cs typeface="Times New Roman"/>
                                      </a:rPr>
                                      <m:t>∈</m:t>
                                    </m:r>
                                    <m:r>
                                      <a:rPr lang="fr-FR" sz="2000" b="1" i="1" smtClean="0">
                                        <a:latin typeface="Cambria Math"/>
                                        <a:ea typeface="Cambria Math"/>
                                        <a:cs typeface="Times New Roman"/>
                                      </a:rPr>
                                      <m:t>𝑩</m:t>
                                    </m:r>
                                  </m:lim>
                                </m:limLow>
                              </m:fName>
                              <m:e>
                                <m:func>
                                  <m:funcPr>
                                    <m:ctrlPr>
                                      <a:rPr lang="fr-FR" sz="2000" b="1" i="1" smtClean="0">
                                        <a:latin typeface="Cambria Math"/>
                                        <a:ea typeface="Cambria Math"/>
                                        <a:cs typeface="Times New Roman"/>
                                      </a:rPr>
                                    </m:ctrlPr>
                                  </m:funcPr>
                                  <m:fName>
                                    <m:limLow>
                                      <m:limLowPr>
                                        <m:ctrlPr>
                                          <a:rPr lang="fr-FR" sz="2000" b="1" i="1" smtClean="0">
                                            <a:latin typeface="Cambria Math"/>
                                            <a:ea typeface="Cambria Math"/>
                                            <a:cs typeface="Times New Roman"/>
                                          </a:rPr>
                                        </m:ctrlPr>
                                      </m:limLowPr>
                                      <m:e>
                                        <m:r>
                                          <m:rPr>
                                            <m:sty m:val="p"/>
                                          </m:rPr>
                                          <a:rPr lang="fr-FR" sz="2000" b="0" i="0" smtClean="0">
                                            <a:latin typeface="Cambria Math"/>
                                            <a:ea typeface="Cambria Math"/>
                                            <a:cs typeface="Times New Roman"/>
                                          </a:rPr>
                                          <m:t>max</m:t>
                                        </m:r>
                                      </m:e>
                                      <m:lim>
                                        <m:sSup>
                                          <m:sSupPr>
                                            <m:ctrlPr>
                                              <a:rPr lang="fr-FR" sz="2000" b="1" i="1" smtClean="0">
                                                <a:latin typeface="Cambria Math"/>
                                                <a:ea typeface="Cambria Math"/>
                                                <a:cs typeface="Times New Roman"/>
                                              </a:rPr>
                                            </m:ctrlPr>
                                          </m:sSupPr>
                                          <m:e>
                                            <m:r>
                                              <a:rPr lang="fr-FR" sz="2000" b="1" i="1" smtClean="0">
                                                <a:latin typeface="Cambria Math"/>
                                                <a:ea typeface="Cambria Math"/>
                                                <a:cs typeface="Times New Roman"/>
                                              </a:rPr>
                                              <m:t>𝒂</m:t>
                                            </m:r>
                                          </m:e>
                                          <m:sup>
                                            <m:r>
                                              <a:rPr lang="fr-FR" sz="2000" b="1" i="1" smtClean="0">
                                                <a:latin typeface="Cambria Math"/>
                                                <a:ea typeface="Cambria Math"/>
                                                <a:cs typeface="Times New Roman"/>
                                              </a:rPr>
                                              <m:t>′</m:t>
                                            </m:r>
                                          </m:sup>
                                        </m:sSup>
                                        <m:r>
                                          <a:rPr lang="fr-FR" sz="2000" b="1" i="1" smtClean="0">
                                            <a:latin typeface="Cambria Math"/>
                                            <a:ea typeface="Cambria Math"/>
                                            <a:cs typeface="Times New Roman"/>
                                          </a:rPr>
                                          <m:t>∈</m:t>
                                        </m:r>
                                        <m:r>
                                          <a:rPr lang="fr-FR" sz="2000" b="1" i="1" smtClean="0">
                                            <a:latin typeface="Cambria Math"/>
                                            <a:ea typeface="Cambria Math"/>
                                            <a:cs typeface="Times New Roman"/>
                                          </a:rPr>
                                          <m:t>𝑨</m:t>
                                        </m:r>
                                      </m:lim>
                                    </m:limLow>
                                  </m:fName>
                                  <m:e>
                                    <m:r>
                                      <a:rPr lang="fr-FR" sz="2000" b="1" i="1" smtClean="0">
                                        <a:latin typeface="Cambria Math"/>
                                        <a:ea typeface="Cambria Math"/>
                                        <a:cs typeface="Times New Roman"/>
                                      </a:rPr>
                                      <m:t>𝒇</m:t>
                                    </m:r>
                                    <m:r>
                                      <a:rPr lang="fr-FR" sz="2000" b="1" i="1" smtClean="0">
                                        <a:latin typeface="Cambria Math"/>
                                        <a:ea typeface="Cambria Math"/>
                                        <a:cs typeface="Times New Roman"/>
                                      </a:rPr>
                                      <m:t>(</m:t>
                                    </m:r>
                                  </m:e>
                                </m:func>
                              </m:e>
                            </m:func>
                          </m:e>
                        </m:func>
                      </m:e>
                    </m:func>
                    <m:sSup>
                      <m:sSupPr>
                        <m:ctrlPr>
                          <a:rPr lang="fr-FR" sz="2000" b="1" i="1">
                            <a:latin typeface="Cambria Math"/>
                            <a:ea typeface="Cambria Math"/>
                            <a:cs typeface="Times New Roman"/>
                          </a:rPr>
                        </m:ctrlPr>
                      </m:sSupPr>
                      <m:e>
                        <m:r>
                          <a:rPr lang="fr-FR" sz="2000" b="1" i="1">
                            <a:latin typeface="Cambria Math"/>
                            <a:ea typeface="Cambria Math"/>
                            <a:cs typeface="Times New Roman"/>
                          </a:rPr>
                          <m:t>𝒂</m:t>
                        </m:r>
                      </m:e>
                      <m:sup>
                        <m:r>
                          <a:rPr lang="fr-FR" sz="2000" b="1" i="1">
                            <a:latin typeface="Cambria Math"/>
                            <a:ea typeface="Cambria Math"/>
                            <a:cs typeface="Times New Roman"/>
                          </a:rPr>
                          <m:t>′</m:t>
                        </m:r>
                      </m:sup>
                    </m:sSup>
                    <m:r>
                      <a:rPr lang="fr-FR" sz="2000" b="1" i="1" smtClean="0">
                        <a:latin typeface="Cambria Math"/>
                        <a:ea typeface="Cambria Math"/>
                        <a:cs typeface="Times New Roman"/>
                      </a:rPr>
                      <m:t>,</m:t>
                    </m:r>
                    <m:r>
                      <a:rPr lang="fr-FR" sz="2000" b="1" i="1" smtClean="0">
                        <a:latin typeface="Cambria Math"/>
                        <a:ea typeface="Cambria Math"/>
                        <a:cs typeface="Times New Roman"/>
                      </a:rPr>
                      <m:t>𝒃</m:t>
                    </m:r>
                    <m:r>
                      <a:rPr lang="fr-FR" sz="2000" b="1" i="1" smtClean="0">
                        <a:latin typeface="Cambria Math"/>
                        <a:ea typeface="Cambria Math"/>
                        <a:cs typeface="Times New Roman"/>
                      </a:rPr>
                      <m:t>)</m:t>
                    </m:r>
                  </m:oMath>
                </a14:m>
                <a:r>
                  <a:rPr lang="fr-FR" sz="2000" dirty="0">
                    <a:latin typeface="Times New Roman"/>
                    <a:ea typeface="Calibri"/>
                    <a:cs typeface="Times New Roman"/>
                  </a:rPr>
                  <a:t> </a:t>
                </a:r>
                <a:endParaRPr lang="fr-FR" sz="2000" dirty="0" smtClean="0">
                  <a:latin typeface="Times New Roman"/>
                  <a:ea typeface="Calibri"/>
                  <a:cs typeface="Times New Roman"/>
                </a:endParaRPr>
              </a:p>
              <a:p>
                <a:pPr marL="0" indent="0">
                  <a:lnSpc>
                    <a:spcPct val="115000"/>
                  </a:lnSpc>
                  <a:spcAft>
                    <a:spcPts val="1000"/>
                  </a:spcAft>
                  <a:buNone/>
                </a:pPr>
                <a:r>
                  <a:rPr lang="fr-FR" sz="2000" dirty="0" smtClean="0">
                    <a:latin typeface="Times New Roman"/>
                    <a:cs typeface="Times New Roman"/>
                  </a:rPr>
                  <a:t>⇒</a:t>
                </a:r>
                <a14:m>
                  <m:oMath xmlns:m="http://schemas.openxmlformats.org/officeDocument/2006/math">
                    <m:func>
                      <m:funcPr>
                        <m:ctrlPr>
                          <a:rPr lang="fr-FR" sz="2000" i="1" smtClean="0">
                            <a:latin typeface="Cambria Math"/>
                            <a:cs typeface="Times New Roman"/>
                          </a:rPr>
                        </m:ctrlPr>
                      </m:funcPr>
                      <m:fName>
                        <m:limLow>
                          <m:limLowPr>
                            <m:ctrlPr>
                              <a:rPr lang="fr-FR" sz="2000" i="1" smtClean="0">
                                <a:latin typeface="Cambria Math"/>
                                <a:cs typeface="Times New Roman"/>
                              </a:rPr>
                            </m:ctrlPr>
                          </m:limLowPr>
                          <m:e>
                            <m:r>
                              <m:rPr>
                                <m:sty m:val="p"/>
                              </m:rPr>
                              <a:rPr lang="fr-FR" sz="2000" i="0" smtClean="0">
                                <a:latin typeface="Cambria Math"/>
                                <a:cs typeface="Times New Roman"/>
                              </a:rPr>
                              <m:t>max</m:t>
                            </m:r>
                          </m:e>
                          <m:lim>
                            <m:r>
                              <a:rPr lang="fr-FR" sz="2000" b="0" i="1" smtClean="0">
                                <a:latin typeface="Cambria Math"/>
                                <a:cs typeface="Times New Roman"/>
                              </a:rPr>
                              <m:t>𝑎</m:t>
                            </m:r>
                            <m:r>
                              <a:rPr lang="fr-FR" sz="2000" b="0" i="1" smtClean="0">
                                <a:latin typeface="Cambria Math"/>
                                <a:ea typeface="Cambria Math"/>
                                <a:cs typeface="Times New Roman"/>
                              </a:rPr>
                              <m:t>∈</m:t>
                            </m:r>
                            <m:r>
                              <a:rPr lang="fr-FR" sz="2000" b="0" i="1" smtClean="0">
                                <a:latin typeface="Cambria Math"/>
                                <a:ea typeface="Cambria Math"/>
                                <a:cs typeface="Times New Roman"/>
                              </a:rPr>
                              <m:t>𝐴</m:t>
                            </m:r>
                          </m:lim>
                        </m:limLow>
                      </m:fName>
                      <m:e>
                        <m:func>
                          <m:funcPr>
                            <m:ctrlPr>
                              <a:rPr lang="fr-FR" sz="2000" b="1" i="1">
                                <a:solidFill>
                                  <a:prstClr val="black"/>
                                </a:solidFill>
                                <a:latin typeface="Cambria Math"/>
                                <a:ea typeface="Cambria Math"/>
                                <a:cs typeface="Times New Roman"/>
                              </a:rPr>
                            </m:ctrlPr>
                          </m:funcPr>
                          <m:fName>
                            <m:limLow>
                              <m:limLowPr>
                                <m:ctrlPr>
                                  <a:rPr lang="fr-FR" sz="2000" b="1" i="1">
                                    <a:solidFill>
                                      <a:prstClr val="black"/>
                                    </a:solidFill>
                                    <a:latin typeface="Cambria Math"/>
                                    <a:ea typeface="Cambria Math"/>
                                    <a:cs typeface="Times New Roman"/>
                                  </a:rPr>
                                </m:ctrlPr>
                              </m:limLowPr>
                              <m:e>
                                <m:r>
                                  <m:rPr>
                                    <m:sty m:val="p"/>
                                  </m:rPr>
                                  <a:rPr lang="fr-FR" sz="2000">
                                    <a:solidFill>
                                      <a:prstClr val="black"/>
                                    </a:solidFill>
                                    <a:latin typeface="Cambria Math"/>
                                    <a:ea typeface="Cambria Math"/>
                                    <a:cs typeface="Times New Roman"/>
                                  </a:rPr>
                                  <m:t>min</m:t>
                                </m:r>
                              </m:e>
                              <m:lim>
                                <m:r>
                                  <a:rPr lang="fr-FR" sz="2000" b="1" i="1">
                                    <a:solidFill>
                                      <a:prstClr val="black"/>
                                    </a:solidFill>
                                    <a:latin typeface="Cambria Math"/>
                                    <a:ea typeface="Cambria Math"/>
                                    <a:cs typeface="Times New Roman"/>
                                  </a:rPr>
                                  <m:t>𝒃</m:t>
                                </m:r>
                                <m:r>
                                  <a:rPr lang="fr-FR" sz="2000" b="1" i="1">
                                    <a:solidFill>
                                      <a:prstClr val="black"/>
                                    </a:solidFill>
                                    <a:latin typeface="Cambria Math"/>
                                    <a:ea typeface="Cambria Math"/>
                                    <a:cs typeface="Times New Roman"/>
                                  </a:rPr>
                                  <m:t>∈</m:t>
                                </m:r>
                                <m:r>
                                  <a:rPr lang="fr-FR" sz="2000" b="1" i="1">
                                    <a:solidFill>
                                      <a:prstClr val="black"/>
                                    </a:solidFill>
                                    <a:latin typeface="Cambria Math"/>
                                    <a:ea typeface="Cambria Math"/>
                                    <a:cs typeface="Times New Roman"/>
                                  </a:rPr>
                                  <m:t>𝑩</m:t>
                                </m:r>
                              </m:lim>
                            </m:limLow>
                          </m:fName>
                          <m:e>
                            <m:r>
                              <a:rPr lang="fr-FR" sz="2000" b="1" i="1">
                                <a:solidFill>
                                  <a:prstClr val="black"/>
                                </a:solidFill>
                                <a:latin typeface="Cambria Math"/>
                                <a:ea typeface="Cambria Math"/>
                                <a:cs typeface="Times New Roman"/>
                              </a:rPr>
                              <m:t>𝒇</m:t>
                            </m:r>
                            <m:d>
                              <m:dPr>
                                <m:ctrlPr>
                                  <a:rPr lang="fr-FR" sz="2000" b="1" i="1">
                                    <a:solidFill>
                                      <a:prstClr val="black"/>
                                    </a:solidFill>
                                    <a:latin typeface="Cambria Math"/>
                                    <a:ea typeface="Cambria Math"/>
                                    <a:cs typeface="Times New Roman"/>
                                  </a:rPr>
                                </m:ctrlPr>
                              </m:dPr>
                              <m:e>
                                <m:r>
                                  <a:rPr lang="fr-FR" sz="2000" b="1" i="1">
                                    <a:solidFill>
                                      <a:prstClr val="black"/>
                                    </a:solidFill>
                                    <a:latin typeface="Cambria Math"/>
                                    <a:ea typeface="Cambria Math"/>
                                    <a:cs typeface="Times New Roman"/>
                                  </a:rPr>
                                  <m:t>𝒂</m:t>
                                </m:r>
                                <m:r>
                                  <a:rPr lang="fr-FR" sz="2000" b="1" i="1">
                                    <a:solidFill>
                                      <a:prstClr val="black"/>
                                    </a:solidFill>
                                    <a:latin typeface="Cambria Math"/>
                                    <a:ea typeface="Cambria Math"/>
                                    <a:cs typeface="Times New Roman"/>
                                  </a:rPr>
                                  <m:t>,</m:t>
                                </m:r>
                                <m:r>
                                  <a:rPr lang="fr-FR" sz="2000" b="1" i="1">
                                    <a:solidFill>
                                      <a:prstClr val="black"/>
                                    </a:solidFill>
                                    <a:latin typeface="Cambria Math"/>
                                    <a:ea typeface="Cambria Math"/>
                                    <a:cs typeface="Times New Roman"/>
                                  </a:rPr>
                                  <m:t>𝒃</m:t>
                                </m:r>
                              </m:e>
                            </m:d>
                            <m:r>
                              <a:rPr lang="fr-FR" sz="2000" b="1" i="1">
                                <a:solidFill>
                                  <a:prstClr val="black"/>
                                </a:solidFill>
                                <a:latin typeface="Cambria Math"/>
                                <a:ea typeface="Cambria Math"/>
                                <a:cs typeface="Times New Roman"/>
                              </a:rPr>
                              <m:t>≤</m:t>
                            </m:r>
                            <m:func>
                              <m:funcPr>
                                <m:ctrlPr>
                                  <a:rPr lang="fr-FR" sz="2000" b="1" i="1">
                                    <a:solidFill>
                                      <a:prstClr val="black"/>
                                    </a:solidFill>
                                    <a:latin typeface="Cambria Math"/>
                                    <a:ea typeface="Cambria Math"/>
                                    <a:cs typeface="Times New Roman"/>
                                  </a:rPr>
                                </m:ctrlPr>
                              </m:funcPr>
                              <m:fName>
                                <m:limLow>
                                  <m:limLowPr>
                                    <m:ctrlPr>
                                      <a:rPr lang="fr-FR" sz="2000" b="1" i="1">
                                        <a:solidFill>
                                          <a:prstClr val="black"/>
                                        </a:solidFill>
                                        <a:latin typeface="Cambria Math"/>
                                        <a:ea typeface="Cambria Math"/>
                                        <a:cs typeface="Times New Roman"/>
                                      </a:rPr>
                                    </m:ctrlPr>
                                  </m:limLowPr>
                                  <m:e>
                                    <m:r>
                                      <m:rPr>
                                        <m:sty m:val="p"/>
                                      </m:rPr>
                                      <a:rPr lang="fr-FR" sz="2000">
                                        <a:solidFill>
                                          <a:prstClr val="black"/>
                                        </a:solidFill>
                                        <a:latin typeface="Cambria Math"/>
                                        <a:ea typeface="Cambria Math"/>
                                        <a:cs typeface="Times New Roman"/>
                                      </a:rPr>
                                      <m:t>min</m:t>
                                    </m:r>
                                  </m:e>
                                  <m:lim>
                                    <m:r>
                                      <a:rPr lang="fr-FR" sz="2000" b="1" i="1">
                                        <a:solidFill>
                                          <a:prstClr val="black"/>
                                        </a:solidFill>
                                        <a:latin typeface="Cambria Math"/>
                                        <a:ea typeface="Cambria Math"/>
                                        <a:cs typeface="Times New Roman"/>
                                      </a:rPr>
                                      <m:t>𝒃</m:t>
                                    </m:r>
                                    <m:r>
                                      <a:rPr lang="fr-FR" sz="2000" b="1" i="1">
                                        <a:solidFill>
                                          <a:prstClr val="black"/>
                                        </a:solidFill>
                                        <a:latin typeface="Cambria Math"/>
                                        <a:ea typeface="Cambria Math"/>
                                        <a:cs typeface="Times New Roman"/>
                                      </a:rPr>
                                      <m:t>∈</m:t>
                                    </m:r>
                                    <m:r>
                                      <a:rPr lang="fr-FR" sz="2000" b="1" i="1">
                                        <a:solidFill>
                                          <a:prstClr val="black"/>
                                        </a:solidFill>
                                        <a:latin typeface="Cambria Math"/>
                                        <a:ea typeface="Cambria Math"/>
                                        <a:cs typeface="Times New Roman"/>
                                      </a:rPr>
                                      <m:t>𝑩</m:t>
                                    </m:r>
                                  </m:lim>
                                </m:limLow>
                              </m:fName>
                              <m:e>
                                <m:func>
                                  <m:funcPr>
                                    <m:ctrlPr>
                                      <a:rPr lang="fr-FR" sz="2000" b="1" i="1">
                                        <a:solidFill>
                                          <a:prstClr val="black"/>
                                        </a:solidFill>
                                        <a:latin typeface="Cambria Math"/>
                                        <a:ea typeface="Cambria Math"/>
                                        <a:cs typeface="Times New Roman"/>
                                      </a:rPr>
                                    </m:ctrlPr>
                                  </m:funcPr>
                                  <m:fName>
                                    <m:limLow>
                                      <m:limLowPr>
                                        <m:ctrlPr>
                                          <a:rPr lang="fr-FR" sz="2000" b="1" i="1">
                                            <a:solidFill>
                                              <a:prstClr val="black"/>
                                            </a:solidFill>
                                            <a:latin typeface="Cambria Math"/>
                                            <a:ea typeface="Cambria Math"/>
                                            <a:cs typeface="Times New Roman"/>
                                          </a:rPr>
                                        </m:ctrlPr>
                                      </m:limLowPr>
                                      <m:e>
                                        <m:r>
                                          <m:rPr>
                                            <m:sty m:val="p"/>
                                          </m:rPr>
                                          <a:rPr lang="fr-FR" sz="2000">
                                            <a:solidFill>
                                              <a:prstClr val="black"/>
                                            </a:solidFill>
                                            <a:latin typeface="Cambria Math"/>
                                            <a:ea typeface="Cambria Math"/>
                                            <a:cs typeface="Times New Roman"/>
                                          </a:rPr>
                                          <m:t>max</m:t>
                                        </m:r>
                                      </m:e>
                                      <m:lim>
                                        <m:sSup>
                                          <m:sSupPr>
                                            <m:ctrlPr>
                                              <a:rPr lang="fr-FR" sz="2000" b="1" i="1">
                                                <a:solidFill>
                                                  <a:prstClr val="black"/>
                                                </a:solidFill>
                                                <a:latin typeface="Cambria Math"/>
                                                <a:ea typeface="Cambria Math"/>
                                                <a:cs typeface="Times New Roman"/>
                                              </a:rPr>
                                            </m:ctrlPr>
                                          </m:sSupPr>
                                          <m:e>
                                            <m:r>
                                              <a:rPr lang="fr-FR" sz="2000" b="1" i="1">
                                                <a:solidFill>
                                                  <a:prstClr val="black"/>
                                                </a:solidFill>
                                                <a:latin typeface="Cambria Math"/>
                                                <a:ea typeface="Cambria Math"/>
                                                <a:cs typeface="Times New Roman"/>
                                              </a:rPr>
                                              <m:t>𝒂</m:t>
                                            </m:r>
                                          </m:e>
                                          <m:sup>
                                            <m:r>
                                              <a:rPr lang="fr-FR" sz="2000" b="1" i="1">
                                                <a:solidFill>
                                                  <a:prstClr val="black"/>
                                                </a:solidFill>
                                                <a:latin typeface="Cambria Math"/>
                                                <a:ea typeface="Cambria Math"/>
                                                <a:cs typeface="Times New Roman"/>
                                              </a:rPr>
                                              <m:t>′</m:t>
                                            </m:r>
                                          </m:sup>
                                        </m:sSup>
                                        <m:r>
                                          <a:rPr lang="fr-FR" sz="2000" b="1" i="1">
                                            <a:solidFill>
                                              <a:prstClr val="black"/>
                                            </a:solidFill>
                                            <a:latin typeface="Cambria Math"/>
                                            <a:ea typeface="Cambria Math"/>
                                            <a:cs typeface="Times New Roman"/>
                                          </a:rPr>
                                          <m:t>∈</m:t>
                                        </m:r>
                                        <m:r>
                                          <a:rPr lang="fr-FR" sz="2000" b="1" i="1">
                                            <a:solidFill>
                                              <a:prstClr val="black"/>
                                            </a:solidFill>
                                            <a:latin typeface="Cambria Math"/>
                                            <a:ea typeface="Cambria Math"/>
                                            <a:cs typeface="Times New Roman"/>
                                          </a:rPr>
                                          <m:t>𝑨</m:t>
                                        </m:r>
                                      </m:lim>
                                    </m:limLow>
                                  </m:fName>
                                  <m:e>
                                    <m:r>
                                      <a:rPr lang="fr-FR" sz="2000" b="1" i="1">
                                        <a:solidFill>
                                          <a:prstClr val="black"/>
                                        </a:solidFill>
                                        <a:latin typeface="Cambria Math"/>
                                        <a:ea typeface="Cambria Math"/>
                                        <a:cs typeface="Times New Roman"/>
                                      </a:rPr>
                                      <m:t>𝒇</m:t>
                                    </m:r>
                                    <m:r>
                                      <a:rPr lang="fr-FR" sz="2000" b="1" i="1">
                                        <a:solidFill>
                                          <a:prstClr val="black"/>
                                        </a:solidFill>
                                        <a:latin typeface="Cambria Math"/>
                                        <a:ea typeface="Cambria Math"/>
                                        <a:cs typeface="Times New Roman"/>
                                      </a:rPr>
                                      <m:t>(</m:t>
                                    </m:r>
                                  </m:e>
                                </m:func>
                              </m:e>
                            </m:func>
                          </m:e>
                        </m:func>
                        <m:sSup>
                          <m:sSupPr>
                            <m:ctrlPr>
                              <a:rPr lang="fr-FR" sz="2000" b="0" i="1" smtClean="0">
                                <a:solidFill>
                                  <a:prstClr val="black"/>
                                </a:solidFill>
                                <a:latin typeface="Cambria Math"/>
                                <a:ea typeface="Cambria Math"/>
                                <a:cs typeface="Times New Roman"/>
                              </a:rPr>
                            </m:ctrlPr>
                          </m:sSupPr>
                          <m:e>
                            <m:r>
                              <a:rPr lang="fr-FR" sz="2000" b="0" i="1" smtClean="0">
                                <a:solidFill>
                                  <a:prstClr val="black"/>
                                </a:solidFill>
                                <a:latin typeface="Cambria Math"/>
                                <a:ea typeface="Cambria Math"/>
                                <a:cs typeface="Times New Roman"/>
                              </a:rPr>
                              <m:t>𝑎</m:t>
                            </m:r>
                          </m:e>
                          <m:sup>
                            <m:r>
                              <a:rPr lang="fr-FR" sz="2000" b="0" i="1" smtClean="0">
                                <a:solidFill>
                                  <a:prstClr val="black"/>
                                </a:solidFill>
                                <a:latin typeface="Cambria Math"/>
                                <a:ea typeface="Cambria Math"/>
                                <a:cs typeface="Times New Roman"/>
                              </a:rPr>
                              <m:t>′</m:t>
                            </m:r>
                          </m:sup>
                        </m:sSup>
                        <m:r>
                          <a:rPr lang="fr-FR" sz="2000" b="0" i="1" smtClean="0">
                            <a:solidFill>
                              <a:prstClr val="black"/>
                            </a:solidFill>
                            <a:latin typeface="Cambria Math"/>
                            <a:ea typeface="Cambria Math"/>
                            <a:cs typeface="Times New Roman"/>
                          </a:rPr>
                          <m:t>,</m:t>
                        </m:r>
                        <m:r>
                          <a:rPr lang="fr-FR" sz="2000" b="0" i="1" smtClean="0">
                            <a:solidFill>
                              <a:prstClr val="black"/>
                            </a:solidFill>
                            <a:latin typeface="Cambria Math"/>
                            <a:ea typeface="Cambria Math"/>
                            <a:cs typeface="Times New Roman"/>
                          </a:rPr>
                          <m:t>𝑏</m:t>
                        </m:r>
                        <m:r>
                          <a:rPr lang="fr-FR" sz="2000" b="0" i="1" smtClean="0">
                            <a:solidFill>
                              <a:prstClr val="black"/>
                            </a:solidFill>
                            <a:latin typeface="Cambria Math"/>
                            <a:ea typeface="Cambria Math"/>
                            <a:cs typeface="Times New Roman"/>
                          </a:rPr>
                          <m:t>)</m:t>
                        </m:r>
                      </m:e>
                    </m:func>
                  </m:oMath>
                </a14:m>
                <a:r>
                  <a:rPr lang="fr-FR" sz="2000" dirty="0" smtClean="0"/>
                  <a:t> donc </a:t>
                </a:r>
                <a14:m>
                  <m:oMath xmlns:m="http://schemas.openxmlformats.org/officeDocument/2006/math">
                    <m:bar>
                      <m:barPr>
                        <m:ctrlPr>
                          <a:rPr lang="fr-FR" sz="2000" i="1" smtClean="0">
                            <a:latin typeface="Cambria Math"/>
                          </a:rPr>
                        </m:ctrlPr>
                      </m:barPr>
                      <m:e>
                        <m:r>
                          <a:rPr lang="fr-FR" sz="2000" b="0" i="1" smtClean="0">
                            <a:latin typeface="Cambria Math"/>
                          </a:rPr>
                          <m:t>𝑣</m:t>
                        </m:r>
                      </m:e>
                    </m:bar>
                    <m:r>
                      <a:rPr lang="fr-FR" sz="2000" i="1" smtClean="0">
                        <a:latin typeface="Cambria Math"/>
                        <a:ea typeface="Cambria Math"/>
                      </a:rPr>
                      <m:t>≤</m:t>
                    </m:r>
                    <m:bar>
                      <m:barPr>
                        <m:pos m:val="top"/>
                        <m:ctrlPr>
                          <a:rPr lang="fr-FR" sz="2000" i="1" smtClean="0">
                            <a:latin typeface="Cambria Math"/>
                            <a:ea typeface="Cambria Math"/>
                          </a:rPr>
                        </m:ctrlPr>
                      </m:barPr>
                      <m:e>
                        <m:r>
                          <a:rPr lang="fr-FR" sz="2000" b="0" i="1" smtClean="0">
                            <a:latin typeface="Cambria Math"/>
                            <a:ea typeface="Cambria Math"/>
                          </a:rPr>
                          <m:t>𝑣</m:t>
                        </m:r>
                      </m:e>
                    </m:bar>
                    <m:r>
                      <a:rPr lang="fr-FR" sz="2000" b="0" i="0" smtClean="0">
                        <a:latin typeface="Cambria Math"/>
                        <a:ea typeface="Cambria Math"/>
                      </a:rPr>
                      <m:t>.</m:t>
                    </m:r>
                  </m:oMath>
                </a14:m>
                <a:endParaRPr lang="fr-FR" sz="2000" dirty="0" smtClean="0"/>
              </a:p>
              <a:p>
                <a:pPr>
                  <a:lnSpc>
                    <a:spcPct val="115000"/>
                  </a:lnSpc>
                  <a:spcAft>
                    <a:spcPts val="1000"/>
                  </a:spcAft>
                </a:pPr>
                <a:r>
                  <a:rPr lang="fr-FR" sz="2000" b="1" i="1" dirty="0">
                    <a:latin typeface="Times New Roman"/>
                    <a:ea typeface="Calibri"/>
                    <a:cs typeface="Times New Roman"/>
                  </a:rPr>
                  <a:t>Définition3</a:t>
                </a:r>
                <a:r>
                  <a:rPr lang="fr-FR" sz="2000" dirty="0">
                    <a:latin typeface="Times New Roman"/>
                    <a:ea typeface="Calibri"/>
                    <a:cs typeface="Times New Roman"/>
                  </a:rPr>
                  <a:t> : on dit qu’un jeu admet une valeur v en stratégie pure  si et seulement si = =v.</a:t>
                </a:r>
                <a:endParaRPr lang="fr-FR" sz="2000" dirty="0">
                  <a:ea typeface="Calibri"/>
                  <a:cs typeface="Times New Roman"/>
                </a:endParaRPr>
              </a:p>
              <a:p>
                <a:pPr marL="0" indent="0">
                  <a:lnSpc>
                    <a:spcPct val="115000"/>
                  </a:lnSpc>
                  <a:spcAft>
                    <a:spcPts val="1000"/>
                  </a:spcAft>
                  <a:buNone/>
                </a:pP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fr-FR">
                    <a:noFill/>
                  </a:rPr>
                  <a:t> </a:t>
                </a:r>
              </a:p>
            </p:txBody>
          </p:sp>
        </mc:Fallback>
      </mc:AlternateContent>
    </p:spTree>
    <p:extLst>
      <p:ext uri="{BB962C8B-B14F-4D97-AF65-F5344CB8AC3E}">
        <p14:creationId xmlns:p14="http://schemas.microsoft.com/office/powerpoint/2010/main" val="237997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a:ea typeface="Calibri"/>
                <a:cs typeface="Times New Roman"/>
              </a:rPr>
              <a:t>I. Comportement prudent</a:t>
            </a:r>
            <a:endParaRPr lang="fr-FR" dirty="0"/>
          </a:p>
        </p:txBody>
      </p:sp>
      <p:sp>
        <p:nvSpPr>
          <p:cNvPr id="3" name="Espace réservé du contenu 2"/>
          <p:cNvSpPr>
            <a:spLocks noGrp="1"/>
          </p:cNvSpPr>
          <p:nvPr>
            <p:ph idx="1"/>
          </p:nvPr>
        </p:nvSpPr>
        <p:spPr/>
        <p:txBody>
          <a:bodyPr/>
          <a:lstStyle/>
          <a:p>
            <a:pPr marL="114300" indent="0">
              <a:buNone/>
            </a:pPr>
            <a:r>
              <a:rPr lang="fr-FR" sz="2800" dirty="0" smtClean="0">
                <a:effectLst/>
                <a:latin typeface="Times New Roman"/>
              </a:rPr>
              <a:t>Pour un joueur i, le critère de prudence implique  d’évaluer chaque stratégies dans son cas le plus judicieux ou le moins contraignant. Après avoir effectué cette évaluation, il maximise son gain en choisissant la meilleure  stratégie. C’est pour cette raison une règle qui prends en considération le risque a été introduite :</a:t>
            </a:r>
            <a:endParaRPr lang="fr-FR" sz="2800" dirty="0" smtClean="0">
              <a:effectLst/>
            </a:endParaRPr>
          </a:p>
          <a:p>
            <a:pPr marL="0" indent="0">
              <a:buNone/>
            </a:pPr>
            <a:endParaRPr lang="fr-FR" dirty="0"/>
          </a:p>
        </p:txBody>
      </p:sp>
    </p:spTree>
    <p:extLst>
      <p:ext uri="{BB962C8B-B14F-4D97-AF65-F5344CB8AC3E}">
        <p14:creationId xmlns:p14="http://schemas.microsoft.com/office/powerpoint/2010/main" val="598065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b="1" dirty="0" smtClean="0">
                    <a:latin typeface="Times New Roman"/>
                    <a:ea typeface="Calibri"/>
                  </a:rPr>
                  <a:t>Exemple:</a:t>
                </a:r>
              </a:p>
              <a:p>
                <a:pPr marL="0" indent="0">
                  <a:buNone/>
                </a:pPr>
                <a:endParaRPr lang="fr-FR" sz="2000" b="1" dirty="0">
                  <a:latin typeface="Times New Roman"/>
                </a:endParaRPr>
              </a:p>
              <a:p>
                <a:pPr marL="0" indent="0">
                  <a:buNone/>
                </a:pPr>
                <a:endParaRPr lang="fr-FR" sz="2000" b="1" dirty="0" smtClean="0">
                  <a:latin typeface="Times New Roman"/>
                </a:endParaRPr>
              </a:p>
              <a:p>
                <a:pPr marL="0" indent="0">
                  <a:buNone/>
                </a:pPr>
                <a:endParaRPr lang="fr-FR" sz="2000" b="1" dirty="0">
                  <a:latin typeface="Times New Roman"/>
                </a:endParaRPr>
              </a:p>
              <a:p>
                <a:pPr marL="0" indent="0">
                  <a:buNone/>
                </a:pPr>
                <a:endParaRPr lang="fr-FR" sz="2000" b="1" dirty="0" smtClean="0">
                  <a:latin typeface="Times New Roman"/>
                </a:endParaRPr>
              </a:p>
              <a:p>
                <a:pPr marL="0" indent="0">
                  <a:buNone/>
                </a:pPr>
                <a:endParaRPr lang="fr-FR" sz="2000" b="1" dirty="0">
                  <a:latin typeface="Times New Roman"/>
                </a:endParaRPr>
              </a:p>
              <a:p>
                <a:pPr marL="0" indent="0">
                  <a:lnSpc>
                    <a:spcPct val="115000"/>
                  </a:lnSpc>
                  <a:spcAft>
                    <a:spcPts val="1000"/>
                  </a:spcAft>
                  <a:buNone/>
                </a:pPr>
                <a:r>
                  <a:rPr lang="fr-FR" sz="2000" dirty="0">
                    <a:latin typeface="Times New Roman"/>
                    <a:ea typeface="Calibri"/>
                    <a:cs typeface="Times New Roman"/>
                  </a:rPr>
                  <a:t>Dans ce cas </a:t>
                </a:r>
                <a:r>
                  <a:rPr lang="fr-FR" sz="2000" dirty="0" smtClean="0">
                    <a:latin typeface="Times New Roman"/>
                    <a:ea typeface="Calibri"/>
                    <a:cs typeface="Times New Roman"/>
                  </a:rPr>
                  <a:t>:</a:t>
                </a:r>
                <a14:m>
                  <m:oMath xmlns:m="http://schemas.openxmlformats.org/officeDocument/2006/math">
                    <m:bar>
                      <m:barPr>
                        <m:ctrlPr>
                          <a:rPr lang="fr-FR" sz="2000" i="1" smtClean="0">
                            <a:latin typeface="Cambria Math"/>
                            <a:cs typeface="Times New Roman"/>
                          </a:rPr>
                        </m:ctrlPr>
                      </m:barPr>
                      <m:e>
                        <m:r>
                          <a:rPr lang="fr-FR" sz="2000" b="0" i="1" smtClean="0">
                            <a:latin typeface="Cambria Math"/>
                            <a:cs typeface="Times New Roman"/>
                          </a:rPr>
                          <m:t>𝑣</m:t>
                        </m:r>
                      </m:e>
                    </m:bar>
                  </m:oMath>
                </a14:m>
                <a:r>
                  <a:rPr lang="fr-FR" sz="2000" dirty="0" smtClean="0">
                    <a:latin typeface="Times New Roman"/>
                    <a:ea typeface="Calibri"/>
                    <a:cs typeface="Times New Roman"/>
                  </a:rPr>
                  <a:t>=maxmin= minmax </a:t>
                </a:r>
                <a:r>
                  <a:rPr lang="fr-FR" sz="2000" dirty="0">
                    <a:latin typeface="Times New Roman"/>
                    <a:ea typeface="Calibri"/>
                    <a:cs typeface="Times New Roman"/>
                  </a:rPr>
                  <a:t>= </a:t>
                </a:r>
                <a14:m>
                  <m:oMath xmlns:m="http://schemas.openxmlformats.org/officeDocument/2006/math">
                    <m:bar>
                      <m:barPr>
                        <m:pos m:val="top"/>
                        <m:ctrlPr>
                          <a:rPr lang="fr-FR" sz="2000" i="1" smtClean="0">
                            <a:latin typeface="Cambria Math"/>
                            <a:cs typeface="Times New Roman"/>
                          </a:rPr>
                        </m:ctrlPr>
                      </m:barPr>
                      <m:e>
                        <m:r>
                          <a:rPr lang="fr-FR" sz="2000" b="0" i="1" smtClean="0">
                            <a:latin typeface="Cambria Math"/>
                            <a:cs typeface="Times New Roman"/>
                          </a:rPr>
                          <m:t>𝑣</m:t>
                        </m:r>
                      </m:e>
                    </m:bar>
                  </m:oMath>
                </a14:m>
                <a:r>
                  <a:rPr lang="fr-FR" sz="2000" dirty="0" smtClean="0">
                    <a:latin typeface="Times New Roman"/>
                    <a:ea typeface="Calibri"/>
                    <a:cs typeface="Times New Roman"/>
                  </a:rPr>
                  <a:t> =-</a:t>
                </a:r>
                <a:r>
                  <a:rPr lang="fr-FR" sz="2000" dirty="0">
                    <a:latin typeface="Times New Roman"/>
                    <a:ea typeface="Calibri"/>
                    <a:cs typeface="Times New Roman"/>
                  </a:rPr>
                  <a:t>1, mais on peut se poser la question les </a:t>
                </a:r>
                <a:r>
                  <a:rPr lang="fr-FR" sz="2000" dirty="0" smtClean="0">
                    <a:latin typeface="Times New Roman"/>
                    <a:ea typeface="Calibri"/>
                    <a:cs typeface="Times New Roman"/>
                  </a:rPr>
                  <a:t>points</a:t>
                </a:r>
                <a14:m>
                  <m:oMath xmlns:m="http://schemas.openxmlformats.org/officeDocument/2006/math">
                    <m:r>
                      <a:rPr lang="fr-FR" sz="2000" b="0" i="1" smtClean="0">
                        <a:latin typeface="Cambria Math"/>
                        <a:ea typeface="Calibri"/>
                        <a:cs typeface="Times New Roman"/>
                      </a:rPr>
                      <m:t>𝑝</m:t>
                    </m:r>
                    <m:d>
                      <m:dPr>
                        <m:ctrlPr>
                          <a:rPr lang="fr-FR" sz="2000" b="0" i="1" smtClean="0">
                            <a:latin typeface="Cambria Math"/>
                            <a:ea typeface="Calibri"/>
                            <a:cs typeface="Times New Roman"/>
                          </a:rPr>
                        </m:ctrlPr>
                      </m:dPr>
                      <m:e>
                        <m:sSub>
                          <m:sSubPr>
                            <m:ctrlPr>
                              <a:rPr lang="fr-FR" sz="2000" b="0" i="1" smtClean="0">
                                <a:latin typeface="Cambria Math"/>
                                <a:cs typeface="Times New Roman"/>
                              </a:rPr>
                            </m:ctrlPr>
                          </m:sSubPr>
                          <m:e>
                            <m:r>
                              <a:rPr lang="fr-FR" sz="2000" b="0" i="1" smtClean="0">
                                <a:latin typeface="Cambria Math"/>
                                <a:cs typeface="Times New Roman"/>
                              </a:rPr>
                              <m:t>𝑥</m:t>
                            </m:r>
                          </m:e>
                          <m:sub>
                            <m:r>
                              <a:rPr lang="fr-FR" sz="2000" b="0" i="1" smtClean="0">
                                <a:latin typeface="Cambria Math"/>
                                <a:cs typeface="Times New Roman"/>
                              </a:rPr>
                              <m:t>1</m:t>
                            </m:r>
                          </m:sub>
                        </m:sSub>
                        <m:sSub>
                          <m:sSubPr>
                            <m:ctrlPr>
                              <a:rPr lang="fr-FR" sz="2000" b="0" i="1" smtClean="0">
                                <a:latin typeface="Cambria Math"/>
                                <a:cs typeface="Times New Roman"/>
                              </a:rPr>
                            </m:ctrlPr>
                          </m:sSubPr>
                          <m:e>
                            <m:r>
                              <a:rPr lang="fr-FR" sz="2000" b="0" i="1" smtClean="0">
                                <a:latin typeface="Cambria Math"/>
                                <a:cs typeface="Times New Roman"/>
                              </a:rPr>
                              <m:t>,</m:t>
                            </m:r>
                            <m:r>
                              <a:rPr lang="fr-FR" sz="2000" b="0" i="1" smtClean="0">
                                <a:latin typeface="Cambria Math"/>
                                <a:cs typeface="Times New Roman"/>
                              </a:rPr>
                              <m:t>𝑦</m:t>
                            </m:r>
                          </m:e>
                          <m:sub>
                            <m:r>
                              <a:rPr lang="fr-FR" sz="2000" b="0" i="1" smtClean="0">
                                <a:latin typeface="Cambria Math"/>
                                <a:cs typeface="Times New Roman"/>
                              </a:rPr>
                              <m:t>1</m:t>
                            </m:r>
                          </m:sub>
                        </m:sSub>
                      </m:e>
                    </m:d>
                    <m:r>
                      <a:rPr lang="fr-FR" sz="2000" b="0" i="1" smtClean="0">
                        <a:latin typeface="Cambria Math"/>
                        <a:cs typeface="Times New Roman"/>
                      </a:rPr>
                      <m:t>, </m:t>
                    </m:r>
                    <m:r>
                      <a:rPr lang="fr-FR" sz="2000" b="0" i="1" smtClean="0">
                        <a:latin typeface="Cambria Math"/>
                        <a:cs typeface="Times New Roman"/>
                      </a:rPr>
                      <m:t>𝑞</m:t>
                    </m:r>
                    <m:d>
                      <m:dPr>
                        <m:ctrlPr>
                          <a:rPr lang="fr-FR" sz="2000" b="0" i="1" smtClean="0">
                            <a:latin typeface="Cambria Math"/>
                            <a:cs typeface="Times New Roman"/>
                          </a:rPr>
                        </m:ctrlPr>
                      </m:dPr>
                      <m:e>
                        <m:sSub>
                          <m:sSubPr>
                            <m:ctrlPr>
                              <a:rPr lang="fr-FR" sz="2000" b="0" i="1" smtClean="0">
                                <a:latin typeface="Cambria Math"/>
                                <a:cs typeface="Times New Roman"/>
                              </a:rPr>
                            </m:ctrlPr>
                          </m:sSubPr>
                          <m:e>
                            <m:r>
                              <a:rPr lang="fr-FR" sz="2000" b="0" i="1" smtClean="0">
                                <a:latin typeface="Cambria Math"/>
                                <a:cs typeface="Times New Roman"/>
                              </a:rPr>
                              <m:t>𝑥</m:t>
                            </m:r>
                          </m:e>
                          <m:sub>
                            <m:r>
                              <a:rPr lang="fr-FR" sz="2000" b="0" i="1" smtClean="0">
                                <a:latin typeface="Cambria Math"/>
                                <a:cs typeface="Times New Roman"/>
                              </a:rPr>
                              <m:t>1</m:t>
                            </m:r>
                          </m:sub>
                        </m:sSub>
                        <m:r>
                          <a:rPr lang="fr-FR" sz="2000" b="0" i="1" smtClean="0">
                            <a:latin typeface="Cambria Math"/>
                            <a:cs typeface="Times New Roman"/>
                          </a:rPr>
                          <m:t>,</m:t>
                        </m:r>
                        <m:sSub>
                          <m:sSubPr>
                            <m:ctrlPr>
                              <a:rPr lang="fr-FR" sz="2000" b="0" i="1" smtClean="0">
                                <a:latin typeface="Cambria Math"/>
                                <a:cs typeface="Times New Roman"/>
                              </a:rPr>
                            </m:ctrlPr>
                          </m:sSubPr>
                          <m:e>
                            <m:r>
                              <a:rPr lang="fr-FR" sz="2000" b="0" i="1" smtClean="0">
                                <a:latin typeface="Cambria Math"/>
                                <a:cs typeface="Times New Roman"/>
                              </a:rPr>
                              <m:t>𝑦</m:t>
                            </m:r>
                          </m:e>
                          <m:sub>
                            <m:r>
                              <a:rPr lang="fr-FR" sz="2000" b="0" i="1" smtClean="0">
                                <a:latin typeface="Cambria Math"/>
                                <a:cs typeface="Times New Roman"/>
                              </a:rPr>
                              <m:t>4</m:t>
                            </m:r>
                          </m:sub>
                        </m:sSub>
                      </m:e>
                    </m:d>
                    <m:r>
                      <a:rPr lang="fr-FR" sz="2000" b="0" i="1" smtClean="0">
                        <a:latin typeface="Cambria Math"/>
                        <a:cs typeface="Times New Roman"/>
                      </a:rPr>
                      <m:t>𝑒𝑡</m:t>
                    </m:r>
                    <m:r>
                      <a:rPr lang="fr-FR" sz="2000" b="0" i="1" smtClean="0">
                        <a:latin typeface="Cambria Math"/>
                        <a:cs typeface="Times New Roman"/>
                      </a:rPr>
                      <m:t> </m:t>
                    </m:r>
                    <m:r>
                      <a:rPr lang="fr-FR" sz="2000" b="0" i="1" smtClean="0">
                        <a:latin typeface="Cambria Math"/>
                        <a:cs typeface="Times New Roman"/>
                      </a:rPr>
                      <m:t>𝑡</m:t>
                    </m:r>
                    <m:r>
                      <a:rPr lang="fr-FR" sz="2000" b="0" i="1" smtClean="0">
                        <a:latin typeface="Cambria Math"/>
                        <a:cs typeface="Times New Roman"/>
                      </a:rPr>
                      <m:t>(</m:t>
                    </m:r>
                    <m:sSub>
                      <m:sSubPr>
                        <m:ctrlPr>
                          <a:rPr lang="fr-FR" sz="2000" b="0" i="1" smtClean="0">
                            <a:latin typeface="Cambria Math"/>
                            <a:cs typeface="Times New Roman"/>
                          </a:rPr>
                        </m:ctrlPr>
                      </m:sSubPr>
                      <m:e>
                        <m:r>
                          <a:rPr lang="fr-FR" sz="2000" b="0" i="1" smtClean="0">
                            <a:latin typeface="Cambria Math"/>
                            <a:cs typeface="Times New Roman"/>
                          </a:rPr>
                          <m:t>𝑥</m:t>
                        </m:r>
                      </m:e>
                      <m:sub>
                        <m:r>
                          <a:rPr lang="fr-FR" sz="2000" b="0" i="1" smtClean="0">
                            <a:latin typeface="Cambria Math"/>
                            <a:cs typeface="Times New Roman"/>
                          </a:rPr>
                          <m:t>4</m:t>
                        </m:r>
                      </m:sub>
                    </m:sSub>
                    <m:sSub>
                      <m:sSubPr>
                        <m:ctrlPr>
                          <a:rPr lang="fr-FR" sz="2000" b="0" i="1" smtClean="0">
                            <a:latin typeface="Cambria Math"/>
                            <a:cs typeface="Times New Roman"/>
                          </a:rPr>
                        </m:ctrlPr>
                      </m:sSubPr>
                      <m:e>
                        <m:r>
                          <a:rPr lang="fr-FR" sz="2000" b="0" i="1" smtClean="0">
                            <a:latin typeface="Cambria Math"/>
                            <a:cs typeface="Times New Roman"/>
                          </a:rPr>
                          <m:t>,</m:t>
                        </m:r>
                        <m:r>
                          <a:rPr lang="fr-FR" sz="2000" b="0" i="1" smtClean="0">
                            <a:latin typeface="Cambria Math"/>
                            <a:cs typeface="Times New Roman"/>
                          </a:rPr>
                          <m:t>𝑦</m:t>
                        </m:r>
                      </m:e>
                      <m:sub>
                        <m:r>
                          <a:rPr lang="fr-FR" sz="2000" b="0" i="1" smtClean="0">
                            <a:latin typeface="Cambria Math"/>
                            <a:cs typeface="Times New Roman"/>
                          </a:rPr>
                          <m:t>1</m:t>
                        </m:r>
                      </m:sub>
                    </m:sSub>
                    <m:r>
                      <a:rPr lang="fr-FR" sz="2000" b="0" i="1" smtClean="0">
                        <a:latin typeface="Cambria Math"/>
                        <a:cs typeface="Times New Roman"/>
                      </a:rPr>
                      <m:t>)</m:t>
                    </m:r>
                  </m:oMath>
                </a14:m>
                <a:r>
                  <a:rPr lang="fr-FR" sz="2000" dirty="0" smtClean="0">
                    <a:latin typeface="Times New Roman"/>
                    <a:ea typeface="Calibri"/>
                    <a:cs typeface="Times New Roman"/>
                  </a:rPr>
                  <a:t>  </a:t>
                </a:r>
                <a:r>
                  <a:rPr lang="fr-FR" sz="2000" dirty="0">
                    <a:latin typeface="Times New Roman"/>
                    <a:ea typeface="Calibri"/>
                    <a:cs typeface="Times New Roman"/>
                  </a:rPr>
                  <a:t>ayant tous pour image -1 , correspondent ils à des stratégies optimales ?</a:t>
                </a:r>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Pour y répondre  on est amenés à la définition du point selle dans les jeux à somme nulle.</a:t>
                </a:r>
                <a:endParaRPr lang="fr-FR" sz="2000" dirty="0">
                  <a:ea typeface="Calibri"/>
                  <a:cs typeface="Times New Roman"/>
                </a:endParaRPr>
              </a:p>
              <a:p>
                <a:pPr marL="0" indent="0">
                  <a:buNone/>
                </a:pP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fr-FR">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916832"/>
            <a:ext cx="209129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956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000" b="1" i="1" dirty="0" smtClean="0">
                    <a:latin typeface="Times New Roman"/>
                    <a:ea typeface="Calibri"/>
                    <a:cs typeface="Times New Roman"/>
                  </a:rPr>
                  <a:t>Définition</a:t>
                </a:r>
                <a:endParaRPr lang="fr-FR" sz="2000" dirty="0">
                  <a:ea typeface="Calibri"/>
                  <a:cs typeface="Times New Roman"/>
                </a:endParaRPr>
              </a:p>
              <a:p>
                <a:pPr marL="0" indent="0">
                  <a:lnSpc>
                    <a:spcPct val="115000"/>
                  </a:lnSpc>
                  <a:spcAft>
                    <a:spcPts val="1000"/>
                  </a:spcAft>
                  <a:buNone/>
                </a:pPr>
                <a:r>
                  <a:rPr lang="fr-FR" sz="2000" dirty="0">
                    <a:effectLst/>
                    <a:latin typeface="Times New Roman"/>
                    <a:ea typeface="Calibri"/>
                    <a:cs typeface="Times New Roman"/>
                  </a:rPr>
                  <a:t>Un point  </a:t>
                </a:r>
                <a14:m>
                  <m:oMath xmlns:m="http://schemas.openxmlformats.org/officeDocument/2006/math">
                    <m:r>
                      <a:rPr lang="fr-FR" sz="2000" i="1">
                        <a:effectLst/>
                        <a:latin typeface="Cambria Math"/>
                        <a:ea typeface="Calibri"/>
                        <a:cs typeface="Times New Roman"/>
                      </a:rPr>
                      <m:t>𝑠</m:t>
                    </m:r>
                    <m:r>
                      <a:rPr lang="fr-FR" sz="2000" i="1">
                        <a:effectLst/>
                        <a:latin typeface="Cambria Math"/>
                        <a:ea typeface="Calibri"/>
                        <a:cs typeface="Times New Roman"/>
                      </a:rPr>
                      <m:t>(</m:t>
                    </m:r>
                    <m:sSup>
                      <m:sSupPr>
                        <m:ctrlPr>
                          <a:rPr lang="fr-FR" sz="2000" i="1">
                            <a:effectLst/>
                            <a:latin typeface="Cambria Math"/>
                            <a:ea typeface="Calibri"/>
                            <a:cs typeface="Times New Roman"/>
                          </a:rPr>
                        </m:ctrlPr>
                      </m:sSupPr>
                      <m:e>
                        <m:r>
                          <a:rPr lang="fr-FR" sz="2000" i="1">
                            <a:effectLst/>
                            <a:latin typeface="Cambria Math"/>
                            <a:ea typeface="Calibri"/>
                            <a:cs typeface="Times New Roman"/>
                          </a:rPr>
                          <m:t>𝑥</m:t>
                        </m:r>
                      </m:e>
                      <m:sup>
                        <m:r>
                          <a:rPr lang="fr-FR" sz="2000" i="1">
                            <a:effectLst/>
                            <a:latin typeface="Cambria Math"/>
                            <a:ea typeface="Calibri"/>
                            <a:cs typeface="Times New Roman"/>
                          </a:rPr>
                          <m:t>∗</m:t>
                        </m:r>
                      </m:sup>
                    </m:sSup>
                    <m:r>
                      <a:rPr lang="fr-FR" sz="2000" i="1">
                        <a:effectLst/>
                        <a:latin typeface="Cambria Math"/>
                        <a:ea typeface="Calibri"/>
                        <a:cs typeface="Times New Roman"/>
                      </a:rPr>
                      <m:t>,</m:t>
                    </m:r>
                    <m:sSup>
                      <m:sSupPr>
                        <m:ctrlPr>
                          <a:rPr lang="fr-FR" sz="2000" i="1">
                            <a:effectLst/>
                            <a:latin typeface="Cambria Math"/>
                            <a:ea typeface="Calibri"/>
                            <a:cs typeface="Times New Roman"/>
                          </a:rPr>
                        </m:ctrlPr>
                      </m:sSupPr>
                      <m:e>
                        <m:r>
                          <a:rPr lang="fr-FR" sz="2000" i="1">
                            <a:effectLst/>
                            <a:latin typeface="Cambria Math"/>
                            <a:ea typeface="Calibri"/>
                            <a:cs typeface="Times New Roman"/>
                          </a:rPr>
                          <m:t>𝑦</m:t>
                        </m:r>
                      </m:e>
                      <m:sup>
                        <m:r>
                          <a:rPr lang="fr-FR" sz="2000" i="1">
                            <a:effectLst/>
                            <a:latin typeface="Cambria Math"/>
                            <a:ea typeface="Calibri"/>
                            <a:cs typeface="Times New Roman"/>
                          </a:rPr>
                          <m:t>∗</m:t>
                        </m:r>
                      </m:sup>
                    </m:sSup>
                    <m:r>
                      <a:rPr lang="fr-FR" sz="2000" i="1">
                        <a:effectLst/>
                        <a:latin typeface="Cambria Math"/>
                        <a:ea typeface="Calibri"/>
                        <a:cs typeface="Times New Roman"/>
                      </a:rPr>
                      <m:t>)</m:t>
                    </m:r>
                  </m:oMath>
                </a14:m>
                <a:r>
                  <a:rPr lang="fr-FR" sz="2000" dirty="0">
                    <a:effectLst/>
                    <a:latin typeface="Times New Roman"/>
                    <a:ea typeface="Times New Roman"/>
                    <a:cs typeface="Times New Roman"/>
                  </a:rPr>
                  <a:t> est un point selle pour un jeu à deux joueurs et à somme </a:t>
                </a:r>
                <a:r>
                  <a:rPr lang="fr-FR" sz="2000" dirty="0" smtClean="0">
                    <a:effectLst/>
                    <a:latin typeface="Times New Roman"/>
                    <a:ea typeface="Times New Roman"/>
                    <a:cs typeface="Times New Roman"/>
                  </a:rPr>
                  <a:t>nulle </a:t>
                </a:r>
                <a:r>
                  <a:rPr lang="fr-FR" sz="2000" dirty="0" err="1">
                    <a:effectLst/>
                    <a:latin typeface="Times New Roman"/>
                    <a:ea typeface="Times New Roman"/>
                    <a:cs typeface="Times New Roman"/>
                  </a:rPr>
                  <a:t>ssi</a:t>
                </a:r>
                <a:r>
                  <a:rPr lang="fr-FR" sz="2000" dirty="0">
                    <a:effectLst/>
                    <a:latin typeface="Times New Roman"/>
                    <a:ea typeface="Times New Roman"/>
                    <a:cs typeface="Times New Roman"/>
                  </a:rPr>
                  <a:t> :</a:t>
                </a:r>
                <a:endParaRPr lang="fr-FR" sz="2000" dirty="0">
                  <a:ea typeface="Calibri"/>
                  <a:cs typeface="Times New Roman"/>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r>
                        <a:rPr lang="fr-FR" sz="2000" i="1" smtClean="0">
                          <a:effectLst/>
                          <a:latin typeface="Cambria Math"/>
                          <a:ea typeface="Calibri"/>
                          <a:cs typeface="Times New Roman"/>
                        </a:rPr>
                        <m:t>𝑓</m:t>
                      </m:r>
                      <m:r>
                        <a:rPr lang="fr-FR" sz="2000" i="1" smtClean="0">
                          <a:effectLst/>
                          <a:latin typeface="Cambria Math"/>
                          <a:ea typeface="Calibri"/>
                          <a:cs typeface="Times New Roman"/>
                        </a:rPr>
                        <m:t>(</m:t>
                      </m:r>
                      <m:r>
                        <a:rPr lang="fr-FR" sz="2000" i="1" smtClean="0">
                          <a:effectLst/>
                          <a:latin typeface="Cambria Math"/>
                          <a:ea typeface="Calibri"/>
                          <a:cs typeface="Times New Roman"/>
                        </a:rPr>
                        <m:t>𝑥</m:t>
                      </m:r>
                      <m:r>
                        <a:rPr lang="fr-FR" sz="2000" i="1" smtClean="0">
                          <a:effectLst/>
                          <a:latin typeface="Cambria Math"/>
                          <a:ea typeface="Calibri"/>
                          <a:cs typeface="Times New Roman"/>
                        </a:rPr>
                        <m:t>,</m:t>
                      </m:r>
                      <m:sSup>
                        <m:sSupPr>
                          <m:ctrlPr>
                            <a:rPr lang="fr-FR" sz="2000" i="1">
                              <a:effectLst/>
                              <a:latin typeface="Cambria Math"/>
                              <a:ea typeface="Calibri"/>
                              <a:cs typeface="Times New Roman"/>
                            </a:rPr>
                          </m:ctrlPr>
                        </m:sSupPr>
                        <m:e>
                          <m:r>
                            <a:rPr lang="fr-FR" sz="2000" i="1">
                              <a:effectLst/>
                              <a:latin typeface="Cambria Math"/>
                              <a:ea typeface="Calibri"/>
                              <a:cs typeface="Times New Roman"/>
                            </a:rPr>
                            <m:t>𝑦</m:t>
                          </m:r>
                        </m:e>
                        <m:sup>
                          <m:r>
                            <a:rPr lang="fr-FR" sz="2000" i="1">
                              <a:effectLst/>
                              <a:latin typeface="Cambria Math"/>
                              <a:ea typeface="Calibri"/>
                              <a:cs typeface="Times New Roman"/>
                            </a:rPr>
                            <m:t>∗</m:t>
                          </m:r>
                        </m:sup>
                      </m:sSup>
                      <m:r>
                        <a:rPr lang="fr-FR" sz="2000" i="1">
                          <a:effectLst/>
                          <a:latin typeface="Cambria Math"/>
                          <a:ea typeface="Calibri"/>
                          <a:cs typeface="Times New Roman"/>
                        </a:rPr>
                        <m:t>)≤</m:t>
                      </m:r>
                      <m:r>
                        <a:rPr lang="fr-FR" sz="2000" i="1">
                          <a:effectLst/>
                          <a:latin typeface="Cambria Math"/>
                          <a:ea typeface="Calibri"/>
                          <a:cs typeface="Times New Roman"/>
                        </a:rPr>
                        <m:t>𝑓</m:t>
                      </m:r>
                      <m:r>
                        <a:rPr lang="fr-FR" sz="2000" i="1">
                          <a:effectLst/>
                          <a:latin typeface="Cambria Math"/>
                          <a:ea typeface="Calibri"/>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𝑥</m:t>
                          </m:r>
                        </m:e>
                        <m:sup>
                          <m:r>
                            <a:rPr lang="fr-FR" sz="2000" i="1">
                              <a:effectLst/>
                              <a:latin typeface="Cambria Math"/>
                              <a:ea typeface="Times New Roman"/>
                              <a:cs typeface="Times New Roman"/>
                            </a:rPr>
                            <m:t>∗</m:t>
                          </m:r>
                        </m:sup>
                      </m:sSup>
                      <m:r>
                        <a:rPr lang="fr-FR" sz="2000" i="1">
                          <a:effectLst/>
                          <a:latin typeface="Cambria Math"/>
                          <a:ea typeface="Times New Roman"/>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𝑦</m:t>
                          </m:r>
                        </m:e>
                        <m:sup>
                          <m:r>
                            <a:rPr lang="fr-FR" sz="2000" i="1">
                              <a:effectLst/>
                              <a:latin typeface="Cambria Math"/>
                              <a:ea typeface="Times New Roman"/>
                              <a:cs typeface="Times New Roman"/>
                            </a:rPr>
                            <m:t>∗</m:t>
                          </m:r>
                        </m:sup>
                      </m:sSup>
                      <m:r>
                        <a:rPr lang="fr-FR" sz="2000" i="1">
                          <a:effectLst/>
                          <a:latin typeface="Cambria Math"/>
                          <a:ea typeface="Times New Roman"/>
                          <a:cs typeface="Times New Roman"/>
                        </a:rPr>
                        <m:t>)≤</m:t>
                      </m:r>
                      <m:r>
                        <a:rPr lang="fr-FR" sz="2000" i="1">
                          <a:effectLst/>
                          <a:latin typeface="Cambria Math"/>
                          <a:ea typeface="Times New Roman"/>
                          <a:cs typeface="Times New Roman"/>
                        </a:rPr>
                        <m:t>𝑓</m:t>
                      </m:r>
                      <m:r>
                        <a:rPr lang="fr-FR" sz="2000" i="1">
                          <a:effectLst/>
                          <a:latin typeface="Cambria Math"/>
                          <a:ea typeface="Times New Roman"/>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𝑥</m:t>
                          </m:r>
                        </m:e>
                        <m:sup>
                          <m:r>
                            <a:rPr lang="fr-FR" sz="2000" i="1">
                              <a:effectLst/>
                              <a:latin typeface="Cambria Math"/>
                              <a:ea typeface="Times New Roman"/>
                              <a:cs typeface="Times New Roman"/>
                            </a:rPr>
                            <m:t>∗</m:t>
                          </m:r>
                        </m:sup>
                      </m:sSup>
                      <m:r>
                        <a:rPr lang="fr-FR" sz="2000" i="1">
                          <a:effectLst/>
                          <a:latin typeface="Cambria Math"/>
                          <a:ea typeface="Times New Roman"/>
                          <a:cs typeface="Times New Roman"/>
                        </a:rPr>
                        <m:t>,</m:t>
                      </m:r>
                      <m:r>
                        <a:rPr lang="fr-FR" sz="2000" i="1">
                          <a:effectLst/>
                          <a:latin typeface="Cambria Math"/>
                          <a:ea typeface="Times New Roman"/>
                          <a:cs typeface="Times New Roman"/>
                        </a:rPr>
                        <m:t>𝑦</m:t>
                      </m:r>
                      <m:r>
                        <a:rPr lang="fr-FR" sz="2000" i="1">
                          <a:effectLst/>
                          <a:latin typeface="Cambria Math"/>
                          <a:ea typeface="Times New Roman"/>
                          <a:cs typeface="Times New Roman"/>
                        </a:rPr>
                        <m:t>)</m:t>
                      </m:r>
                    </m:oMath>
                  </m:oMathPara>
                </a14:m>
                <a:endParaRPr lang="fr-FR" sz="2000" dirty="0">
                  <a:ea typeface="Calibri"/>
                  <a:cs typeface="Times New Roman"/>
                </a:endParaRPr>
              </a:p>
              <a:p>
                <a:pPr marL="0" indent="0">
                  <a:lnSpc>
                    <a:spcPct val="115000"/>
                  </a:lnSpc>
                  <a:spcAft>
                    <a:spcPts val="1000"/>
                  </a:spcAft>
                  <a:buNone/>
                </a:pPr>
                <a:r>
                  <a:rPr lang="fr-FR" sz="2000" dirty="0">
                    <a:latin typeface="Times New Roman"/>
                    <a:ea typeface="Times New Roman"/>
                    <a:cs typeface="Times New Roman"/>
                  </a:rPr>
                  <a:t>A savoir que si X déplace son choix  de stratégie de manière unilatérale de </a:t>
                </a:r>
                <a14:m>
                  <m:oMath xmlns:m="http://schemas.openxmlformats.org/officeDocument/2006/math">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𝑥</m:t>
                        </m:r>
                      </m:e>
                      <m:sup>
                        <m:r>
                          <a:rPr lang="fr-FR" sz="2000" i="1">
                            <a:effectLst/>
                            <a:latin typeface="Cambria Math"/>
                            <a:ea typeface="Times New Roman"/>
                            <a:cs typeface="Times New Roman"/>
                          </a:rPr>
                          <m:t>∗</m:t>
                        </m:r>
                      </m:sup>
                    </m:sSup>
                  </m:oMath>
                </a14:m>
                <a:r>
                  <a:rPr lang="fr-FR" sz="2000" dirty="0">
                    <a:effectLst/>
                    <a:latin typeface="Times New Roman"/>
                    <a:ea typeface="Times New Roman"/>
                    <a:cs typeface="Times New Roman"/>
                  </a:rPr>
                  <a:t> à une autre stratégie</a:t>
                </a:r>
                <a14:m>
                  <m:oMath xmlns:m="http://schemas.openxmlformats.org/officeDocument/2006/math">
                    <m:r>
                      <a:rPr lang="fr-FR" sz="2000" i="1">
                        <a:effectLst/>
                        <a:latin typeface="Cambria Math"/>
                        <a:ea typeface="Times New Roman"/>
                        <a:cs typeface="Times New Roman"/>
                      </a:rPr>
                      <m:t>𝑥</m:t>
                    </m:r>
                  </m:oMath>
                </a14:m>
                <a:r>
                  <a:rPr lang="fr-FR" sz="2000" dirty="0">
                    <a:effectLst/>
                    <a:latin typeface="Times New Roman"/>
                    <a:ea typeface="Times New Roman"/>
                    <a:cs typeface="Times New Roman"/>
                  </a:rPr>
                  <a:t>, alors que Y conserve son choix   </a:t>
                </a:r>
                <a14:m>
                  <m:oMath xmlns:m="http://schemas.openxmlformats.org/officeDocument/2006/math">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𝑦</m:t>
                        </m:r>
                      </m:e>
                      <m:sup>
                        <m:r>
                          <a:rPr lang="fr-FR" sz="2000" i="1">
                            <a:effectLst/>
                            <a:latin typeface="Cambria Math"/>
                            <a:ea typeface="Times New Roman"/>
                            <a:cs typeface="Times New Roman"/>
                          </a:rPr>
                          <m:t>∗</m:t>
                        </m:r>
                      </m:sup>
                    </m:sSup>
                  </m:oMath>
                </a14:m>
                <a:r>
                  <a:rPr lang="fr-FR" sz="2000" dirty="0">
                    <a:effectLst/>
                    <a:latin typeface="Times New Roman"/>
                    <a:ea typeface="Times New Roman"/>
                    <a:cs typeface="Times New Roman"/>
                  </a:rPr>
                  <a:t>, le paiement diminue autrement dit X s’auto pénalise et de même pour Y, si  X maintient son choix </a:t>
                </a:r>
                <a14:m>
                  <m:oMath xmlns:m="http://schemas.openxmlformats.org/officeDocument/2006/math">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𝑥</m:t>
                        </m:r>
                      </m:e>
                      <m:sup>
                        <m:r>
                          <a:rPr lang="fr-FR" sz="2000" i="1">
                            <a:effectLst/>
                            <a:latin typeface="Cambria Math"/>
                            <a:ea typeface="Times New Roman"/>
                            <a:cs typeface="Times New Roman"/>
                          </a:rPr>
                          <m:t>∗</m:t>
                        </m:r>
                      </m:sup>
                    </m:sSup>
                  </m:oMath>
                </a14:m>
                <a:r>
                  <a:rPr lang="fr-FR" sz="2000" dirty="0">
                    <a:effectLst/>
                    <a:latin typeface="Times New Roman"/>
                    <a:ea typeface="Times New Roman"/>
                    <a:cs typeface="Times New Roman"/>
                  </a:rPr>
                  <a:t> alors que Y va vers une autre stratégie </a:t>
                </a:r>
                <a14:m>
                  <m:oMath xmlns:m="http://schemas.openxmlformats.org/officeDocument/2006/math">
                    <m:r>
                      <a:rPr lang="fr-FR" sz="2000" i="1">
                        <a:effectLst/>
                        <a:latin typeface="Cambria Math"/>
                        <a:ea typeface="Times New Roman"/>
                        <a:cs typeface="Times New Roman"/>
                      </a:rPr>
                      <m:t>𝑦</m:t>
                    </m:r>
                    <m:r>
                      <a:rPr lang="fr-FR" sz="2000" i="1">
                        <a:effectLst/>
                        <a:latin typeface="Cambria Math"/>
                        <a:ea typeface="Times New Roman"/>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𝑦</m:t>
                        </m:r>
                      </m:e>
                      <m:sup>
                        <m:r>
                          <a:rPr lang="fr-FR" sz="2000" i="1">
                            <a:effectLst/>
                            <a:latin typeface="Cambria Math"/>
                            <a:ea typeface="Times New Roman"/>
                            <a:cs typeface="Times New Roman"/>
                          </a:rPr>
                          <m:t>∗</m:t>
                        </m:r>
                      </m:sup>
                    </m:sSup>
                  </m:oMath>
                </a14:m>
                <a:r>
                  <a:rPr lang="fr-FR" sz="2000" dirty="0">
                    <a:effectLst/>
                    <a:latin typeface="Times New Roman"/>
                    <a:ea typeface="Times New Roman"/>
                    <a:cs typeface="Times New Roman"/>
                  </a:rPr>
                  <a:t> la fonction </a:t>
                </a:r>
                <a14:m>
                  <m:oMath xmlns:m="http://schemas.openxmlformats.org/officeDocument/2006/math">
                    <m:r>
                      <a:rPr lang="fr-FR" sz="2000" i="1">
                        <a:effectLst/>
                        <a:latin typeface="Cambria Math"/>
                        <a:ea typeface="Times New Roman"/>
                        <a:cs typeface="Times New Roman"/>
                      </a:rPr>
                      <m:t>𝑓</m:t>
                    </m:r>
                  </m:oMath>
                </a14:m>
                <a:r>
                  <a:rPr lang="fr-FR" sz="2000" dirty="0">
                    <a:effectLst/>
                    <a:latin typeface="Times New Roman"/>
                    <a:ea typeface="Times New Roman"/>
                    <a:cs typeface="Times New Roman"/>
                  </a:rPr>
                  <a:t> augmente et donc Y sera pénalisé.</a:t>
                </a:r>
                <a:endParaRPr lang="fr-FR" sz="2000" dirty="0">
                  <a:ea typeface="Calibri"/>
                  <a:cs typeface="Times New Roman"/>
                </a:endParaRPr>
              </a:p>
              <a:p>
                <a:pPr marL="0" indent="0">
                  <a:lnSpc>
                    <a:spcPct val="115000"/>
                  </a:lnSpc>
                  <a:spcAft>
                    <a:spcPts val="1000"/>
                  </a:spcAft>
                  <a:buNone/>
                </a:pPr>
                <a:r>
                  <a:rPr lang="fr-FR" sz="2000" dirty="0">
                    <a:effectLst/>
                    <a:latin typeface="Times New Roman"/>
                    <a:ea typeface="Times New Roman"/>
                    <a:cs typeface="Times New Roman"/>
                  </a:rPr>
                  <a:t>Le point </a:t>
                </a:r>
                <a14:m>
                  <m:oMath xmlns:m="http://schemas.openxmlformats.org/officeDocument/2006/math">
                    <m:r>
                      <a:rPr lang="fr-FR" sz="2000" i="1">
                        <a:effectLst/>
                        <a:latin typeface="Cambria Math"/>
                        <a:ea typeface="Times New Roman"/>
                        <a:cs typeface="Times New Roman"/>
                      </a:rPr>
                      <m:t>𝑠</m:t>
                    </m:r>
                    <m:r>
                      <a:rPr lang="fr-FR" sz="2000" i="1">
                        <a:effectLst/>
                        <a:latin typeface="Cambria Math"/>
                        <a:ea typeface="Times New Roman"/>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𝑥</m:t>
                        </m:r>
                      </m:e>
                      <m:sup>
                        <m:r>
                          <a:rPr lang="fr-FR" sz="2000" i="1">
                            <a:effectLst/>
                            <a:latin typeface="Cambria Math"/>
                            <a:ea typeface="Times New Roman"/>
                            <a:cs typeface="Times New Roman"/>
                          </a:rPr>
                          <m:t>∗</m:t>
                        </m:r>
                      </m:sup>
                    </m:sSup>
                    <m:r>
                      <a:rPr lang="fr-FR" sz="2000" i="1">
                        <a:effectLst/>
                        <a:latin typeface="Cambria Math"/>
                        <a:ea typeface="Times New Roman"/>
                        <a:cs typeface="Times New Roman"/>
                      </a:rPr>
                      <m:t>,</m:t>
                    </m:r>
                    <m:sSup>
                      <m:sSupPr>
                        <m:ctrlPr>
                          <a:rPr lang="fr-FR" sz="2000" i="1">
                            <a:effectLst/>
                            <a:latin typeface="Cambria Math"/>
                            <a:ea typeface="Times New Roman"/>
                            <a:cs typeface="Times New Roman"/>
                          </a:rPr>
                        </m:ctrlPr>
                      </m:sSupPr>
                      <m:e>
                        <m:r>
                          <a:rPr lang="fr-FR" sz="2000" i="1">
                            <a:effectLst/>
                            <a:latin typeface="Cambria Math"/>
                            <a:ea typeface="Times New Roman"/>
                            <a:cs typeface="Times New Roman"/>
                          </a:rPr>
                          <m:t>𝑦</m:t>
                        </m:r>
                      </m:e>
                      <m:sup>
                        <m:r>
                          <a:rPr lang="fr-FR" sz="2000" i="1">
                            <a:effectLst/>
                            <a:latin typeface="Cambria Math"/>
                            <a:ea typeface="Times New Roman"/>
                            <a:cs typeface="Times New Roman"/>
                          </a:rPr>
                          <m:t>∗</m:t>
                        </m:r>
                      </m:sup>
                    </m:sSup>
                    <m:r>
                      <a:rPr lang="fr-FR" sz="2000" i="1">
                        <a:effectLst/>
                        <a:latin typeface="Cambria Math"/>
                        <a:ea typeface="Times New Roman"/>
                        <a:cs typeface="Times New Roman"/>
                      </a:rPr>
                      <m:t>)</m:t>
                    </m:r>
                  </m:oMath>
                </a14:m>
                <a:r>
                  <a:rPr lang="fr-FR" sz="2000" dirty="0">
                    <a:effectLst/>
                    <a:latin typeface="Times New Roman"/>
                    <a:ea typeface="Times New Roman"/>
                    <a:cs typeface="Times New Roman"/>
                  </a:rPr>
                  <a:t> est le meilleur compromis entre les deux parties.</a:t>
                </a:r>
                <a:endParaRPr lang="fr-FR" sz="2000" dirty="0">
                  <a:ea typeface="Calibri"/>
                  <a:cs typeface="Times New Roman"/>
                </a:endParaRPr>
              </a:p>
              <a:p>
                <a:pPr marL="0" indent="0">
                  <a:lnSpc>
                    <a:spcPct val="115000"/>
                  </a:lnSpc>
                  <a:spcAft>
                    <a:spcPts val="1000"/>
                  </a:spcAft>
                  <a:buNone/>
                </a:pPr>
                <a:endParaRPr lang="fr-FR" sz="2000" dirty="0" smtClean="0">
                  <a:ea typeface="Calibri"/>
                  <a:cs typeface="Times New Roman"/>
                </a:endParaRPr>
              </a:p>
              <a:p>
                <a:pPr marL="0" indent="0">
                  <a:lnSpc>
                    <a:spcPct val="115000"/>
                  </a:lnSpc>
                  <a:spcAft>
                    <a:spcPts val="1000"/>
                  </a:spcAft>
                  <a:buNone/>
                </a:pPr>
                <a:endParaRPr lang="fr-FR" sz="2000" dirty="0" smtClean="0">
                  <a:ea typeface="Calibri"/>
                  <a:cs typeface="Times New Roman"/>
                </a:endParaRPr>
              </a:p>
              <a:p>
                <a:pPr marL="0" indent="0">
                  <a:lnSpc>
                    <a:spcPct val="115000"/>
                  </a:lnSpc>
                  <a:spcAft>
                    <a:spcPts val="1000"/>
                  </a:spcAft>
                  <a:buNone/>
                </a:pPr>
                <a:endParaRPr lang="fr-FR" sz="2000" dirty="0" smtClean="0">
                  <a:ea typeface="Calibri"/>
                  <a:cs typeface="Times New Roman"/>
                </a:endParaRPr>
              </a:p>
              <a:p>
                <a:pPr marL="0" indent="0">
                  <a:lnSpc>
                    <a:spcPct val="115000"/>
                  </a:lnSpc>
                  <a:spcAft>
                    <a:spcPts val="1000"/>
                  </a:spcAft>
                  <a:buNone/>
                </a:pPr>
                <a:endParaRPr lang="fr-FR" sz="2000" dirty="0">
                  <a:ea typeface="Calibri"/>
                  <a:cs typeface="Times New Roman"/>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270" r="-1407"/>
                </a:stretch>
              </a:blipFill>
            </p:spPr>
            <p:txBody>
              <a:bodyPr/>
              <a:lstStyle/>
              <a:p>
                <a:r>
                  <a:rPr lang="fr-FR">
                    <a:noFill/>
                  </a:rPr>
                  <a:t> </a:t>
                </a:r>
              </a:p>
            </p:txBody>
          </p:sp>
        </mc:Fallback>
      </mc:AlternateContent>
    </p:spTree>
    <p:extLst>
      <p:ext uri="{BB962C8B-B14F-4D97-AF65-F5344CB8AC3E}">
        <p14:creationId xmlns:p14="http://schemas.microsoft.com/office/powerpoint/2010/main" val="3956463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sz="2000" dirty="0">
                    <a:latin typeface="Times New Roman"/>
                    <a:ea typeface="Times New Roman"/>
                    <a:cs typeface="Times New Roman"/>
                  </a:rPr>
                  <a:t>Cela répond à la question posée en fin de l’exemple précèdent les points </a:t>
                </a:r>
                <a14:m>
                  <m:oMath xmlns:m="http://schemas.openxmlformats.org/officeDocument/2006/math">
                    <m:r>
                      <a:rPr lang="fr-FR" sz="2000" i="1">
                        <a:solidFill>
                          <a:prstClr val="black"/>
                        </a:solidFill>
                        <a:latin typeface="Cambria Math"/>
                        <a:cs typeface="Times New Roman"/>
                      </a:rPr>
                      <m:t>𝑞</m:t>
                    </m:r>
                    <m:d>
                      <m:dPr>
                        <m:ctrlPr>
                          <a:rPr lang="fr-FR" sz="2000" i="1">
                            <a:solidFill>
                              <a:prstClr val="black"/>
                            </a:solidFill>
                            <a:latin typeface="Cambria Math"/>
                            <a:cs typeface="Times New Roman"/>
                          </a:rPr>
                        </m:ctrlPr>
                      </m:dPr>
                      <m:e>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𝑥</m:t>
                            </m:r>
                          </m:e>
                          <m:sub>
                            <m:r>
                              <a:rPr lang="fr-FR" sz="2000" i="1">
                                <a:solidFill>
                                  <a:prstClr val="black"/>
                                </a:solidFill>
                                <a:latin typeface="Cambria Math"/>
                                <a:cs typeface="Times New Roman"/>
                              </a:rPr>
                              <m:t>1</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𝑦</m:t>
                            </m:r>
                          </m:e>
                          <m:sub>
                            <m:r>
                              <a:rPr lang="fr-FR" sz="2000" i="1">
                                <a:solidFill>
                                  <a:prstClr val="black"/>
                                </a:solidFill>
                                <a:latin typeface="Cambria Math"/>
                                <a:cs typeface="Times New Roman"/>
                              </a:rPr>
                              <m:t>4</m:t>
                            </m:r>
                          </m:sub>
                        </m:sSub>
                      </m:e>
                    </m:d>
                    <m:r>
                      <a:rPr lang="fr-FR" sz="2000" i="1">
                        <a:solidFill>
                          <a:prstClr val="black"/>
                        </a:solidFill>
                        <a:latin typeface="Cambria Math"/>
                        <a:cs typeface="Times New Roman"/>
                      </a:rPr>
                      <m:t>𝑒𝑡</m:t>
                    </m:r>
                    <m:r>
                      <a:rPr lang="fr-FR" sz="2000" i="1">
                        <a:solidFill>
                          <a:prstClr val="black"/>
                        </a:solidFill>
                        <a:latin typeface="Cambria Math"/>
                        <a:cs typeface="Times New Roman"/>
                      </a:rPr>
                      <m:t> </m:t>
                    </m:r>
                    <m:r>
                      <a:rPr lang="fr-FR" sz="2000" i="1">
                        <a:solidFill>
                          <a:prstClr val="black"/>
                        </a:solidFill>
                        <a:latin typeface="Cambria Math"/>
                        <a:cs typeface="Times New Roman"/>
                      </a:rPr>
                      <m:t>𝑡</m:t>
                    </m:r>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𝑥</m:t>
                        </m:r>
                      </m:e>
                      <m:sub>
                        <m:r>
                          <a:rPr lang="fr-FR" sz="2000" i="1">
                            <a:solidFill>
                              <a:prstClr val="black"/>
                            </a:solidFill>
                            <a:latin typeface="Cambria Math"/>
                            <a:cs typeface="Times New Roman"/>
                          </a:rPr>
                          <m:t>4</m:t>
                        </m:r>
                      </m:sub>
                    </m:sSub>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m:t>
                        </m:r>
                        <m:r>
                          <a:rPr lang="fr-FR" sz="2000" i="1">
                            <a:solidFill>
                              <a:prstClr val="black"/>
                            </a:solidFill>
                            <a:latin typeface="Cambria Math"/>
                            <a:cs typeface="Times New Roman"/>
                          </a:rPr>
                          <m:t>𝑦</m:t>
                        </m:r>
                      </m:e>
                      <m:sub>
                        <m:r>
                          <a:rPr lang="fr-FR" sz="2000" i="1">
                            <a:solidFill>
                              <a:prstClr val="black"/>
                            </a:solidFill>
                            <a:latin typeface="Cambria Math"/>
                            <a:cs typeface="Times New Roman"/>
                          </a:rPr>
                          <m:t>1</m:t>
                        </m:r>
                      </m:sub>
                    </m:sSub>
                    <m:r>
                      <a:rPr lang="fr-FR" sz="2000" i="1">
                        <a:solidFill>
                          <a:prstClr val="black"/>
                        </a:solidFill>
                        <a:latin typeface="Cambria Math"/>
                        <a:cs typeface="Times New Roman"/>
                      </a:rPr>
                      <m:t>)</m:t>
                    </m:r>
                  </m:oMath>
                </a14:m>
                <a:r>
                  <a:rPr lang="fr-FR" sz="2000" dirty="0">
                    <a:latin typeface="Times New Roman"/>
                    <a:ea typeface="Times New Roman"/>
                    <a:cs typeface="Times New Roman"/>
                  </a:rPr>
                  <a:t> </a:t>
                </a:r>
                <a:r>
                  <a:rPr lang="fr-FR" sz="2000" dirty="0">
                    <a:latin typeface="Times New Roman"/>
                    <a:ea typeface="Calibri"/>
                    <a:cs typeface="Times New Roman"/>
                  </a:rPr>
                  <a:t> ne vérifient pas la condition du point  selle. Le jeu alors de l’exemple admet un seul point  selle qui est le point </a:t>
                </a:r>
                <a14:m>
                  <m:oMath xmlns:m="http://schemas.openxmlformats.org/officeDocument/2006/math">
                    <m:r>
                      <a:rPr lang="fr-FR" sz="2000" i="1">
                        <a:solidFill>
                          <a:prstClr val="black"/>
                        </a:solidFill>
                        <a:latin typeface="Cambria Math"/>
                        <a:ea typeface="Calibri"/>
                        <a:cs typeface="Times New Roman"/>
                      </a:rPr>
                      <m:t>𝑝</m:t>
                    </m:r>
                    <m:d>
                      <m:dPr>
                        <m:ctrlPr>
                          <a:rPr lang="fr-FR" sz="2000" i="1">
                            <a:solidFill>
                              <a:prstClr val="black"/>
                            </a:solidFill>
                            <a:latin typeface="Cambria Math"/>
                            <a:ea typeface="Calibri"/>
                            <a:cs typeface="Times New Roman"/>
                          </a:rPr>
                        </m:ctrlPr>
                      </m:dPr>
                      <m:e>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𝑥</m:t>
                            </m:r>
                          </m:e>
                          <m:sub>
                            <m:r>
                              <a:rPr lang="fr-FR" sz="2000" i="1">
                                <a:solidFill>
                                  <a:prstClr val="black"/>
                                </a:solidFill>
                                <a:latin typeface="Cambria Math"/>
                                <a:cs typeface="Times New Roman"/>
                              </a:rPr>
                              <m:t>1</m:t>
                            </m:r>
                          </m:sub>
                        </m:sSub>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m:t>
                            </m:r>
                            <m:r>
                              <a:rPr lang="fr-FR" sz="2000" i="1">
                                <a:solidFill>
                                  <a:prstClr val="black"/>
                                </a:solidFill>
                                <a:latin typeface="Cambria Math"/>
                                <a:cs typeface="Times New Roman"/>
                              </a:rPr>
                              <m:t>𝑦</m:t>
                            </m:r>
                          </m:e>
                          <m:sub>
                            <m:r>
                              <a:rPr lang="fr-FR" sz="2000" i="1">
                                <a:solidFill>
                                  <a:prstClr val="black"/>
                                </a:solidFill>
                                <a:latin typeface="Cambria Math"/>
                                <a:cs typeface="Times New Roman"/>
                              </a:rPr>
                              <m:t>1</m:t>
                            </m:r>
                          </m:sub>
                        </m:sSub>
                      </m:e>
                    </m:d>
                  </m:oMath>
                </a14:m>
                <a:r>
                  <a:rPr lang="fr-FR" sz="2000" dirty="0">
                    <a:latin typeface="Times New Roman"/>
                    <a:ea typeface="Calibri"/>
                    <a:cs typeface="Times New Roman"/>
                  </a:rPr>
                  <a:t>.</a:t>
                </a:r>
                <a:endParaRPr lang="fr-FR" sz="2000" dirty="0">
                  <a:ea typeface="Calibri"/>
                  <a:cs typeface="Times New Roman"/>
                </a:endParaRPr>
              </a:p>
              <a:p>
                <a:pPr marL="0" indent="0">
                  <a:lnSpc>
                    <a:spcPct val="115000"/>
                  </a:lnSpc>
                  <a:spcAft>
                    <a:spcPts val="1000"/>
                  </a:spcAft>
                  <a:buNone/>
                </a:pPr>
                <a:r>
                  <a:rPr lang="fr-FR" sz="2000" b="1" dirty="0" smtClean="0">
                    <a:latin typeface="Times New Roman"/>
                    <a:ea typeface="Calibri"/>
                    <a:cs typeface="Times New Roman"/>
                  </a:rPr>
                  <a:t>Théorème 1:</a:t>
                </a:r>
                <a:endParaRPr lang="fr-FR" sz="2000" dirty="0">
                  <a:ea typeface="Calibri"/>
                  <a:cs typeface="Times New Roman"/>
                </a:endParaRPr>
              </a:p>
              <a:p>
                <a:pPr marL="0" indent="0">
                  <a:lnSpc>
                    <a:spcPct val="115000"/>
                  </a:lnSpc>
                  <a:spcAft>
                    <a:spcPts val="1000"/>
                  </a:spcAft>
                  <a:buNone/>
                </a:pPr>
                <a:r>
                  <a:rPr lang="fr-FR" sz="2000" dirty="0">
                    <a:effectLst/>
                    <a:latin typeface="Times New Roman"/>
                    <a:ea typeface="Calibri"/>
                    <a:cs typeface="Times New Roman"/>
                  </a:rPr>
                  <a:t>Si l’ensemble </a:t>
                </a:r>
                <a14:m>
                  <m:oMath xmlns:m="http://schemas.openxmlformats.org/officeDocument/2006/math">
                    <m:r>
                      <a:rPr lang="fr-FR" sz="2000" i="1">
                        <a:effectLst/>
                        <a:latin typeface="Cambria Math"/>
                        <a:ea typeface="Calibri"/>
                        <a:cs typeface="Times New Roman"/>
                      </a:rPr>
                      <m:t>𝑆</m:t>
                    </m:r>
                  </m:oMath>
                </a14:m>
                <a:r>
                  <a:rPr lang="fr-FR" sz="2000" dirty="0">
                    <a:effectLst/>
                    <a:latin typeface="Times New Roman"/>
                    <a:ea typeface="Times New Roman"/>
                    <a:cs typeface="Times New Roman"/>
                  </a:rPr>
                  <a:t> est l’ensemble de tous les points selle d’un jeu est non vide </a:t>
                </a:r>
                <a14:m>
                  <m:oMath xmlns:m="http://schemas.openxmlformats.org/officeDocument/2006/math">
                    <m:r>
                      <a:rPr lang="fr-FR" sz="2000" i="1">
                        <a:effectLst/>
                        <a:latin typeface="Cambria Math"/>
                        <a:ea typeface="Times New Roman"/>
                        <a:cs typeface="Times New Roman"/>
                      </a:rPr>
                      <m:t>𝑆</m:t>
                    </m:r>
                    <m:r>
                      <a:rPr lang="fr-FR" sz="2000" i="1">
                        <a:effectLst/>
                        <a:latin typeface="Cambria Math"/>
                        <a:ea typeface="Times New Roman"/>
                        <a:cs typeface="Times New Roman"/>
                      </a:rPr>
                      <m:t>≠∅ </m:t>
                    </m:r>
                  </m:oMath>
                </a14:m>
                <a:r>
                  <a:rPr lang="fr-FR" sz="2000" dirty="0">
                    <a:effectLst/>
                    <a:latin typeface="Times New Roman"/>
                    <a:ea typeface="Times New Roman"/>
                    <a:cs typeface="Times New Roman"/>
                  </a:rPr>
                  <a:t>, alors le paiement est le même pour tous ces points selle et ils sont échangeables.</a:t>
                </a:r>
                <a:endParaRPr lang="fr-FR" sz="20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270" r="-296"/>
                </a:stretch>
              </a:blipFill>
            </p:spPr>
            <p:txBody>
              <a:bodyPr/>
              <a:lstStyle/>
              <a:p>
                <a:r>
                  <a:rPr lang="fr-FR">
                    <a:noFill/>
                  </a:rPr>
                  <a:t> </a:t>
                </a:r>
              </a:p>
            </p:txBody>
          </p:sp>
        </mc:Fallback>
      </mc:AlternateContent>
    </p:spTree>
    <p:extLst>
      <p:ext uri="{BB962C8B-B14F-4D97-AF65-F5344CB8AC3E}">
        <p14:creationId xmlns:p14="http://schemas.microsoft.com/office/powerpoint/2010/main" val="3269641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62500" lnSpcReduction="20000"/>
              </a:bodyPr>
              <a:lstStyle/>
              <a:p>
                <a:pPr marL="0" indent="0">
                  <a:lnSpc>
                    <a:spcPct val="115000"/>
                  </a:lnSpc>
                  <a:spcAft>
                    <a:spcPts val="1000"/>
                  </a:spcAft>
                  <a:buNone/>
                </a:pPr>
                <a:r>
                  <a:rPr lang="fr-FR" b="1" dirty="0">
                    <a:latin typeface="Times New Roman"/>
                    <a:ea typeface="Times New Roman"/>
                    <a:cs typeface="Times New Roman"/>
                  </a:rPr>
                  <a:t>Remarque</a:t>
                </a:r>
                <a:r>
                  <a:rPr lang="fr-FR" dirty="0">
                    <a:latin typeface="Times New Roman"/>
                    <a:ea typeface="Times New Roman"/>
                    <a:cs typeface="Times New Roman"/>
                  </a:rPr>
                  <a:t> :</a:t>
                </a:r>
                <a:endParaRPr lang="fr-FR" dirty="0">
                  <a:ea typeface="Calibri"/>
                  <a:cs typeface="Times New Roman"/>
                </a:endParaRPr>
              </a:p>
              <a:p>
                <a:pPr marL="0" indent="0">
                  <a:lnSpc>
                    <a:spcPct val="115000"/>
                  </a:lnSpc>
                  <a:spcAft>
                    <a:spcPts val="1000"/>
                  </a:spcAft>
                  <a:buNone/>
                </a:pPr>
                <a:r>
                  <a:rPr lang="fr-FR" dirty="0">
                    <a:effectLst/>
                    <a:latin typeface="Times New Roman"/>
                    <a:ea typeface="Times New Roman"/>
                    <a:cs typeface="Times New Roman"/>
                  </a:rPr>
                  <a:t>Etant donné que tous les points selles du jeu ont le même paiement et sont échangeables, on peut alors en conclure qu’il existe un sous ensemble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𝑋</m:t>
                        </m:r>
                      </m:sub>
                    </m:sSub>
                  </m:oMath>
                </a14:m>
                <a:r>
                  <a:rPr lang="fr-FR" dirty="0">
                    <a:effectLst/>
                    <a:latin typeface="Times New Roman"/>
                    <a:ea typeface="Times New Roman"/>
                    <a:cs typeface="Times New Roman"/>
                  </a:rPr>
                  <a:t> respectivement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𝑌</m:t>
                        </m:r>
                      </m:sub>
                    </m:sSub>
                  </m:oMath>
                </a14:m>
                <a:r>
                  <a:rPr lang="fr-FR" dirty="0">
                    <a:effectLst/>
                    <a:latin typeface="Times New Roman"/>
                    <a:ea typeface="Times New Roman"/>
                    <a:cs typeface="Times New Roman"/>
                  </a:rPr>
                  <a:t> que nous appellerons l’ensemble des stratégies optimales du joueur 1 respectivement du joueur 2, tel que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𝑋</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𝑌</m:t>
                        </m:r>
                      </m:sub>
                    </m:sSub>
                    <m:r>
                      <a:rPr lang="fr-FR" i="1">
                        <a:effectLst/>
                        <a:latin typeface="Cambria Math"/>
                        <a:ea typeface="Times New Roman"/>
                        <a:cs typeface="Times New Roman"/>
                      </a:rPr>
                      <m:t>=</m:t>
                    </m:r>
                    <m:r>
                      <a:rPr lang="fr-FR" i="1">
                        <a:effectLst/>
                        <a:latin typeface="Cambria Math"/>
                        <a:ea typeface="Times New Roman"/>
                        <a:cs typeface="Times New Roman"/>
                      </a:rPr>
                      <m:t>𝑆</m:t>
                    </m:r>
                  </m:oMath>
                </a14:m>
                <a:r>
                  <a:rPr lang="fr-FR" dirty="0">
                    <a:effectLst/>
                    <a:latin typeface="Times New Roman"/>
                    <a:ea typeface="Times New Roman"/>
                    <a:cs typeface="Times New Roman"/>
                  </a:rPr>
                  <a:t> si  le joueur 1 choisit une stratégie de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𝑋</m:t>
                        </m:r>
                      </m:sub>
                    </m:sSub>
                  </m:oMath>
                </a14:m>
                <a:r>
                  <a:rPr lang="fr-FR" dirty="0">
                    <a:effectLst/>
                    <a:latin typeface="Times New Roman"/>
                    <a:ea typeface="Times New Roman"/>
                    <a:cs typeface="Times New Roman"/>
                  </a:rPr>
                  <a:t> il est sûr d’obtenir un gain au moins égal à la valeur du jeu ; de même pour le joueur 2 s’il choisit une stratégie de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𝑂</m:t>
                        </m:r>
                      </m:e>
                      <m:sub>
                        <m:r>
                          <a:rPr lang="fr-FR" i="1">
                            <a:effectLst/>
                            <a:latin typeface="Cambria Math"/>
                            <a:ea typeface="Times New Roman"/>
                            <a:cs typeface="Times New Roman"/>
                          </a:rPr>
                          <m:t>𝑌</m:t>
                        </m:r>
                      </m:sub>
                    </m:sSub>
                  </m:oMath>
                </a14:m>
                <a:r>
                  <a:rPr lang="fr-FR" dirty="0">
                    <a:effectLst/>
                    <a:latin typeface="Times New Roman"/>
                    <a:ea typeface="Times New Roman"/>
                    <a:cs typeface="Times New Roman"/>
                  </a:rPr>
                  <a:t> il est sûr de devoir payer plus que la valeur du jeu.</a:t>
                </a:r>
                <a:endParaRPr lang="fr-FR" dirty="0">
                  <a:ea typeface="Calibri"/>
                  <a:cs typeface="Times New Roman"/>
                </a:endParaRPr>
              </a:p>
              <a:p>
                <a:pPr marL="0" indent="0">
                  <a:lnSpc>
                    <a:spcPct val="115000"/>
                  </a:lnSpc>
                  <a:spcAft>
                    <a:spcPts val="1000"/>
                  </a:spcAft>
                  <a:buNone/>
                </a:pPr>
                <a:r>
                  <a:rPr lang="fr-FR" dirty="0">
                    <a:effectLst/>
                    <a:latin typeface="Times New Roman"/>
                    <a:ea typeface="Times New Roman"/>
                    <a:cs typeface="Times New Roman"/>
                  </a:rPr>
                  <a:t>Le joueur 1 tente d’imposer  un gain compris entre la valeur et +∞ et le joueur 2 un paiement entre -∞ et la valeur.</a:t>
                </a:r>
                <a:endParaRPr lang="fr-FR" dirty="0">
                  <a:ea typeface="Calibri"/>
                  <a:cs typeface="Times New Roman"/>
                </a:endParaRPr>
              </a:p>
              <a:p>
                <a:pPr marL="0" indent="0">
                  <a:lnSpc>
                    <a:spcPct val="115000"/>
                  </a:lnSpc>
                  <a:spcAft>
                    <a:spcPts val="1000"/>
                  </a:spcAft>
                  <a:buNone/>
                </a:pPr>
                <a:r>
                  <a:rPr lang="fr-FR" dirty="0">
                    <a:effectLst/>
                    <a:latin typeface="Times New Roman"/>
                    <a:ea typeface="Times New Roman"/>
                    <a:cs typeface="Times New Roman"/>
                  </a:rPr>
                  <a:t>Mais on ne peut modéliser un jeu à somme nul de la sorte s’il ne possède pas de points selles</a:t>
                </a:r>
                <a:endParaRPr lang="fr-FR"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1078" r="-1111"/>
                </a:stretch>
              </a:blipFill>
            </p:spPr>
            <p:txBody>
              <a:bodyPr/>
              <a:lstStyle/>
              <a:p>
                <a:r>
                  <a:rPr lang="fr-FR">
                    <a:noFill/>
                  </a:rPr>
                  <a:t> </a:t>
                </a:r>
              </a:p>
            </p:txBody>
          </p:sp>
        </mc:Fallback>
      </mc:AlternateContent>
    </p:spTree>
    <p:extLst>
      <p:ext uri="{BB962C8B-B14F-4D97-AF65-F5344CB8AC3E}">
        <p14:creationId xmlns:p14="http://schemas.microsoft.com/office/powerpoint/2010/main" val="1813683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62500" lnSpcReduction="20000"/>
              </a:bodyPr>
              <a:lstStyle/>
              <a:p>
                <a:pPr>
                  <a:lnSpc>
                    <a:spcPct val="115000"/>
                  </a:lnSpc>
                  <a:spcAft>
                    <a:spcPts val="1000"/>
                  </a:spcAft>
                </a:pPr>
                <a:r>
                  <a:rPr lang="fr-FR" b="1" dirty="0" smtClean="0">
                    <a:latin typeface="Times New Roman"/>
                    <a:ea typeface="Times New Roman"/>
                    <a:cs typeface="Times New Roman"/>
                  </a:rPr>
                  <a:t>Théorème 2.</a:t>
                </a:r>
                <a:r>
                  <a:rPr lang="fr-FR" dirty="0" smtClean="0">
                    <a:effectLst/>
                    <a:latin typeface="Times New Roman"/>
                    <a:ea typeface="Times New Roman"/>
                    <a:cs typeface="Times New Roman"/>
                  </a:rPr>
                  <a:t> </a:t>
                </a:r>
                <a:r>
                  <a:rPr lang="fr-FR" b="1" i="1" dirty="0">
                    <a:effectLst/>
                    <a:latin typeface="Times New Roman"/>
                    <a:ea typeface="Times New Roman"/>
                    <a:cs typeface="Times New Roman"/>
                  </a:rPr>
                  <a:t>Existence de points selles</a:t>
                </a:r>
                <a:r>
                  <a:rPr lang="fr-FR" dirty="0">
                    <a:effectLst/>
                    <a:latin typeface="Times New Roman"/>
                    <a:ea typeface="Times New Roman"/>
                    <a:cs typeface="Times New Roman"/>
                  </a:rPr>
                  <a:t> ( à admettre sans démonstration) : si les ensembles X et Y sont compacts( bornés et fermés) alors  </a:t>
                </a:r>
                <a14:m>
                  <m:oMath xmlns:m="http://schemas.openxmlformats.org/officeDocument/2006/math">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r>
                              <a:rPr lang="fr-FR" i="1">
                                <a:effectLst/>
                                <a:latin typeface="Cambria Math"/>
                                <a:ea typeface="Times New Roman"/>
                                <a:cs typeface="Times New Roman"/>
                              </a:rPr>
                              <m:t>𝑓</m:t>
                            </m:r>
                            <m:r>
                              <a:rPr lang="fr-FR" i="1">
                                <a:effectLst/>
                                <a:latin typeface="Cambria Math"/>
                                <a:ea typeface="Times New Roman"/>
                                <a:cs typeface="Times New Roman"/>
                              </a:rPr>
                              <m:t>(</m:t>
                            </m:r>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m:t>
                            </m:r>
                          </m:e>
                        </m:func>
                      </m:e>
                    </m:func>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r>
                              <a:rPr lang="fr-FR" i="1">
                                <a:effectLst/>
                                <a:latin typeface="Cambria Math"/>
                                <a:ea typeface="Times New Roman"/>
                                <a:cs typeface="Times New Roman"/>
                              </a:rPr>
                              <m:t>𝑓</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e>
                            </m:d>
                            <m:r>
                              <a:rPr lang="fr-FR" i="1">
                                <a:effectLst/>
                                <a:latin typeface="Cambria Math"/>
                                <a:ea typeface="Times New Roman"/>
                                <a:cs typeface="Times New Roman"/>
                              </a:rPr>
                              <m:t>⇒</m:t>
                            </m:r>
                            <m:r>
                              <a:rPr lang="fr-FR" i="1">
                                <a:effectLst/>
                                <a:latin typeface="Cambria Math"/>
                                <a:ea typeface="Times New Roman"/>
                                <a:cs typeface="Times New Roman"/>
                              </a:rPr>
                              <m:t>𝑆</m:t>
                            </m:r>
                            <m:r>
                              <a:rPr lang="fr-FR" i="1">
                                <a:effectLst/>
                                <a:latin typeface="Cambria Math"/>
                                <a:ea typeface="Times New Roman"/>
                                <a:cs typeface="Times New Roman"/>
                              </a:rPr>
                              <m:t>≠∅ </m:t>
                            </m:r>
                            <m:r>
                              <a:rPr lang="fr-FR" i="1">
                                <a:effectLst/>
                                <a:latin typeface="Cambria Math"/>
                                <a:ea typeface="Times New Roman"/>
                                <a:cs typeface="Times New Roman"/>
                              </a:rPr>
                              <m:t>𝑒𝑡</m:t>
                            </m:r>
                            <m:r>
                              <a:rPr lang="fr-FR" i="1">
                                <a:effectLst/>
                                <a:latin typeface="Cambria Math"/>
                                <a:ea typeface="Times New Roman"/>
                                <a:cs typeface="Times New Roman"/>
                              </a:rPr>
                              <m:t>  </m:t>
                            </m:r>
                            <m:r>
                              <a:rPr lang="fr-FR" i="1">
                                <a:effectLst/>
                                <a:latin typeface="Cambria Math"/>
                                <a:ea typeface="Times New Roman"/>
                                <a:cs typeface="Times New Roman"/>
                              </a:rPr>
                              <m:t>𝑣</m:t>
                            </m:r>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r>
                                      <a:rPr lang="fr-FR" i="1">
                                        <a:effectLst/>
                                        <a:latin typeface="Cambria Math"/>
                                        <a:ea typeface="Times New Roman"/>
                                        <a:cs typeface="Times New Roman"/>
                                      </a:rPr>
                                      <m:t>𝑓</m:t>
                                    </m:r>
                                    <m:r>
                                      <a:rPr lang="fr-FR" i="1">
                                        <a:effectLst/>
                                        <a:latin typeface="Cambria Math"/>
                                        <a:ea typeface="Times New Roman"/>
                                        <a:cs typeface="Times New Roman"/>
                                      </a:rPr>
                                      <m:t>(</m:t>
                                    </m:r>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m:t>
                                    </m:r>
                                  </m:e>
                                </m:func>
                              </m:e>
                            </m:func>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r>
                                      <a:rPr lang="fr-FR" i="1">
                                        <a:effectLst/>
                                        <a:latin typeface="Cambria Math"/>
                                        <a:ea typeface="Times New Roman"/>
                                        <a:cs typeface="Times New Roman"/>
                                      </a:rPr>
                                      <m:t>𝑓</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e>
                                    </m:d>
                                  </m:e>
                                </m:func>
                              </m:e>
                            </m:func>
                          </m:e>
                        </m:func>
                      </m:e>
                    </m:func>
                    <m:r>
                      <a:rPr lang="fr-FR" i="1">
                        <a:effectLst/>
                        <a:latin typeface="Cambria Math"/>
                        <a:ea typeface="Times New Roman"/>
                        <a:cs typeface="Times New Roman"/>
                      </a:rPr>
                      <m:t> </m:t>
                    </m:r>
                  </m:oMath>
                </a14:m>
                <a:r>
                  <a:rPr lang="fr-FR" dirty="0">
                    <a:effectLst/>
                    <a:latin typeface="Times New Roman"/>
                    <a:ea typeface="Times New Roman"/>
                    <a:cs typeface="Times New Roman"/>
                  </a:rPr>
                  <a:t>.</a:t>
                </a:r>
                <a:endParaRPr lang="fr-FR" dirty="0">
                  <a:ea typeface="Calibri"/>
                  <a:cs typeface="Times New Roman"/>
                </a:endParaRPr>
              </a:p>
              <a:p>
                <a:pPr marL="0" indent="0">
                  <a:lnSpc>
                    <a:spcPct val="115000"/>
                  </a:lnSpc>
                  <a:spcAft>
                    <a:spcPts val="1000"/>
                  </a:spcAft>
                  <a:buNone/>
                </a:pPr>
                <a:r>
                  <a:rPr lang="fr-FR" dirty="0">
                    <a:effectLst/>
                    <a:latin typeface="Times New Roman"/>
                    <a:ea typeface="Times New Roman"/>
                    <a:cs typeface="Times New Roman"/>
                  </a:rPr>
                  <a:t>Réciproquement si </a:t>
                </a:r>
                <a14:m>
                  <m:oMath xmlns:m="http://schemas.openxmlformats.org/officeDocument/2006/math">
                    <m:r>
                      <a:rPr lang="fr-FR" i="1">
                        <a:effectLst/>
                        <a:latin typeface="Cambria Math"/>
                        <a:ea typeface="Times New Roman"/>
                        <a:cs typeface="Times New Roman"/>
                      </a:rPr>
                      <m:t>𝑆</m:t>
                    </m:r>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r>
                              <a:rPr lang="fr-FR" i="1">
                                <a:effectLst/>
                                <a:latin typeface="Cambria Math"/>
                                <a:ea typeface="Times New Roman"/>
                                <a:cs typeface="Times New Roman"/>
                              </a:rPr>
                              <m:t>𝑓</m:t>
                            </m:r>
                            <m:r>
                              <a:rPr lang="fr-FR" i="1">
                                <a:effectLst/>
                                <a:latin typeface="Cambria Math"/>
                                <a:ea typeface="Times New Roman"/>
                                <a:cs typeface="Times New Roman"/>
                              </a:rPr>
                              <m:t>(</m:t>
                            </m:r>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m:t>
                            </m:r>
                          </m:e>
                        </m:func>
                      </m:e>
                    </m:func>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𝑦</m:t>
                            </m:r>
                            <m:r>
                              <a:rPr lang="fr-FR" i="1">
                                <a:effectLst/>
                                <a:latin typeface="Cambria Math"/>
                                <a:ea typeface="Times New Roman"/>
                                <a:cs typeface="Times New Roman"/>
                              </a:rPr>
                              <m:t>∈</m:t>
                            </m:r>
                            <m:r>
                              <a:rPr lang="fr-FR" i="1">
                                <a:effectLst/>
                                <a:latin typeface="Cambria Math"/>
                                <a:ea typeface="Times New Roman"/>
                                <a:cs typeface="Times New Roman"/>
                              </a:rPr>
                              <m:t>𝑌</m:t>
                            </m:r>
                          </m:lim>
                        </m:limLow>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lim>
                            </m:limLow>
                          </m:fName>
                          <m:e>
                            <m:r>
                              <a:rPr lang="fr-FR" i="1">
                                <a:effectLst/>
                                <a:latin typeface="Cambria Math"/>
                                <a:ea typeface="Times New Roman"/>
                                <a:cs typeface="Times New Roman"/>
                              </a:rPr>
                              <m:t>𝑓</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𝑦</m:t>
                                </m:r>
                              </m:e>
                            </m:d>
                          </m:e>
                        </m:func>
                      </m:e>
                    </m:func>
                    <m:r>
                      <a:rPr lang="fr-FR" i="1">
                        <a:effectLst/>
                        <a:latin typeface="Cambria Math"/>
                        <a:ea typeface="Times New Roman"/>
                        <a:cs typeface="Times New Roman"/>
                      </a:rPr>
                      <m:t>=</m:t>
                    </m:r>
                    <m:r>
                      <a:rPr lang="fr-FR" i="1">
                        <a:effectLst/>
                        <a:latin typeface="Cambria Math"/>
                        <a:ea typeface="Times New Roman"/>
                        <a:cs typeface="Times New Roman"/>
                      </a:rPr>
                      <m:t>𝑣</m:t>
                    </m:r>
                  </m:oMath>
                </a14:m>
                <a:endParaRPr lang="fr-FR"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943"/>
                </a:stretch>
              </a:blipFill>
            </p:spPr>
            <p:txBody>
              <a:bodyPr/>
              <a:lstStyle/>
              <a:p>
                <a:r>
                  <a:rPr lang="fr-FR">
                    <a:noFill/>
                  </a:rPr>
                  <a:t> </a:t>
                </a:r>
              </a:p>
            </p:txBody>
          </p:sp>
        </mc:Fallback>
      </mc:AlternateContent>
    </p:spTree>
    <p:extLst>
      <p:ext uri="{BB962C8B-B14F-4D97-AF65-F5344CB8AC3E}">
        <p14:creationId xmlns:p14="http://schemas.microsoft.com/office/powerpoint/2010/main" val="3319610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sz="2000" dirty="0">
                <a:latin typeface="Times New Roman"/>
                <a:ea typeface="Calibri"/>
                <a:cs typeface="Times New Roman"/>
              </a:rPr>
              <a:t> </a:t>
            </a:r>
            <a:r>
              <a:rPr lang="fr-FR" sz="2000" b="1" dirty="0">
                <a:latin typeface="Times New Roman"/>
                <a:ea typeface="Calibri"/>
                <a:cs typeface="Times New Roman"/>
              </a:rPr>
              <a:t>Exemple 4.2.3.1</a:t>
            </a:r>
            <a:r>
              <a:rPr lang="fr-FR" sz="2000" dirty="0">
                <a:latin typeface="Times New Roman"/>
                <a:ea typeface="Calibri"/>
                <a:cs typeface="Times New Roman"/>
              </a:rPr>
              <a:t> :</a:t>
            </a:r>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3boites : Noir , rouge, verte.</a:t>
            </a:r>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Joueur 2 repartit 2 pièces entre les trois boites.</a:t>
            </a:r>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Joueur 1 choisit une boite et gagne le contenu.</a:t>
            </a:r>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Donner la matrice du jeu. Ce jeu possède-t-il des points selles ?</a:t>
            </a:r>
            <a:endParaRPr lang="fr-FR" sz="2000" dirty="0">
              <a:ea typeface="Calibri"/>
              <a:cs typeface="Times New Roman"/>
            </a:endParaRPr>
          </a:p>
          <a:p>
            <a:pPr marL="0" indent="0">
              <a:buNone/>
            </a:pPr>
            <a:endParaRPr lang="fr-FR" dirty="0"/>
          </a:p>
        </p:txBody>
      </p:sp>
    </p:spTree>
    <p:extLst>
      <p:ext uri="{BB962C8B-B14F-4D97-AF65-F5344CB8AC3E}">
        <p14:creationId xmlns:p14="http://schemas.microsoft.com/office/powerpoint/2010/main" val="3145052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13149182"/>
              </p:ext>
            </p:extLst>
          </p:nvPr>
        </p:nvGraphicFramePr>
        <p:xfrm>
          <a:off x="755576" y="1988840"/>
          <a:ext cx="8229600" cy="1577340"/>
        </p:xfrm>
        <a:graphic>
          <a:graphicData uri="http://schemas.openxmlformats.org/drawingml/2006/table">
            <a:tbl>
              <a:tblPr firstRow="1" firstCol="1" bandRow="1">
                <a:tableStyleId>{5C22544A-7EE6-4342-B048-85BDC9FD1C3A}</a:tableStyleId>
              </a:tblPr>
              <a:tblGrid>
                <a:gridCol w="1028700"/>
                <a:gridCol w="1028700"/>
                <a:gridCol w="1028700"/>
                <a:gridCol w="1028700"/>
                <a:gridCol w="1028700"/>
                <a:gridCol w="1028700"/>
                <a:gridCol w="1028700"/>
                <a:gridCol w="1028700"/>
              </a:tblGrid>
              <a:tr h="0">
                <a:tc>
                  <a:txBody>
                    <a:bodyPr/>
                    <a:lstStyle/>
                    <a:p>
                      <a:pPr>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NN</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RR</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VV</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NR</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NV</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RV</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MIN</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N</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dirty="0">
                          <a:effectLst/>
                        </a:rPr>
                        <a:t>R</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V</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dirty="0">
                          <a:effectLst/>
                        </a:rPr>
                        <a:t>MAX</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 </a:t>
                      </a:r>
                      <a:endParaRPr lang="fr-FR" sz="18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1691680" y="4123915"/>
            <a:ext cx="6048672" cy="369332"/>
          </a:xfrm>
          <a:prstGeom prst="rect">
            <a:avLst/>
          </a:prstGeom>
        </p:spPr>
        <p:txBody>
          <a:bodyPr wrap="square">
            <a:spAutoFit/>
          </a:bodyPr>
          <a:lstStyle/>
          <a:p>
            <a:r>
              <a:rPr lang="fr-FR" dirty="0"/>
              <a:t>Le jeu ne possède pas de valeur donc pas de points selle</a:t>
            </a:r>
          </a:p>
        </p:txBody>
      </p:sp>
    </p:spTree>
    <p:extLst>
      <p:ext uri="{BB962C8B-B14F-4D97-AF65-F5344CB8AC3E}">
        <p14:creationId xmlns:p14="http://schemas.microsoft.com/office/powerpoint/2010/main" val="3582125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b="1" dirty="0">
                    <a:latin typeface="Times New Roman"/>
                    <a:ea typeface="Calibri"/>
                  </a:rPr>
                  <a:t>Stratégies prudentes </a:t>
                </a:r>
                <a:r>
                  <a:rPr lang="fr-FR" sz="2000" b="1" dirty="0" smtClean="0">
                    <a:latin typeface="Times New Roman"/>
                    <a:ea typeface="Calibri"/>
                  </a:rPr>
                  <a:t>mixtes </a:t>
                </a:r>
                <a:r>
                  <a:rPr lang="fr-FR" sz="2000" b="1" dirty="0">
                    <a:latin typeface="Times New Roman"/>
                    <a:ea typeface="Calibri"/>
                  </a:rPr>
                  <a:t>dans les jeux à somme </a:t>
                </a:r>
                <a:r>
                  <a:rPr lang="fr-FR" sz="2000" b="1" dirty="0" smtClean="0">
                    <a:latin typeface="Times New Roman"/>
                    <a:ea typeface="Calibri"/>
                  </a:rPr>
                  <a:t>nulle</a:t>
                </a:r>
              </a:p>
              <a:p>
                <a:pPr marL="0" indent="0">
                  <a:lnSpc>
                    <a:spcPct val="115000"/>
                  </a:lnSpc>
                  <a:spcAft>
                    <a:spcPts val="1000"/>
                  </a:spcAft>
                  <a:buNone/>
                </a:pPr>
                <a:r>
                  <a:rPr lang="fr-FR" sz="2000" b="1" dirty="0" smtClean="0">
                    <a:latin typeface="Times New Roman"/>
                    <a:ea typeface="Calibri"/>
                    <a:cs typeface="Times New Roman"/>
                  </a:rPr>
                  <a:t>Définition</a:t>
                </a:r>
                <a:r>
                  <a:rPr lang="fr-FR" sz="2000" b="1" dirty="0">
                    <a:latin typeface="Times New Roman"/>
                    <a:ea typeface="Calibri"/>
                    <a:cs typeface="Times New Roman"/>
                  </a:rPr>
                  <a:t> </a:t>
                </a:r>
                <a:r>
                  <a:rPr lang="fr-FR" sz="2000" dirty="0">
                    <a:effectLst/>
                    <a:latin typeface="Times New Roman"/>
                    <a:ea typeface="Times New Roman"/>
                    <a:cs typeface="Times New Roman"/>
                  </a:rPr>
                  <a:t>.une stratégie mixte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1</m:t>
                        </m:r>
                      </m:sub>
                    </m:sSub>
                  </m:oMath>
                </a14:m>
                <a:r>
                  <a:rPr lang="fr-FR" sz="2000" dirty="0">
                    <a:effectLst/>
                    <a:latin typeface="Times New Roman"/>
                    <a:ea typeface="Times New Roman"/>
                    <a:cs typeface="Times New Roman"/>
                  </a:rPr>
                  <a:t> du joueur 1 est une stratégie prudente ou maxmin si et seulement si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1</m:t>
                        </m:r>
                      </m:sub>
                    </m:sSub>
                    <m:r>
                      <a:rPr lang="fr-FR" sz="2000" i="1">
                        <a:effectLst/>
                        <a:latin typeface="Cambria Math"/>
                        <a:ea typeface="Times New Roman"/>
                        <a:cs typeface="Times New Roman"/>
                      </a:rPr>
                      <m:t>∈</m:t>
                    </m:r>
                    <m:func>
                      <m:funcPr>
                        <m:ctrlPr>
                          <a:rPr lang="fr-FR" sz="2000" i="1">
                            <a:effectLst/>
                            <a:latin typeface="Cambria Math"/>
                            <a:ea typeface="Times New Roman"/>
                            <a:cs typeface="Times New Roman"/>
                          </a:rPr>
                        </m:ctrlPr>
                      </m:funcPr>
                      <m:fName>
                        <m:r>
                          <m:rPr>
                            <m:sty m:val="p"/>
                          </m:rPr>
                          <a:rPr lang="fr-FR" sz="2000">
                            <a:effectLst/>
                            <a:latin typeface="Cambria Math"/>
                            <a:ea typeface="Times New Roman"/>
                            <a:cs typeface="Times New Roman"/>
                          </a:rPr>
                          <m:t>arg</m:t>
                        </m:r>
                      </m:fName>
                      <m:e>
                        <m:func>
                          <m:funcPr>
                            <m:ctrlPr>
                              <a:rPr lang="fr-FR" sz="2000" i="1">
                                <a:effectLst/>
                                <a:latin typeface="Cambria Math"/>
                                <a:ea typeface="Times New Roman"/>
                                <a:cs typeface="Times New Roman"/>
                              </a:rPr>
                            </m:ctrlPr>
                          </m:funcPr>
                          <m:fName>
                            <m:limLow>
                              <m:limLowPr>
                                <m:ctrlPr>
                                  <a:rPr lang="fr-FR" sz="2000" i="1">
                                    <a:effectLst/>
                                    <a:latin typeface="Cambria Math"/>
                                    <a:ea typeface="Times New Roman"/>
                                    <a:cs typeface="Times New Roman"/>
                                  </a:rPr>
                                </m:ctrlPr>
                              </m:limLowPr>
                              <m:e>
                                <m:r>
                                  <m:rPr>
                                    <m:sty m:val="p"/>
                                  </m:rPr>
                                  <a:rPr lang="fr-FR" sz="2000">
                                    <a:effectLst/>
                                    <a:latin typeface="Cambria Math"/>
                                    <a:ea typeface="Calibri"/>
                                    <a:cs typeface="Times New Roman"/>
                                  </a:rPr>
                                  <m:t>max</m:t>
                                </m:r>
                              </m:e>
                              <m:lim>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𝑖</m:t>
                                    </m:r>
                                  </m:sub>
                                </m:sSub>
                                <m:r>
                                  <a:rPr lang="fr-FR" sz="2000" i="1">
                                    <a:effectLst/>
                                    <a:latin typeface="Cambria Math"/>
                                    <a:ea typeface="Times New Roman"/>
                                    <a:cs typeface="Times New Roman"/>
                                  </a:rPr>
                                  <m:t>∈</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m:t>
                                    </m:r>
                                  </m:e>
                                  <m:sub>
                                    <m:r>
                                      <a:rPr lang="fr-FR" sz="2000" i="1">
                                        <a:effectLst/>
                                        <a:latin typeface="Cambria Math"/>
                                        <a:ea typeface="Times New Roman"/>
                                        <a:cs typeface="Times New Roman"/>
                                      </a:rPr>
                                      <m:t>𝑖</m:t>
                                    </m:r>
                                  </m:sub>
                                </m:sSub>
                              </m:lim>
                            </m:limLow>
                          </m:fName>
                          <m:e>
                            <m:func>
                              <m:funcPr>
                                <m:ctrlPr>
                                  <a:rPr lang="fr-FR" sz="2000" i="1">
                                    <a:effectLst/>
                                    <a:latin typeface="Cambria Math"/>
                                    <a:ea typeface="Times New Roman"/>
                                    <a:cs typeface="Times New Roman"/>
                                  </a:rPr>
                                </m:ctrlPr>
                              </m:funcPr>
                              <m:fName>
                                <m:limLow>
                                  <m:limLowPr>
                                    <m:ctrlPr>
                                      <a:rPr lang="fr-FR" sz="2000" i="1">
                                        <a:effectLst/>
                                        <a:latin typeface="Cambria Math"/>
                                        <a:ea typeface="Times New Roman"/>
                                        <a:cs typeface="Times New Roman"/>
                                      </a:rPr>
                                    </m:ctrlPr>
                                  </m:limLowPr>
                                  <m:e>
                                    <m:r>
                                      <m:rPr>
                                        <m:sty m:val="p"/>
                                      </m:rPr>
                                      <a:rPr lang="fr-FR" sz="2000">
                                        <a:effectLst/>
                                        <a:latin typeface="Cambria Math"/>
                                        <a:ea typeface="Calibri"/>
                                        <a:cs typeface="Times New Roman"/>
                                      </a:rPr>
                                      <m:t>min</m:t>
                                    </m:r>
                                  </m:e>
                                  <m:lim>
                                    <m:r>
                                      <a:rPr lang="fr-FR" sz="2000" i="1">
                                        <a:effectLst/>
                                        <a:latin typeface="Cambria Math"/>
                                        <a:ea typeface="Times New Roman"/>
                                        <a:cs typeface="Times New Roman"/>
                                      </a:rPr>
                                      <m:t>𝑦</m:t>
                                    </m:r>
                                    <m:r>
                                      <a:rPr lang="fr-FR" sz="2000" i="1">
                                        <a:effectLst/>
                                        <a:latin typeface="Cambria Math"/>
                                        <a:ea typeface="Times New Roman"/>
                                        <a:cs typeface="Times New Roman"/>
                                      </a:rPr>
                                      <m:t>∈</m:t>
                                    </m:r>
                                    <m:r>
                                      <a:rPr lang="fr-FR" sz="2000" i="1">
                                        <a:effectLst/>
                                        <a:latin typeface="Cambria Math"/>
                                        <a:ea typeface="Times New Roman"/>
                                        <a:cs typeface="Times New Roman"/>
                                      </a:rPr>
                                      <m:t>𝑌</m:t>
                                    </m:r>
                                  </m:lim>
                                </m:limLow>
                              </m:fName>
                              <m:e>
                                <m:r>
                                  <a:rPr lang="fr-FR" sz="2000" i="1">
                                    <a:effectLst/>
                                    <a:latin typeface="Cambria Math"/>
                                    <a:ea typeface="Times New Roman"/>
                                    <a:cs typeface="Times New Roman"/>
                                  </a:rPr>
                                  <m:t>𝑓</m:t>
                                </m:r>
                                <m:r>
                                  <a:rPr lang="fr-FR" sz="2000" i="1">
                                    <a:effectLst/>
                                    <a:latin typeface="Cambria Math"/>
                                    <a:ea typeface="Times New Roman"/>
                                    <a:cs typeface="Times New Roman"/>
                                  </a:rPr>
                                  <m:t>(</m:t>
                                </m:r>
                              </m:e>
                            </m:func>
                          </m:e>
                        </m:func>
                      </m:e>
                    </m:func>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𝑖</m:t>
                        </m:r>
                      </m:sub>
                    </m:sSub>
                    <m:r>
                      <a:rPr lang="fr-FR" sz="2000" i="1">
                        <a:effectLst/>
                        <a:latin typeface="Cambria Math"/>
                        <a:ea typeface="Times New Roman"/>
                        <a:cs typeface="Times New Roman"/>
                      </a:rPr>
                      <m:t>,</m:t>
                    </m:r>
                    <m:r>
                      <a:rPr lang="fr-FR" sz="2000" i="1">
                        <a:effectLst/>
                        <a:latin typeface="Cambria Math"/>
                        <a:ea typeface="Times New Roman"/>
                        <a:cs typeface="Times New Roman"/>
                      </a:rPr>
                      <m:t>𝑦</m:t>
                    </m:r>
                  </m:oMath>
                </a14:m>
                <a:r>
                  <a:rPr lang="fr-FR" sz="2000" dirty="0">
                    <a:effectLst/>
                    <a:latin typeface="Times New Roman"/>
                    <a:ea typeface="Times New Roman"/>
                    <a:cs typeface="Times New Roman"/>
                  </a:rPr>
                  <a:t>) et de même un stratégie mixte</a:t>
                </a:r>
                <a14:m>
                  <m:oMath xmlns:m="http://schemas.openxmlformats.org/officeDocument/2006/math">
                    <m:r>
                      <a:rPr lang="fr-FR" sz="2000" i="1">
                        <a:effectLst/>
                        <a:latin typeface="Cambria Math"/>
                        <a:ea typeface="Times New Roman"/>
                        <a:cs typeface="Times New Roman"/>
                      </a:rPr>
                      <m:t> </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oMath>
                </a14:m>
                <a:r>
                  <a:rPr lang="fr-FR" sz="2000" dirty="0">
                    <a:effectLst/>
                    <a:latin typeface="Times New Roman"/>
                    <a:ea typeface="Times New Roman"/>
                    <a:cs typeface="Times New Roman"/>
                  </a:rPr>
                  <a:t> du joueur 2  est prudente si et seulement si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r>
                      <a:rPr lang="fr-FR" sz="2000" i="1">
                        <a:effectLst/>
                        <a:latin typeface="Cambria Math"/>
                        <a:ea typeface="Times New Roman"/>
                        <a:cs typeface="Times New Roman"/>
                      </a:rPr>
                      <m:t>𝑎𝑟𝑔</m:t>
                    </m:r>
                    <m:func>
                      <m:funcPr>
                        <m:ctrlPr>
                          <a:rPr lang="fr-FR" sz="2000" i="1">
                            <a:effectLst/>
                            <a:latin typeface="Cambria Math"/>
                            <a:ea typeface="Times New Roman"/>
                            <a:cs typeface="Times New Roman"/>
                          </a:rPr>
                        </m:ctrlPr>
                      </m:funcPr>
                      <m:fName>
                        <m:limLow>
                          <m:limLowPr>
                            <m:ctrlPr>
                              <a:rPr lang="fr-FR" sz="2000" i="1">
                                <a:effectLst/>
                                <a:latin typeface="Cambria Math"/>
                                <a:ea typeface="Times New Roman"/>
                                <a:cs typeface="Times New Roman"/>
                              </a:rPr>
                            </m:ctrlPr>
                          </m:limLowPr>
                          <m:e>
                            <m:r>
                              <m:rPr>
                                <m:sty m:val="p"/>
                              </m:rPr>
                              <a:rPr lang="fr-FR" sz="2000">
                                <a:effectLst/>
                                <a:latin typeface="Cambria Math"/>
                                <a:ea typeface="Calibri"/>
                                <a:cs typeface="Times New Roman"/>
                              </a:rPr>
                              <m:t>min</m:t>
                            </m:r>
                          </m:e>
                          <m:lim>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𝛴</m:t>
                                    </m:r>
                                  </m:e>
                                  <m:sub>
                                    <m:r>
                                      <a:rPr lang="fr-FR" sz="2000" i="1">
                                        <a:effectLst/>
                                        <a:latin typeface="Cambria Math"/>
                                        <a:ea typeface="Times New Roman"/>
                                        <a:cs typeface="Times New Roman"/>
                                      </a:rPr>
                                      <m:t>2</m:t>
                                    </m:r>
                                  </m:sub>
                                </m:sSub>
                              </m:sub>
                            </m:sSub>
                          </m:lim>
                        </m:limLow>
                      </m:fName>
                      <m:e>
                        <m:func>
                          <m:funcPr>
                            <m:ctrlPr>
                              <a:rPr lang="fr-FR" sz="2000" i="1">
                                <a:effectLst/>
                                <a:latin typeface="Cambria Math"/>
                                <a:ea typeface="Times New Roman"/>
                                <a:cs typeface="Times New Roman"/>
                              </a:rPr>
                            </m:ctrlPr>
                          </m:funcPr>
                          <m:fName>
                            <m:limLow>
                              <m:limLowPr>
                                <m:ctrlPr>
                                  <a:rPr lang="fr-FR" sz="2000" i="1">
                                    <a:effectLst/>
                                    <a:latin typeface="Cambria Math"/>
                                    <a:ea typeface="Times New Roman"/>
                                    <a:cs typeface="Times New Roman"/>
                                  </a:rPr>
                                </m:ctrlPr>
                              </m:limLowPr>
                              <m:e>
                                <m:r>
                                  <m:rPr>
                                    <m:sty m:val="p"/>
                                  </m:rPr>
                                  <a:rPr lang="fr-FR" sz="2000">
                                    <a:effectLst/>
                                    <a:latin typeface="Cambria Math"/>
                                    <a:ea typeface="Calibri"/>
                                    <a:cs typeface="Times New Roman"/>
                                  </a:rPr>
                                  <m:t>max</m:t>
                                </m:r>
                              </m:e>
                              <m:lim>
                                <m:r>
                                  <a:rPr lang="fr-FR" sz="2000" i="1">
                                    <a:effectLst/>
                                    <a:latin typeface="Cambria Math"/>
                                    <a:ea typeface="Times New Roman"/>
                                    <a:cs typeface="Times New Roman"/>
                                  </a:rPr>
                                  <m:t>𝑥</m:t>
                                </m:r>
                                <m:r>
                                  <a:rPr lang="fr-FR" sz="2000" i="1">
                                    <a:effectLst/>
                                    <a:latin typeface="Cambria Math"/>
                                    <a:ea typeface="Times New Roman"/>
                                    <a:cs typeface="Times New Roman"/>
                                  </a:rPr>
                                  <m:t>∈</m:t>
                                </m:r>
                                <m:r>
                                  <a:rPr lang="fr-FR" sz="2000" i="1">
                                    <a:effectLst/>
                                    <a:latin typeface="Cambria Math"/>
                                    <a:ea typeface="Times New Roman"/>
                                    <a:cs typeface="Times New Roman"/>
                                  </a:rPr>
                                  <m:t>𝑋</m:t>
                                </m:r>
                              </m:lim>
                            </m:limLow>
                          </m:fName>
                          <m:e>
                            <m:r>
                              <a:rPr lang="fr-FR" sz="2000" i="1">
                                <a:effectLst/>
                                <a:latin typeface="Cambria Math"/>
                                <a:ea typeface="Times New Roman"/>
                                <a:cs typeface="Times New Roman"/>
                              </a:rPr>
                              <m:t>𝑓</m:t>
                            </m:r>
                            <m:r>
                              <a:rPr lang="fr-FR" sz="2000" i="1">
                                <a:effectLst/>
                                <a:latin typeface="Cambria Math"/>
                                <a:ea typeface="Times New Roman"/>
                                <a:cs typeface="Times New Roman"/>
                              </a:rPr>
                              <m:t>(</m:t>
                            </m:r>
                            <m:r>
                              <a:rPr lang="fr-FR" sz="2000" i="1">
                                <a:effectLst/>
                                <a:latin typeface="Cambria Math"/>
                                <a:ea typeface="Times New Roman"/>
                                <a:cs typeface="Times New Roman"/>
                              </a:rPr>
                              <m:t>𝑥</m:t>
                            </m:r>
                            <m:r>
                              <a:rPr lang="fr-FR" sz="2000" i="1">
                                <a:effectLst/>
                                <a:latin typeface="Cambria Math"/>
                                <a:ea typeface="Times New Roman"/>
                                <a:cs typeface="Times New Roman"/>
                              </a:rPr>
                              <m:t>,</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e>
                        </m:func>
                      </m:e>
                    </m:func>
                    <m:r>
                      <a:rPr lang="fr-FR" sz="2000" i="1">
                        <a:effectLst/>
                        <a:latin typeface="Cambria Math"/>
                        <a:ea typeface="Times New Roman"/>
                        <a:cs typeface="Times New Roman"/>
                      </a:rPr>
                      <m:t>)</m:t>
                    </m:r>
                  </m:oMath>
                </a14:m>
                <a:endParaRPr lang="fr-FR" sz="2000" dirty="0">
                  <a:ea typeface="Calibri"/>
                  <a:cs typeface="Times New Roman"/>
                </a:endParaRPr>
              </a:p>
              <a:p>
                <a:pPr marL="0" indent="0">
                  <a:lnSpc>
                    <a:spcPct val="115000"/>
                  </a:lnSpc>
                  <a:spcAft>
                    <a:spcPts val="1000"/>
                  </a:spcAft>
                  <a:buNone/>
                </a:pPr>
                <a:r>
                  <a:rPr lang="fr-FR" sz="2000" b="1" dirty="0">
                    <a:effectLst/>
                    <a:latin typeface="Times New Roman"/>
                    <a:ea typeface="Times New Roman"/>
                    <a:cs typeface="Times New Roman"/>
                  </a:rPr>
                  <a:t>Remarque</a:t>
                </a:r>
                <a:r>
                  <a:rPr lang="fr-FR" sz="2000" dirty="0">
                    <a:effectLst/>
                    <a:latin typeface="Times New Roman"/>
                    <a:ea typeface="Times New Roman"/>
                    <a:cs typeface="Times New Roman"/>
                  </a:rPr>
                  <a:t> : On peut bien parler de maxmin et minmax car l’ensemble des stratégies </a:t>
                </a:r>
                <a:r>
                  <a:rPr lang="fr-FR" sz="2000" b="1" dirty="0">
                    <a:effectLst/>
                    <a:latin typeface="Times New Roman"/>
                    <a:ea typeface="Times New Roman"/>
                    <a:cs typeface="Times New Roman"/>
                  </a:rPr>
                  <a:t>mixtes</a:t>
                </a:r>
                <a:r>
                  <a:rPr lang="fr-FR" sz="2000" dirty="0">
                    <a:effectLst/>
                    <a:latin typeface="Times New Roman"/>
                    <a:ea typeface="Times New Roman"/>
                    <a:cs typeface="Times New Roman"/>
                  </a:rPr>
                  <a:t> d’un joueur i=1,2 est compact donc les bornes sont atteintes.</a:t>
                </a:r>
                <a:endParaRPr lang="fr-FR" sz="2000" dirty="0">
                  <a:ea typeface="Calibri"/>
                  <a:cs typeface="Times New Roman"/>
                </a:endParaRPr>
              </a:p>
              <a:p>
                <a:pPr marL="0" indent="0">
                  <a:buNone/>
                </a:pPr>
                <a:endParaRPr lang="fr-FR" sz="2000" dirty="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674" r="-222"/>
                </a:stretch>
              </a:blipFill>
            </p:spPr>
            <p:txBody>
              <a:bodyPr/>
              <a:lstStyle/>
              <a:p>
                <a:r>
                  <a:rPr lang="fr-FR">
                    <a:noFill/>
                  </a:rPr>
                  <a:t> </a:t>
                </a:r>
              </a:p>
            </p:txBody>
          </p:sp>
        </mc:Fallback>
      </mc:AlternateContent>
    </p:spTree>
    <p:extLst>
      <p:ext uri="{BB962C8B-B14F-4D97-AF65-F5344CB8AC3E}">
        <p14:creationId xmlns:p14="http://schemas.microsoft.com/office/powerpoint/2010/main" val="2948576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200" b="1" dirty="0" smtClean="0">
                    <a:latin typeface="Times New Roman"/>
                    <a:ea typeface="Calibri"/>
                    <a:cs typeface="Times New Roman"/>
                  </a:rPr>
                  <a:t>Théorème </a:t>
                </a:r>
                <a:r>
                  <a:rPr lang="fr-FR" sz="2200" b="1" dirty="0">
                    <a:latin typeface="Times New Roman"/>
                    <a:ea typeface="Calibri"/>
                    <a:cs typeface="Times New Roman"/>
                  </a:rPr>
                  <a:t>(</a:t>
                </a:r>
                <a:r>
                  <a:rPr lang="fr-FR" sz="2200" b="1" dirty="0" smtClean="0">
                    <a:latin typeface="Times New Roman"/>
                    <a:ea typeface="Calibri"/>
                    <a:cs typeface="Times New Roman"/>
                  </a:rPr>
                  <a:t>Von Neumann </a:t>
                </a:r>
                <a:r>
                  <a:rPr lang="fr-FR" sz="2200" b="1" dirty="0">
                    <a:latin typeface="Times New Roman"/>
                    <a:ea typeface="Calibri"/>
                    <a:cs typeface="Times New Roman"/>
                  </a:rPr>
                  <a:t>1928)</a:t>
                </a:r>
                <a:r>
                  <a:rPr lang="fr-FR" sz="2200" dirty="0">
                    <a:effectLst/>
                    <a:latin typeface="Times New Roman"/>
                    <a:ea typeface="Calibri"/>
                    <a:cs typeface="Times New Roman"/>
                  </a:rPr>
                  <a:t> : Tout jeu fini possède  une valeur en stratégies mixtes.</a:t>
                </a:r>
                <a:endParaRPr lang="fr-FR" sz="2200" dirty="0">
                  <a:ea typeface="Calibri"/>
                  <a:cs typeface="Times New Roman"/>
                </a:endParaRPr>
              </a:p>
              <a:p>
                <a:pPr marL="0" indent="0">
                  <a:lnSpc>
                    <a:spcPct val="115000"/>
                  </a:lnSpc>
                  <a:spcAft>
                    <a:spcPts val="1000"/>
                  </a:spcAft>
                  <a:buNone/>
                </a:pPr>
                <a:r>
                  <a:rPr lang="fr-FR" sz="2200" b="1" dirty="0">
                    <a:effectLst/>
                    <a:latin typeface="Times New Roman"/>
                    <a:ea typeface="Calibri"/>
                    <a:cs typeface="Times New Roman"/>
                  </a:rPr>
                  <a:t>Propriétés </a:t>
                </a:r>
                <a:endParaRPr lang="fr-FR" sz="2200" dirty="0">
                  <a:ea typeface="Calibri"/>
                  <a:cs typeface="Times New Roman"/>
                </a:endParaRPr>
              </a:p>
              <a:p>
                <a:pPr lvl="0">
                  <a:lnSpc>
                    <a:spcPct val="115000"/>
                  </a:lnSpc>
                  <a:buFont typeface="+mj-lt"/>
                  <a:buAutoNum type="arabicParenR"/>
                </a:pPr>
                <a:r>
                  <a:rPr lang="fr-FR" sz="2200" dirty="0">
                    <a:effectLst/>
                    <a:latin typeface="Times New Roman"/>
                    <a:ea typeface="Calibri"/>
                    <a:cs typeface="Times New Roman"/>
                  </a:rPr>
                  <a:t>Tout jeu fini admet un point selle en stratégies mixtes ;</a:t>
                </a:r>
                <a:endParaRPr lang="fr-FR" sz="2200" dirty="0">
                  <a:ea typeface="Calibri"/>
                  <a:cs typeface="Times New Roman"/>
                </a:endParaRPr>
              </a:p>
              <a:p>
                <a:pPr lvl="0">
                  <a:lnSpc>
                    <a:spcPct val="115000"/>
                  </a:lnSpc>
                  <a:spcAft>
                    <a:spcPts val="1000"/>
                  </a:spcAft>
                  <a:buFont typeface="+mj-lt"/>
                  <a:buAutoNum type="arabicParenR"/>
                </a:pPr>
                <a:r>
                  <a:rPr lang="fr-FR" sz="2200" dirty="0">
                    <a:effectLst/>
                    <a:latin typeface="Times New Roman"/>
                    <a:ea typeface="Calibri"/>
                    <a:cs typeface="Times New Roman"/>
                  </a:rPr>
                  <a:t>Si </a:t>
                </a:r>
                <a14:m>
                  <m:oMath xmlns:m="http://schemas.openxmlformats.org/officeDocument/2006/math">
                    <m:d>
                      <m:dPr>
                        <m:ctrlPr>
                          <a:rPr lang="fr-FR" sz="2200" i="1">
                            <a:effectLst/>
                            <a:latin typeface="Cambria Math"/>
                            <a:ea typeface="Calibri"/>
                            <a:cs typeface="Times New Roman"/>
                          </a:rPr>
                        </m:ctrlPr>
                      </m:dPr>
                      <m:e>
                        <m:sSub>
                          <m:sSubPr>
                            <m:ctrlPr>
                              <a:rPr lang="fr-FR" sz="2200" i="1">
                                <a:effectLst/>
                                <a:latin typeface="Cambria Math"/>
                                <a:ea typeface="Calibri"/>
                                <a:cs typeface="Times New Roman"/>
                              </a:rPr>
                            </m:ctrlPr>
                          </m:sSubPr>
                          <m:e>
                            <m:r>
                              <a:rPr lang="fr-FR" sz="2200" i="1">
                                <a:effectLst/>
                                <a:latin typeface="Cambria Math"/>
                                <a:ea typeface="Calibri"/>
                                <a:cs typeface="Times New Roman"/>
                              </a:rPr>
                              <m:t>𝜎</m:t>
                            </m:r>
                          </m:e>
                          <m:sub>
                            <m:r>
                              <a:rPr lang="fr-FR" sz="2200" i="1">
                                <a:effectLst/>
                                <a:latin typeface="Cambria Math"/>
                                <a:ea typeface="Calibri"/>
                                <a:cs typeface="Times New Roman"/>
                              </a:rPr>
                              <m:t>𝑖</m:t>
                            </m:r>
                          </m:sub>
                        </m:sSub>
                        <m:r>
                          <a:rPr lang="fr-FR" sz="2200" i="1">
                            <a:effectLst/>
                            <a:latin typeface="Cambria Math"/>
                            <a:ea typeface="Calibri"/>
                            <a:cs typeface="Times New Roman"/>
                          </a:rPr>
                          <m:t>,</m:t>
                        </m:r>
                        <m:sSub>
                          <m:sSubPr>
                            <m:ctrlPr>
                              <a:rPr lang="fr-FR" sz="2200" i="1">
                                <a:effectLst/>
                                <a:latin typeface="Cambria Math"/>
                                <a:ea typeface="Calibri"/>
                                <a:cs typeface="Times New Roman"/>
                              </a:rPr>
                            </m:ctrlPr>
                          </m:sSubPr>
                          <m:e>
                            <m:r>
                              <a:rPr lang="fr-FR" sz="2200" i="1">
                                <a:effectLst/>
                                <a:latin typeface="Cambria Math"/>
                                <a:ea typeface="Calibri"/>
                                <a:cs typeface="Times New Roman"/>
                              </a:rPr>
                              <m:t>𝜎</m:t>
                            </m:r>
                          </m:e>
                          <m:sub>
                            <m:r>
                              <a:rPr lang="fr-FR" sz="2200" i="1">
                                <a:effectLst/>
                                <a:latin typeface="Cambria Math"/>
                                <a:ea typeface="Calibri"/>
                                <a:cs typeface="Times New Roman"/>
                              </a:rPr>
                              <m:t>−</m:t>
                            </m:r>
                            <m:r>
                              <a:rPr lang="fr-FR" sz="2200" i="1">
                                <a:effectLst/>
                                <a:latin typeface="Cambria Math"/>
                                <a:ea typeface="Calibri"/>
                                <a:cs typeface="Times New Roman"/>
                              </a:rPr>
                              <m:t>𝑖</m:t>
                            </m:r>
                          </m:sub>
                        </m:sSub>
                      </m:e>
                    </m:d>
                  </m:oMath>
                </a14:m>
                <a:r>
                  <a:rPr lang="fr-FR" sz="2200" dirty="0">
                    <a:effectLst/>
                    <a:latin typeface="Times New Roman"/>
                    <a:ea typeface="Times New Roman"/>
                    <a:cs typeface="Times New Roman"/>
                  </a:rPr>
                  <a:t> est un couple de stratégies optimales alors :</a:t>
                </a:r>
                <a:endParaRPr lang="fr-FR" sz="2200" i="1" dirty="0" smtClean="0">
                  <a:effectLst/>
                  <a:latin typeface="Cambria Math"/>
                  <a:ea typeface="Times New Roman"/>
                  <a:cs typeface="Times New Roman"/>
                </a:endParaRPr>
              </a:p>
              <a:p>
                <a:pPr marL="0" lvl="0" indent="0" algn="ctr">
                  <a:lnSpc>
                    <a:spcPct val="115000"/>
                  </a:lnSpc>
                  <a:spcAft>
                    <a:spcPts val="1000"/>
                  </a:spcAft>
                  <a:buNone/>
                </a:pPr>
                <a14:m>
                  <m:oMath xmlns:m="http://schemas.openxmlformats.org/officeDocument/2006/math">
                    <m:r>
                      <a:rPr lang="fr-FR" sz="2200" i="1">
                        <a:effectLst/>
                        <a:latin typeface="Cambria Math"/>
                        <a:ea typeface="Times New Roman"/>
                        <a:cs typeface="Times New Roman"/>
                      </a:rPr>
                      <m:t>𝑓</m:t>
                    </m:r>
                    <m:d>
                      <m:dPr>
                        <m:ctrlPr>
                          <a:rPr lang="fr-FR" sz="2200" i="1">
                            <a:effectLst/>
                            <a:latin typeface="Cambria Math"/>
                            <a:ea typeface="Times New Roman"/>
                            <a:cs typeface="Times New Roman"/>
                          </a:rPr>
                        </m:ctrlPr>
                      </m:dPr>
                      <m:e>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𝑠</m:t>
                            </m:r>
                          </m:e>
                          <m:sub>
                            <m:r>
                              <a:rPr lang="fr-FR" sz="2200" i="1">
                                <a:effectLst/>
                                <a:latin typeface="Cambria Math"/>
                                <a:ea typeface="Times New Roman"/>
                                <a:cs typeface="Times New Roman"/>
                              </a:rPr>
                              <m:t>𝑖</m:t>
                            </m:r>
                          </m:sub>
                        </m:sSub>
                        <m:r>
                          <a:rPr lang="fr-FR" sz="2200" i="1">
                            <a:effectLst/>
                            <a:latin typeface="Cambria Math"/>
                            <a:ea typeface="Times New Roman"/>
                            <a:cs typeface="Times New Roman"/>
                          </a:rPr>
                          <m:t>,</m:t>
                        </m:r>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𝜎</m:t>
                            </m:r>
                          </m:e>
                          <m:sub>
                            <m:r>
                              <a:rPr lang="fr-FR" sz="2200" i="1">
                                <a:effectLst/>
                                <a:latin typeface="Cambria Math"/>
                                <a:ea typeface="Times New Roman"/>
                                <a:cs typeface="Times New Roman"/>
                              </a:rPr>
                              <m:t>−</m:t>
                            </m:r>
                            <m:r>
                              <a:rPr lang="fr-FR" sz="2200" i="1">
                                <a:effectLst/>
                                <a:latin typeface="Cambria Math"/>
                                <a:ea typeface="Times New Roman"/>
                                <a:cs typeface="Times New Roman"/>
                              </a:rPr>
                              <m:t>𝑖</m:t>
                            </m:r>
                          </m:sub>
                        </m:sSub>
                      </m:e>
                    </m:d>
                    <m:r>
                      <a:rPr lang="fr-FR" sz="2200" i="1">
                        <a:effectLst/>
                        <a:latin typeface="Cambria Math"/>
                        <a:ea typeface="Times New Roman"/>
                        <a:cs typeface="Times New Roman"/>
                      </a:rPr>
                      <m:t>=</m:t>
                    </m:r>
                    <m:r>
                      <a:rPr lang="fr-FR" sz="2200" b="0" i="1" smtClean="0">
                        <a:effectLst/>
                        <a:latin typeface="Cambria Math"/>
                        <a:ea typeface="Times New Roman"/>
                        <a:cs typeface="Times New Roman"/>
                      </a:rPr>
                      <m:t>𝑣</m:t>
                    </m:r>
                    <m:r>
                      <a:rPr lang="fr-FR" sz="2200" i="1">
                        <a:effectLst/>
                        <a:latin typeface="Cambria Math"/>
                        <a:ea typeface="Times New Roman"/>
                        <a:cs typeface="Times New Roman"/>
                      </a:rPr>
                      <m:t>,</m:t>
                    </m:r>
                  </m:oMath>
                </a14:m>
                <a:r>
                  <a:rPr lang="fr-FR" sz="2200" dirty="0">
                    <a:effectLst/>
                    <a:latin typeface="Times New Roman"/>
                    <a:ea typeface="Times New Roman"/>
                    <a:cs typeface="Times New Roman"/>
                  </a:rPr>
                  <a:t> </a:t>
                </a:r>
                <a14:m>
                  <m:oMath xmlns:m="http://schemas.openxmlformats.org/officeDocument/2006/math">
                    <m:r>
                      <a:rPr lang="fr-FR" sz="2200" i="1">
                        <a:effectLst/>
                        <a:latin typeface="Cambria Math"/>
                        <a:ea typeface="Times New Roman"/>
                        <a:cs typeface="Times New Roman"/>
                      </a:rPr>
                      <m:t>∀ </m:t>
                    </m:r>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𝑠</m:t>
                        </m:r>
                      </m:e>
                      <m:sub>
                        <m:r>
                          <a:rPr lang="fr-FR" sz="2200" i="1">
                            <a:effectLst/>
                            <a:latin typeface="Cambria Math"/>
                            <a:ea typeface="Times New Roman"/>
                            <a:cs typeface="Times New Roman"/>
                          </a:rPr>
                          <m:t>𝑖</m:t>
                        </m:r>
                      </m:sub>
                    </m:sSub>
                    <m:r>
                      <a:rPr lang="fr-FR" sz="2200" i="1">
                        <a:effectLst/>
                        <a:latin typeface="Cambria Math"/>
                        <a:ea typeface="Times New Roman"/>
                        <a:cs typeface="Times New Roman"/>
                      </a:rPr>
                      <m:t>∈</m:t>
                    </m:r>
                    <m:r>
                      <a:rPr lang="fr-FR" sz="2200" i="1">
                        <a:effectLst/>
                        <a:latin typeface="Cambria Math"/>
                        <a:ea typeface="Times New Roman"/>
                        <a:cs typeface="Times New Roman"/>
                      </a:rPr>
                      <m:t>𝑠𝑢𝑝𝑝</m:t>
                    </m:r>
                    <m:r>
                      <a:rPr lang="fr-FR" sz="2200" i="1">
                        <a:effectLst/>
                        <a:latin typeface="Cambria Math"/>
                        <a:ea typeface="Times New Roman"/>
                        <a:cs typeface="Times New Roman"/>
                      </a:rPr>
                      <m:t>(</m:t>
                    </m:r>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𝜎</m:t>
                        </m:r>
                      </m:e>
                      <m:sub>
                        <m:r>
                          <a:rPr lang="fr-FR" sz="2200" i="1">
                            <a:effectLst/>
                            <a:latin typeface="Cambria Math"/>
                            <a:ea typeface="Times New Roman"/>
                            <a:cs typeface="Times New Roman"/>
                          </a:rPr>
                          <m:t>𝑖</m:t>
                        </m:r>
                      </m:sub>
                    </m:sSub>
                    <m:r>
                      <a:rPr lang="fr-FR" sz="2200" i="1">
                        <a:effectLst/>
                        <a:latin typeface="Cambria Math"/>
                        <a:ea typeface="Times New Roman"/>
                        <a:cs typeface="Times New Roman"/>
                      </a:rPr>
                      <m:t>)</m:t>
                    </m:r>
                  </m:oMath>
                </a14:m>
                <a:r>
                  <a:rPr lang="fr-FR" sz="2200" dirty="0">
                    <a:effectLst/>
                    <a:latin typeface="Times New Roman"/>
                    <a:ea typeface="Times New Roman"/>
                    <a:cs typeface="Times New Roman"/>
                  </a:rPr>
                  <a:t> pour </a:t>
                </a:r>
                <a14:m>
                  <m:oMath xmlns:m="http://schemas.openxmlformats.org/officeDocument/2006/math">
                    <m:r>
                      <a:rPr lang="fr-FR" sz="2200" i="1">
                        <a:effectLst/>
                        <a:latin typeface="Cambria Math"/>
                        <a:ea typeface="Times New Roman"/>
                        <a:cs typeface="Times New Roman"/>
                      </a:rPr>
                      <m:t>𝑖</m:t>
                    </m:r>
                    <m:r>
                      <a:rPr lang="fr-FR" sz="2200" i="1">
                        <a:effectLst/>
                        <a:latin typeface="Cambria Math"/>
                        <a:ea typeface="Times New Roman"/>
                        <a:cs typeface="Times New Roman"/>
                      </a:rPr>
                      <m:t>=1,2</m:t>
                    </m:r>
                  </m:oMath>
                </a14:m>
                <a:endParaRPr lang="fr-FR" sz="22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89" t="-404" r="-1111"/>
                </a:stretch>
              </a:blipFill>
            </p:spPr>
            <p:txBody>
              <a:bodyPr/>
              <a:lstStyle/>
              <a:p>
                <a:r>
                  <a:rPr lang="fr-FR">
                    <a:noFill/>
                  </a:rPr>
                  <a:t> </a:t>
                </a:r>
              </a:p>
            </p:txBody>
          </p:sp>
        </mc:Fallback>
      </mc:AlternateContent>
    </p:spTree>
    <p:extLst>
      <p:ext uri="{BB962C8B-B14F-4D97-AF65-F5344CB8AC3E}">
        <p14:creationId xmlns:p14="http://schemas.microsoft.com/office/powerpoint/2010/main" val="26587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55000" lnSpcReduction="20000"/>
              </a:bodyPr>
              <a:lstStyle/>
              <a:p>
                <a:pPr marL="0" indent="0">
                  <a:lnSpc>
                    <a:spcPct val="115000"/>
                  </a:lnSpc>
                  <a:spcAft>
                    <a:spcPts val="1000"/>
                  </a:spcAft>
                  <a:buNone/>
                </a:pPr>
                <a:r>
                  <a:rPr lang="fr-FR" b="1" dirty="0" smtClean="0">
                    <a:latin typeface="Times New Roman"/>
                    <a:ea typeface="Calibri"/>
                    <a:cs typeface="Times New Roman"/>
                  </a:rPr>
                  <a:t>Exemple </a:t>
                </a:r>
                <a:endParaRPr lang="fr-FR" dirty="0">
                  <a:ea typeface="Calibri"/>
                  <a:cs typeface="Times New Roman"/>
                </a:endParaRPr>
              </a:p>
              <a:p>
                <a:pPr marL="0" indent="0">
                  <a:lnSpc>
                    <a:spcPct val="115000"/>
                  </a:lnSpc>
                  <a:spcAft>
                    <a:spcPts val="1000"/>
                  </a:spcAft>
                  <a:buNone/>
                </a:pPr>
                <a:r>
                  <a:rPr lang="fr-FR" dirty="0">
                    <a:effectLst/>
                    <a:latin typeface="Times New Roman"/>
                    <a:ea typeface="Calibri"/>
                    <a:cs typeface="Times New Roman"/>
                  </a:rPr>
                  <a:t>Soit la matrice de jeu  </a:t>
                </a:r>
                <a14:m>
                  <m:oMath xmlns:m="http://schemas.openxmlformats.org/officeDocument/2006/math">
                    <m:d>
                      <m:dPr>
                        <m:ctrlPr>
                          <a:rPr lang="fr-FR" i="1">
                            <a:effectLst/>
                            <a:latin typeface="Cambria Math"/>
                            <a:ea typeface="Calibri"/>
                            <a:cs typeface="Times New Roman"/>
                          </a:rPr>
                        </m:ctrlPr>
                      </m:dPr>
                      <m:e>
                        <m:m>
                          <m:mPr>
                            <m:mcs>
                              <m:mc>
                                <m:mcPr>
                                  <m:count m:val="2"/>
                                  <m:mcJc m:val="center"/>
                                </m:mcPr>
                              </m:mc>
                            </m:mcs>
                            <m:ctrlPr>
                              <a:rPr lang="fr-FR" i="1">
                                <a:effectLst/>
                                <a:latin typeface="Cambria Math"/>
                                <a:ea typeface="Calibri"/>
                                <a:cs typeface="Times New Roman"/>
                              </a:rPr>
                            </m:ctrlPr>
                          </m:mPr>
                          <m:mr>
                            <m:e>
                              <m:r>
                                <a:rPr lang="fr-FR" i="1">
                                  <a:effectLst/>
                                  <a:latin typeface="Cambria Math"/>
                                  <a:ea typeface="Calibri"/>
                                  <a:cs typeface="Times New Roman"/>
                                </a:rPr>
                                <m:t>2</m:t>
                              </m:r>
                            </m:e>
                            <m:e>
                              <m:r>
                                <a:rPr lang="fr-FR" i="1">
                                  <a:effectLst/>
                                  <a:latin typeface="Cambria Math"/>
                                  <a:ea typeface="Calibri"/>
                                  <a:cs typeface="Times New Roman"/>
                                </a:rPr>
                                <m:t>1</m:t>
                              </m:r>
                            </m:e>
                          </m:mr>
                          <m:mr>
                            <m:e>
                              <m:r>
                                <a:rPr lang="fr-FR" i="1">
                                  <a:effectLst/>
                                  <a:latin typeface="Cambria Math"/>
                                  <a:ea typeface="Calibri"/>
                                  <a:cs typeface="Times New Roman"/>
                                </a:rPr>
                                <m:t>1</m:t>
                              </m:r>
                            </m:e>
                            <m:e>
                              <m:r>
                                <a:rPr lang="fr-FR" i="1">
                                  <a:effectLst/>
                                  <a:latin typeface="Cambria Math"/>
                                  <a:ea typeface="Calibri"/>
                                  <a:cs typeface="Times New Roman"/>
                                </a:rPr>
                                <m:t>2</m:t>
                              </m:r>
                            </m:e>
                          </m:mr>
                          <m:mr>
                            <m:e>
                              <m:r>
                                <a:rPr lang="fr-FR" i="1">
                                  <a:effectLst/>
                                  <a:latin typeface="Cambria Math"/>
                                  <a:ea typeface="Calibri"/>
                                  <a:cs typeface="Times New Roman"/>
                                </a:rPr>
                                <m:t>0</m:t>
                              </m:r>
                            </m:e>
                            <m:e>
                              <m:r>
                                <a:rPr lang="fr-FR" i="1">
                                  <a:effectLst/>
                                  <a:latin typeface="Cambria Math"/>
                                  <a:ea typeface="Calibri"/>
                                  <a:cs typeface="Times New Roman"/>
                                </a:rPr>
                                <m:t>4</m:t>
                              </m:r>
                            </m:e>
                          </m:mr>
                        </m:m>
                      </m:e>
                    </m:d>
                  </m:oMath>
                </a14:m>
                <a:r>
                  <a:rPr lang="fr-FR" dirty="0">
                    <a:effectLst/>
                    <a:latin typeface="Times New Roman"/>
                    <a:ea typeface="Times New Roman"/>
                    <a:cs typeface="Times New Roman"/>
                  </a:rPr>
                  <a:t> </a:t>
                </a:r>
                <a:r>
                  <a:rPr lang="fr-FR" dirty="0">
                    <a:effectLst/>
                    <a:latin typeface="Times New Roman"/>
                    <a:ea typeface="Calibri"/>
                    <a:cs typeface="Times New Roman"/>
                  </a:rPr>
                  <a:t> </a:t>
                </a:r>
                <a:endParaRPr lang="fr-FR" dirty="0">
                  <a:ea typeface="Calibri"/>
                  <a:cs typeface="Times New Roman"/>
                </a:endParaRPr>
              </a:p>
              <a:p>
                <a:pPr marL="0" indent="0">
                  <a:lnSpc>
                    <a:spcPct val="115000"/>
                  </a:lnSpc>
                  <a:spcAft>
                    <a:spcPts val="1000"/>
                  </a:spcAft>
                  <a:buNone/>
                </a:pPr>
                <a:r>
                  <a:rPr lang="fr-FR" dirty="0">
                    <a:effectLst/>
                    <a:latin typeface="Times New Roman"/>
                    <a:ea typeface="Calibri"/>
                    <a:cs typeface="Times New Roman"/>
                  </a:rPr>
                  <a:t>Déterminer les stratégies mixtes prudentes de ce jeu</a:t>
                </a:r>
                <a:r>
                  <a:rPr lang="fr-FR" dirty="0" smtClean="0">
                    <a:effectLst/>
                    <a:latin typeface="Times New Roman"/>
                    <a:ea typeface="Calibri"/>
                    <a:cs typeface="Times New Roman"/>
                  </a:rPr>
                  <a:t>.</a:t>
                </a:r>
              </a:p>
              <a:p>
                <a:pPr marL="0" indent="0">
                  <a:lnSpc>
                    <a:spcPct val="115000"/>
                  </a:lnSpc>
                  <a:spcAft>
                    <a:spcPts val="1000"/>
                  </a:spcAft>
                  <a:buNone/>
                </a:pPr>
                <a:r>
                  <a:rPr lang="fr-FR" b="1" dirty="0" smtClean="0">
                    <a:latin typeface="Times New Roman"/>
                    <a:ea typeface="Calibri"/>
                    <a:cs typeface="Times New Roman"/>
                  </a:rPr>
                  <a:t>Solution </a:t>
                </a:r>
                <a:endParaRPr lang="fr-FR" b="1" dirty="0">
                  <a:ea typeface="Calibri"/>
                  <a:cs typeface="Times New Roman"/>
                </a:endParaRPr>
              </a:p>
              <a:p>
                <a:pPr marL="0" indent="0">
                  <a:lnSpc>
                    <a:spcPct val="115000"/>
                  </a:lnSpc>
                  <a:spcAft>
                    <a:spcPts val="1000"/>
                  </a:spcAft>
                  <a:buNone/>
                </a:pPr>
                <a:r>
                  <a:rPr lang="fr-FR" dirty="0">
                    <a:effectLst/>
                    <a:latin typeface="Times New Roman"/>
                    <a:ea typeface="Calibri"/>
                    <a:cs typeface="Times New Roman"/>
                  </a:rPr>
                  <a:t>On peut remarquer que </a:t>
                </a:r>
                <a14:m>
                  <m:oMath xmlns:m="http://schemas.openxmlformats.org/officeDocument/2006/math">
                    <m:r>
                      <a:rPr lang="fr-FR" i="1">
                        <a:effectLst/>
                        <a:latin typeface="Cambria Math"/>
                        <a:ea typeface="Calibri"/>
                        <a:cs typeface="Times New Roman"/>
                      </a:rPr>
                      <m:t>   </m:t>
                    </m:r>
                    <m:bar>
                      <m:barPr>
                        <m:ctrlPr>
                          <a:rPr lang="fr-FR" i="1">
                            <a:effectLst/>
                            <a:latin typeface="Cambria Math"/>
                            <a:ea typeface="Calibri"/>
                            <a:cs typeface="Times New Roman"/>
                          </a:rPr>
                        </m:ctrlPr>
                      </m:barPr>
                      <m:e>
                        <m:r>
                          <a:rPr lang="fr-FR" i="1">
                            <a:effectLst/>
                            <a:latin typeface="Cambria Math"/>
                            <a:ea typeface="Calibri"/>
                            <a:cs typeface="Times New Roman"/>
                          </a:rPr>
                          <m:t>𝑣</m:t>
                        </m:r>
                      </m:e>
                    </m:bar>
                    <m:r>
                      <a:rPr lang="fr-FR" i="1">
                        <a:effectLst/>
                        <a:latin typeface="Cambria Math"/>
                        <a:ea typeface="Calibri"/>
                        <a:cs typeface="Times New Roman"/>
                      </a:rPr>
                      <m:t>=1&lt;</m:t>
                    </m:r>
                    <m:acc>
                      <m:accPr>
                        <m:chr m:val="̅"/>
                        <m:ctrlPr>
                          <a:rPr lang="fr-FR" i="1">
                            <a:effectLst/>
                            <a:latin typeface="Cambria Math"/>
                            <a:ea typeface="Calibri"/>
                            <a:cs typeface="Times New Roman"/>
                          </a:rPr>
                        </m:ctrlPr>
                      </m:accPr>
                      <m:e>
                        <m:r>
                          <a:rPr lang="fr-FR" i="1">
                            <a:effectLst/>
                            <a:latin typeface="Cambria Math"/>
                            <a:ea typeface="Calibri"/>
                            <a:cs typeface="Times New Roman"/>
                          </a:rPr>
                          <m:t>𝑣</m:t>
                        </m:r>
                      </m:e>
                    </m:acc>
                    <m:r>
                      <a:rPr lang="fr-FR" i="1">
                        <a:effectLst/>
                        <a:latin typeface="Cambria Math"/>
                        <a:ea typeface="Calibri"/>
                        <a:cs typeface="Times New Roman"/>
                      </a:rPr>
                      <m:t>=2</m:t>
                    </m:r>
                  </m:oMath>
                </a14:m>
                <a:r>
                  <a:rPr lang="fr-FR" dirty="0">
                    <a:effectLst/>
                    <a:latin typeface="Times New Roman"/>
                    <a:ea typeface="Times New Roman"/>
                    <a:cs typeface="Times New Roman"/>
                  </a:rPr>
                  <a:t> donc pas de points selle en stratégies pures.</a:t>
                </a:r>
                <a:endParaRPr lang="fr-FR" dirty="0">
                  <a:ea typeface="Calibri"/>
                  <a:cs typeface="Times New Roman"/>
                </a:endParaRPr>
              </a:p>
              <a:p>
                <a:pPr marL="0" indent="0">
                  <a:lnSpc>
                    <a:spcPct val="115000"/>
                  </a:lnSpc>
                  <a:spcAft>
                    <a:spcPts val="1000"/>
                  </a:spcAft>
                  <a:buNone/>
                </a:pPr>
                <a:r>
                  <a:rPr lang="fr-FR" dirty="0">
                    <a:effectLst/>
                    <a:latin typeface="Times New Roman"/>
                    <a:ea typeface="Times New Roman"/>
                    <a:cs typeface="Times New Roman"/>
                  </a:rPr>
                  <a:t>En mixtes : on cherche d’abord celle du joueur 2 car il possède moins de stratégies : donc on doit déterminer :</a:t>
                </a:r>
                <a:br>
                  <a:rPr lang="fr-FR" dirty="0">
                    <a:effectLst/>
                    <a:latin typeface="Times New Roman"/>
                    <a:ea typeface="Times New Roman"/>
                    <a:cs typeface="Times New Roman"/>
                  </a:rPr>
                </a:br>
                <a14:m>
                  <m:oMathPara xmlns:m="http://schemas.openxmlformats.org/officeDocument/2006/math">
                    <m:oMathParaPr>
                      <m:jc m:val="centerGroup"/>
                    </m:oMathParaPr>
                    <m:oMath xmlns:m="http://schemas.openxmlformats.org/officeDocument/2006/math">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𝑞</m:t>
                              </m:r>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r>
                                    <a:rPr lang="fr-FR" i="1">
                                      <a:effectLst/>
                                      <a:latin typeface="Cambria Math"/>
                                      <a:ea typeface="Times New Roman"/>
                                      <a:cs typeface="Times New Roman"/>
                                    </a:rPr>
                                    <m:t>0,1</m:t>
                                  </m:r>
                                </m:e>
                              </m:d>
                            </m:lim>
                          </m:limLow>
                        </m:fName>
                        <m:e>
                          <m:func>
                            <m:funcPr>
                              <m:ctrlPr>
                                <a:rPr lang="fr-FR" i="1">
                                  <a:effectLst/>
                                  <a:latin typeface="Cambria Math"/>
                                  <a:ea typeface="Times New Roman"/>
                                  <a:cs typeface="Times New Roman"/>
                                </a:rPr>
                              </m:ctrlPr>
                            </m:funcPr>
                            <m:fName>
                              <m:r>
                                <m:rPr>
                                  <m:sty m:val="p"/>
                                </m:rPr>
                                <a:rPr lang="fr-FR">
                                  <a:effectLst/>
                                  <a:latin typeface="Cambria Math"/>
                                  <a:ea typeface="Times New Roman"/>
                                  <a:cs typeface="Times New Roman"/>
                                </a:rPr>
                                <m:t>max</m:t>
                              </m:r>
                            </m:fName>
                            <m:e>
                              <m:d>
                                <m:dPr>
                                  <m:ctrlPr>
                                    <a:rPr lang="fr-FR" i="1">
                                      <a:effectLst/>
                                      <a:latin typeface="Cambria Math"/>
                                      <a:ea typeface="Times New Roman"/>
                                      <a:cs typeface="Times New Roman"/>
                                    </a:rPr>
                                  </m:ctrlPr>
                                </m:dPr>
                                <m:e>
                                  <m:r>
                                    <a:rPr lang="fr-FR" i="1">
                                      <a:effectLst/>
                                      <a:latin typeface="Cambria Math"/>
                                      <a:ea typeface="Times New Roman"/>
                                      <a:cs typeface="Times New Roman"/>
                                    </a:rPr>
                                    <m:t>2</m:t>
                                  </m:r>
                                  <m:r>
                                    <a:rPr lang="fr-FR" i="1">
                                      <a:effectLst/>
                                      <a:latin typeface="Cambria Math"/>
                                      <a:ea typeface="Times New Roman"/>
                                      <a:cs typeface="Times New Roman"/>
                                    </a:rPr>
                                    <m:t>𝑞</m:t>
                                  </m:r>
                                  <m:r>
                                    <a:rPr lang="fr-FR" i="1">
                                      <a:effectLst/>
                                      <a:latin typeface="Cambria Math"/>
                                      <a:ea typeface="Times New Roman"/>
                                      <a:cs typeface="Times New Roman"/>
                                    </a:rPr>
                                    <m:t>+1−</m:t>
                                  </m:r>
                                  <m:r>
                                    <a:rPr lang="fr-FR" i="1">
                                      <a:effectLst/>
                                      <a:latin typeface="Cambria Math"/>
                                      <a:ea typeface="Times New Roman"/>
                                      <a:cs typeface="Times New Roman"/>
                                    </a:rPr>
                                    <m:t>𝑞</m:t>
                                  </m:r>
                                  <m:r>
                                    <a:rPr lang="fr-FR" i="1">
                                      <a:effectLst/>
                                      <a:latin typeface="Cambria Math"/>
                                      <a:ea typeface="Times New Roman"/>
                                      <a:cs typeface="Times New Roman"/>
                                    </a:rPr>
                                    <m:t>,</m:t>
                                  </m:r>
                                  <m:r>
                                    <a:rPr lang="fr-FR" i="1">
                                      <a:effectLst/>
                                      <a:latin typeface="Cambria Math"/>
                                      <a:ea typeface="Times New Roman"/>
                                      <a:cs typeface="Times New Roman"/>
                                    </a:rPr>
                                    <m:t>𝑞</m:t>
                                  </m:r>
                                  <m:r>
                                    <a:rPr lang="fr-FR" i="1">
                                      <a:effectLst/>
                                      <a:latin typeface="Cambria Math"/>
                                      <a:ea typeface="Times New Roman"/>
                                      <a:cs typeface="Times New Roman"/>
                                    </a:rPr>
                                    <m:t>+2</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𝑞</m:t>
                                      </m:r>
                                    </m:e>
                                  </m:d>
                                  <m:r>
                                    <a:rPr lang="fr-FR" i="1">
                                      <a:effectLst/>
                                      <a:latin typeface="Cambria Math"/>
                                      <a:ea typeface="Times New Roman"/>
                                      <a:cs typeface="Times New Roman"/>
                                    </a:rPr>
                                    <m:t>,4</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𝑞</m:t>
                                      </m:r>
                                    </m:e>
                                  </m:d>
                                </m:e>
                              </m:d>
                            </m:e>
                          </m:func>
                          <m:r>
                            <a:rPr lang="fr-FR" i="1">
                              <a:effectLst/>
                              <a:latin typeface="Cambria Math"/>
                              <a:ea typeface="Times New Roman"/>
                              <a:cs typeface="Times New Roman"/>
                            </a:rPr>
                            <m:t>=</m:t>
                          </m:r>
                        </m:e>
                      </m:func>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min</m:t>
                          </m:r>
                        </m:e>
                        <m:lim>
                          <m:r>
                            <a:rPr lang="fr-FR" i="1">
                              <a:effectLst/>
                              <a:latin typeface="Cambria Math"/>
                              <a:ea typeface="Times New Roman"/>
                              <a:cs typeface="Times New Roman"/>
                            </a:rPr>
                            <m:t>𝑞</m:t>
                          </m:r>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r>
                                <a:rPr lang="fr-FR" i="1">
                                  <a:effectLst/>
                                  <a:latin typeface="Cambria Math"/>
                                  <a:ea typeface="Times New Roman"/>
                                  <a:cs typeface="Times New Roman"/>
                                </a:rPr>
                                <m:t>0,1</m:t>
                              </m:r>
                            </m:e>
                          </m:d>
                        </m:lim>
                      </m:limLow>
                      <m:func>
                        <m:funcPr>
                          <m:ctrlPr>
                            <a:rPr lang="fr-FR" i="1">
                              <a:effectLst/>
                              <a:latin typeface="Cambria Math"/>
                              <a:ea typeface="Times New Roman"/>
                              <a:cs typeface="Times New Roman"/>
                            </a:rPr>
                          </m:ctrlPr>
                        </m:funcPr>
                        <m:fName>
                          <m:r>
                            <m:rPr>
                              <m:sty m:val="p"/>
                            </m:rPr>
                            <a:rPr lang="fr-FR">
                              <a:effectLst/>
                              <a:latin typeface="Cambria Math"/>
                              <a:ea typeface="Times New Roman"/>
                              <a:cs typeface="Times New Roman"/>
                            </a:rPr>
                            <m:t>max</m:t>
                          </m:r>
                        </m:fName>
                        <m:e>
                          <m:d>
                            <m:dPr>
                              <m:ctrlPr>
                                <a:rPr lang="fr-FR" i="1">
                                  <a:effectLst/>
                                  <a:latin typeface="Cambria Math"/>
                                  <a:ea typeface="Times New Roman"/>
                                  <a:cs typeface="Times New Roman"/>
                                </a:rPr>
                              </m:ctrlPr>
                            </m:dPr>
                            <m:e>
                              <m:r>
                                <a:rPr lang="fr-FR" i="1">
                                  <a:effectLst/>
                                  <a:latin typeface="Cambria Math"/>
                                  <a:ea typeface="Times New Roman"/>
                                  <a:cs typeface="Times New Roman"/>
                                </a:rPr>
                                <m:t>𝑞</m:t>
                              </m:r>
                              <m:r>
                                <a:rPr lang="fr-FR" i="1">
                                  <a:effectLst/>
                                  <a:latin typeface="Cambria Math"/>
                                  <a:ea typeface="Times New Roman"/>
                                  <a:cs typeface="Times New Roman"/>
                                </a:rPr>
                                <m:t>+1,−</m:t>
                              </m:r>
                              <m:r>
                                <a:rPr lang="fr-FR" i="1">
                                  <a:effectLst/>
                                  <a:latin typeface="Cambria Math"/>
                                  <a:ea typeface="Times New Roman"/>
                                  <a:cs typeface="Times New Roman"/>
                                </a:rPr>
                                <m:t>𝑞</m:t>
                              </m:r>
                              <m:r>
                                <a:rPr lang="fr-FR" i="1">
                                  <a:effectLst/>
                                  <a:latin typeface="Cambria Math"/>
                                  <a:ea typeface="Times New Roman"/>
                                  <a:cs typeface="Times New Roman"/>
                                </a:rPr>
                                <m:t>+2,4</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𝑞</m:t>
                                  </m:r>
                                </m:e>
                              </m:d>
                            </m:e>
                          </m:d>
                        </m:e>
                      </m:func>
                    </m:oMath>
                  </m:oMathPara>
                </a14:m>
                <a:endParaRPr lang="fr-FR"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93" t="-1078" b="-1348"/>
                </a:stretch>
              </a:blipFill>
            </p:spPr>
            <p:txBody>
              <a:bodyPr/>
              <a:lstStyle/>
              <a:p>
                <a:r>
                  <a:rPr lang="fr-FR">
                    <a:noFill/>
                  </a:rPr>
                  <a:t> </a:t>
                </a:r>
              </a:p>
            </p:txBody>
          </p:sp>
        </mc:Fallback>
      </mc:AlternateContent>
    </p:spTree>
    <p:extLst>
      <p:ext uri="{BB962C8B-B14F-4D97-AF65-F5344CB8AC3E}">
        <p14:creationId xmlns:p14="http://schemas.microsoft.com/office/powerpoint/2010/main" val="197911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a:ea typeface="Calibri"/>
                <a:cs typeface="Times New Roman"/>
              </a:rPr>
              <a:t>I. Comportement prudent</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pPr marL="114300" indent="0">
                  <a:buNone/>
                </a:pPr>
                <a:r>
                  <a:rPr lang="fr-FR" dirty="0" smtClean="0">
                    <a:effectLst/>
                    <a:latin typeface="Times New Roman"/>
                  </a:rPr>
                  <a:t>le joueur i est prudent (pessimiste) s’il croit qu’en utilisant la stratégie</a:t>
                </a:r>
                <a14:m>
                  <m:oMath xmlns:m="http://schemas.openxmlformats.org/officeDocument/2006/math">
                    <m:sSub>
                      <m:sSubPr>
                        <m:ctrlPr>
                          <a:rPr lang="fr-FR" i="1">
                            <a:effectLst/>
                            <a:latin typeface="Cambria Math"/>
                            <a:cs typeface="Times New Roman"/>
                          </a:rPr>
                        </m:ctrlPr>
                      </m:sSubPr>
                      <m:e>
                        <m:r>
                          <a:rPr lang="fr-FR" i="1">
                            <a:effectLst/>
                            <a:latin typeface="Cambria Math"/>
                            <a:cs typeface="Times New Roman"/>
                          </a:rPr>
                          <m:t> </m:t>
                        </m:r>
                        <m:r>
                          <a:rPr lang="fr-FR" i="1">
                            <a:effectLst/>
                            <a:latin typeface="Cambria Math"/>
                            <a:cs typeface="Times New Roman"/>
                          </a:rPr>
                          <m:t>𝑠</m:t>
                        </m:r>
                      </m:e>
                      <m:sub>
                        <m:r>
                          <a:rPr lang="fr-FR" i="1">
                            <a:effectLst/>
                            <a:latin typeface="Cambria Math"/>
                            <a:cs typeface="Times New Roman"/>
                          </a:rPr>
                          <m:t>𝑖</m:t>
                        </m:r>
                      </m:sub>
                    </m:sSub>
                  </m:oMath>
                </a14:m>
                <a:r>
                  <a:rPr lang="fr-FR" dirty="0">
                    <a:effectLst/>
                    <a:latin typeface="Times New Roman"/>
                    <a:ea typeface="Times New Roman"/>
                  </a:rPr>
                  <a:t>, les autres joueurs vont prendre le vecteur de stratégies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oMath>
                </a14:m>
                <a:r>
                  <a:rPr lang="fr-FR" dirty="0">
                    <a:effectLst/>
                    <a:latin typeface="Times New Roman"/>
                    <a:ea typeface="Times New Roman"/>
                  </a:rPr>
                  <a:t> qui lui est le plus défavorable donc tel que :</a:t>
                </a:r>
                <a:br>
                  <a:rPr lang="fr-FR" dirty="0">
                    <a:effectLst/>
                    <a:latin typeface="Times New Roman"/>
                    <a:ea typeface="Times New Roman"/>
                  </a:rPr>
                </a:br>
                <a14:m>
                  <m:oMathPara xmlns:m="http://schemas.openxmlformats.org/officeDocument/2006/math">
                    <m:oMathParaPr>
                      <m:jc m:val="centerGroup"/>
                    </m:oMathParaPr>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cs typeface="Times New Roman"/>
                                </a:rPr>
                                <m:t>min</m:t>
                              </m:r>
                            </m:e>
                            <m:lim>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𝑡</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lim>
                          </m:limLow>
                        </m:fName>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e>
                      </m:func>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𝑡</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oMath>
                  </m:oMathPara>
                </a14:m>
                <a:endParaRPr lang="fr-FR" dirty="0">
                  <a:effectLst/>
                </a:endParaRPr>
              </a:p>
              <a:p>
                <a:pPr marL="114300" indent="0">
                  <a:buNone/>
                </a:pPr>
                <a:r>
                  <a:rPr lang="fr-FR" dirty="0">
                    <a:effectLst/>
                    <a:latin typeface="Times New Roman"/>
                  </a:rPr>
                  <a:t>Dans ce cas s’il est rationnel, il va jouer la stratégie </a:t>
                </a:r>
                <a14:m>
                  <m:oMath xmlns:m="http://schemas.openxmlformats.org/officeDocument/2006/math">
                    <m:sSubSup>
                      <m:sSubSupPr>
                        <m:ctrlPr>
                          <a:rPr lang="fr-FR" i="1">
                            <a:effectLst/>
                            <a:latin typeface="Cambria Math"/>
                            <a:cs typeface="Times New Roman"/>
                          </a:rPr>
                        </m:ctrlPr>
                      </m:sSubSupPr>
                      <m:e>
                        <m:r>
                          <a:rPr lang="fr-FR" i="1">
                            <a:effectLst/>
                            <a:latin typeface="Cambria Math"/>
                            <a:cs typeface="Times New Roman"/>
                          </a:rPr>
                          <m:t> </m:t>
                        </m:r>
                        <m:r>
                          <a:rPr lang="fr-FR" i="1">
                            <a:effectLst/>
                            <a:latin typeface="Cambria Math"/>
                            <a:cs typeface="Times New Roman"/>
                          </a:rPr>
                          <m:t>𝑠</m:t>
                        </m:r>
                      </m:e>
                      <m:sub>
                        <m:r>
                          <a:rPr lang="fr-FR" i="1">
                            <a:effectLst/>
                            <a:latin typeface="Cambria Math"/>
                            <a:cs typeface="Times New Roman"/>
                          </a:rPr>
                          <m:t>𝑖</m:t>
                        </m:r>
                      </m:sub>
                      <m:sup>
                        <m:r>
                          <a:rPr lang="fr-FR" i="1">
                            <a:effectLst/>
                            <a:latin typeface="Cambria Math"/>
                            <a:cs typeface="Times New Roman"/>
                          </a:rPr>
                          <m:t>∗</m:t>
                        </m:r>
                      </m:sup>
                    </m:sSubSup>
                  </m:oMath>
                </a14:m>
                <a:r>
                  <a:rPr lang="fr-FR" dirty="0">
                    <a:effectLst/>
                    <a:latin typeface="Times New Roman"/>
                    <a:ea typeface="Times New Roman"/>
                  </a:rPr>
                  <a:t> qui va maximiser son paiement étant donnée sa croyance c'est-à-dire  vérifiant :</a:t>
                </a:r>
                <a:endParaRPr lang="fr-FR" dirty="0">
                  <a:effectLst/>
                </a:endParaRPr>
              </a:p>
              <a:p>
                <a:pPr marL="457200" algn="ct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Sup>
                          <m:sSubSupPr>
                            <m:ctrlPr>
                              <a:rPr lang="fr-FR" i="1">
                                <a:effectLst/>
                                <a:latin typeface="Cambria Math"/>
                                <a:cs typeface="Times New Roman"/>
                              </a:rPr>
                            </m:ctrlPr>
                          </m:sSubSupPr>
                          <m:e>
                            <m:r>
                              <a:rPr lang="fr-FR" i="1">
                                <a:effectLst/>
                                <a:latin typeface="Cambria Math"/>
                                <a:cs typeface="Times New Roman"/>
                              </a:rPr>
                              <m:t> </m:t>
                            </m:r>
                            <m:r>
                              <a:rPr lang="fr-FR" i="1">
                                <a:effectLst/>
                                <a:latin typeface="Cambria Math"/>
                                <a:cs typeface="Times New Roman"/>
                              </a:rPr>
                              <m:t>𝑠</m:t>
                            </m:r>
                          </m:e>
                          <m:sub>
                            <m:r>
                              <a:rPr lang="fr-FR" i="1">
                                <a:effectLst/>
                                <a:latin typeface="Cambria Math"/>
                                <a:cs typeface="Times New Roman"/>
                              </a:rPr>
                              <m:t>𝑖</m:t>
                            </m:r>
                          </m:sub>
                          <m:sup>
                            <m:r>
                              <a:rPr lang="fr-FR" i="1">
                                <a:effectLst/>
                                <a:latin typeface="Cambria Math"/>
                                <a:cs typeface="Times New Roman"/>
                              </a:rPr>
                              <m:t>∗</m:t>
                            </m:r>
                          </m:sup>
                        </m:sSubSup>
                        <m:r>
                          <a:rPr lang="fr-FR" i="1">
                            <a:effectLst/>
                            <a:latin typeface="Cambria Math"/>
                            <a:cs typeface="Times New Roman"/>
                          </a:rPr>
                          <m:t>, </m:t>
                        </m:r>
                        <m:sSubSup>
                          <m:sSubSupPr>
                            <m:ctrlPr>
                              <a:rPr lang="fr-FR" i="1">
                                <a:effectLst/>
                                <a:latin typeface="Cambria Math"/>
                                <a:cs typeface="Times New Roman"/>
                              </a:rPr>
                            </m:ctrlPr>
                          </m:sSubSupPr>
                          <m:e>
                            <m:r>
                              <a:rPr lang="fr-FR" i="1">
                                <a:effectLst/>
                                <a:latin typeface="Cambria Math"/>
                                <a:cs typeface="Times New Roman"/>
                              </a:rPr>
                              <m:t> </m:t>
                            </m:r>
                            <m:r>
                              <a:rPr lang="fr-FR" i="1">
                                <a:effectLst/>
                                <a:latin typeface="Cambria Math"/>
                                <a:cs typeface="Times New Roman"/>
                              </a:rPr>
                              <m:t>𝑠</m:t>
                            </m:r>
                          </m:e>
                          <m:sub>
                            <m:r>
                              <a:rPr lang="fr-FR" i="1">
                                <a:effectLst/>
                                <a:latin typeface="Cambria Math"/>
                                <a:cs typeface="Times New Roman"/>
                              </a:rPr>
                              <m:t>−</m:t>
                            </m:r>
                            <m:r>
                              <a:rPr lang="fr-FR" i="1">
                                <a:effectLst/>
                                <a:latin typeface="Cambria Math"/>
                                <a:cs typeface="Times New Roman"/>
                              </a:rPr>
                              <m:t>𝑖</m:t>
                            </m:r>
                          </m:sub>
                          <m:sup/>
                        </m:sSubSup>
                      </m:e>
                    </m:d>
                    <m:r>
                      <a:rPr lang="fr-FR" i="1">
                        <a:effectLst/>
                        <a:latin typeface="Cambria Math"/>
                        <a:cs typeface="Times New Roman"/>
                      </a:rPr>
                      <m:t>=</m:t>
                    </m:r>
                    <m:func>
                      <m:funcPr>
                        <m:ctrlPr>
                          <a:rPr lang="fr-FR" i="1">
                            <a:effectLst/>
                            <a:latin typeface="Cambria Math"/>
                            <a:cs typeface="Times New Roman"/>
                          </a:rPr>
                        </m:ctrlPr>
                      </m:funcPr>
                      <m:fName>
                        <m:limLow>
                          <m:limLowPr>
                            <m:ctrlPr>
                              <a:rPr lang="fr-FR" i="1">
                                <a:effectLst/>
                                <a:latin typeface="Cambria Math"/>
                                <a:cs typeface="Times New Roman"/>
                              </a:rPr>
                            </m:ctrlPr>
                          </m:limLowPr>
                          <m:e>
                            <m:r>
                              <m:rPr>
                                <m:sty m:val="p"/>
                              </m:rPr>
                              <a:rPr lang="fr-FR">
                                <a:effectLst/>
                                <a:latin typeface="Cambria Math"/>
                                <a:cs typeface="Times New Roman"/>
                              </a:rPr>
                              <m:t>max</m:t>
                            </m:r>
                          </m:e>
                          <m:lim>
                            <m:sSub>
                              <m:sSubPr>
                                <m:ctrlPr>
                                  <a:rPr lang="fr-FR" i="1">
                                    <a:effectLst/>
                                    <a:latin typeface="Cambria Math"/>
                                    <a:cs typeface="Times New Roman"/>
                                  </a:rPr>
                                </m:ctrlPr>
                              </m:sSubPr>
                              <m:e>
                                <m:r>
                                  <a:rPr lang="fr-FR" i="1">
                                    <a:effectLst/>
                                    <a:latin typeface="Cambria Math"/>
                                    <a:cs typeface="Times New Roman"/>
                                  </a:rPr>
                                  <m:t>𝑠</m:t>
                                </m:r>
                              </m:e>
                              <m:sub>
                                <m:r>
                                  <a:rPr lang="fr-FR" i="1">
                                    <a:effectLst/>
                                    <a:latin typeface="Cambria Math"/>
                                    <a:cs typeface="Times New Roman"/>
                                  </a:rPr>
                                  <m:t>𝑖</m:t>
                                </m:r>
                              </m:sub>
                            </m:sSub>
                            <m:r>
                              <a:rPr lang="fr-FR" i="1">
                                <a:effectLst/>
                                <a:latin typeface="Cambria Math"/>
                                <a:cs typeface="Times New Roman"/>
                              </a:rPr>
                              <m:t>∈</m:t>
                            </m:r>
                            <m:sSub>
                              <m:sSubPr>
                                <m:ctrlPr>
                                  <a:rPr lang="fr-FR" i="1">
                                    <a:effectLst/>
                                    <a:latin typeface="Cambria Math"/>
                                    <a:cs typeface="Times New Roman"/>
                                  </a:rPr>
                                </m:ctrlPr>
                              </m:sSubPr>
                              <m:e>
                                <m:r>
                                  <a:rPr lang="fr-FR" i="1">
                                    <a:effectLst/>
                                    <a:latin typeface="Cambria Math"/>
                                    <a:cs typeface="Times New Roman"/>
                                  </a:rPr>
                                  <m:t>𝑆</m:t>
                                </m:r>
                              </m:e>
                              <m:sub>
                                <m:r>
                                  <a:rPr lang="fr-FR" i="1">
                                    <a:effectLst/>
                                    <a:latin typeface="Cambria Math"/>
                                    <a:cs typeface="Times New Roman"/>
                                  </a:rPr>
                                  <m:t>𝑖</m:t>
                                </m:r>
                              </m:sub>
                            </m:sSub>
                          </m:lim>
                        </m:limLow>
                      </m:fName>
                      <m:e>
                        <m:func>
                          <m:funcPr>
                            <m:ctrlPr>
                              <a:rPr lang="fr-FR" i="1">
                                <a:effectLst/>
                                <a:latin typeface="Cambria Math"/>
                                <a:cs typeface="Times New Roman"/>
                              </a:rPr>
                            </m:ctrlPr>
                          </m:funcPr>
                          <m:fName>
                            <m:limLow>
                              <m:limLowPr>
                                <m:ctrlPr>
                                  <a:rPr lang="fr-FR" i="1">
                                    <a:effectLst/>
                                    <a:latin typeface="Cambria Math"/>
                                    <a:cs typeface="Times New Roman"/>
                                  </a:rPr>
                                </m:ctrlPr>
                              </m:limLowPr>
                              <m:e>
                                <m:r>
                                  <m:rPr>
                                    <m:sty m:val="p"/>
                                  </m:rPr>
                                  <a:rPr lang="fr-FR">
                                    <a:effectLst/>
                                    <a:latin typeface="Cambria Math"/>
                                    <a:cs typeface="Times New Roman"/>
                                  </a:rPr>
                                  <m:t>min</m:t>
                                </m:r>
                              </m:e>
                              <m:lim>
                                <m:sSub>
                                  <m:sSubPr>
                                    <m:ctrlPr>
                                      <a:rPr lang="fr-FR" i="1">
                                        <a:effectLst/>
                                        <a:latin typeface="Cambria Math"/>
                                        <a:cs typeface="Times New Roman"/>
                                      </a:rPr>
                                    </m:ctrlPr>
                                  </m:sSubPr>
                                  <m:e>
                                    <m:r>
                                      <a:rPr lang="fr-FR" i="1">
                                        <a:effectLst/>
                                        <a:latin typeface="Cambria Math"/>
                                        <a:cs typeface="Times New Roman"/>
                                      </a:rPr>
                                      <m:t>𝑡</m:t>
                                    </m:r>
                                  </m:e>
                                  <m:sub>
                                    <m:r>
                                      <a:rPr lang="fr-FR" i="1">
                                        <a:effectLst/>
                                        <a:latin typeface="Cambria Math"/>
                                        <a:cs typeface="Times New Roman"/>
                                      </a:rPr>
                                      <m:t>−</m:t>
                                    </m:r>
                                    <m:r>
                                      <a:rPr lang="fr-FR" i="1">
                                        <a:effectLst/>
                                        <a:latin typeface="Cambria Math"/>
                                        <a:cs typeface="Times New Roman"/>
                                      </a:rPr>
                                      <m:t>𝑖</m:t>
                                    </m:r>
                                  </m:sub>
                                </m:sSub>
                                <m:r>
                                  <a:rPr lang="fr-FR" i="1">
                                    <a:effectLst/>
                                    <a:latin typeface="Cambria Math"/>
                                    <a:cs typeface="Times New Roman"/>
                                  </a:rPr>
                                  <m:t>∈</m:t>
                                </m:r>
                                <m:sSub>
                                  <m:sSubPr>
                                    <m:ctrlPr>
                                      <a:rPr lang="fr-FR" i="1">
                                        <a:effectLst/>
                                        <a:latin typeface="Cambria Math"/>
                                        <a:cs typeface="Times New Roman"/>
                                      </a:rPr>
                                    </m:ctrlPr>
                                  </m:sSubPr>
                                  <m:e>
                                    <m:r>
                                      <a:rPr lang="fr-FR" i="1">
                                        <a:effectLst/>
                                        <a:latin typeface="Cambria Math"/>
                                        <a:cs typeface="Times New Roman"/>
                                      </a:rPr>
                                      <m:t>𝑠</m:t>
                                    </m:r>
                                  </m:e>
                                  <m:sub>
                                    <m:r>
                                      <a:rPr lang="fr-FR" i="1">
                                        <a:effectLst/>
                                        <a:latin typeface="Cambria Math"/>
                                        <a:cs typeface="Times New Roman"/>
                                      </a:rPr>
                                      <m:t>−</m:t>
                                    </m:r>
                                    <m:r>
                                      <a:rPr lang="fr-FR" i="1">
                                        <a:effectLst/>
                                        <a:latin typeface="Cambria Math"/>
                                        <a:cs typeface="Times New Roman"/>
                                      </a:rPr>
                                      <m:t>𝑖</m:t>
                                    </m:r>
                                  </m:sub>
                                </m:sSub>
                              </m:lim>
                            </m:limLow>
                          </m:fName>
                          <m:e>
                            <m:sSub>
                              <m:sSubPr>
                                <m:ctrlPr>
                                  <a:rPr lang="fr-FR" i="1">
                                    <a:effectLst/>
                                    <a:latin typeface="Cambria Math"/>
                                    <a:cs typeface="Times New Roman"/>
                                  </a:rPr>
                                </m:ctrlPr>
                              </m:sSubPr>
                              <m:e>
                                <m:r>
                                  <a:rPr lang="fr-FR" i="1">
                                    <a:effectLst/>
                                    <a:latin typeface="Cambria Math"/>
                                    <a:cs typeface="Times New Roman"/>
                                  </a:rPr>
                                  <m:t>𝑢</m:t>
                                </m:r>
                              </m:e>
                              <m:sub>
                                <m:r>
                                  <a:rPr lang="fr-FR" i="1">
                                    <a:effectLst/>
                                    <a:latin typeface="Cambria Math"/>
                                    <a:cs typeface="Times New Roman"/>
                                  </a:rPr>
                                  <m:t>𝑖</m:t>
                                </m:r>
                              </m:sub>
                            </m:sSub>
                            <m:r>
                              <a:rPr lang="fr-FR" i="1">
                                <a:effectLst/>
                                <a:latin typeface="Cambria Math"/>
                                <a:cs typeface="Times New Roman"/>
                              </a:rPr>
                              <m:t>(</m:t>
                            </m:r>
                            <m:sSub>
                              <m:sSubPr>
                                <m:ctrlPr>
                                  <a:rPr lang="fr-FR" i="1">
                                    <a:effectLst/>
                                    <a:latin typeface="Cambria Math"/>
                                    <a:cs typeface="Times New Roman"/>
                                  </a:rPr>
                                </m:ctrlPr>
                              </m:sSubPr>
                              <m:e>
                                <m:r>
                                  <a:rPr lang="fr-FR" i="1">
                                    <a:effectLst/>
                                    <a:latin typeface="Cambria Math"/>
                                    <a:cs typeface="Times New Roman"/>
                                  </a:rPr>
                                  <m:t>𝑠</m:t>
                                </m:r>
                              </m:e>
                              <m:sub>
                                <m:r>
                                  <a:rPr lang="fr-FR" i="1">
                                    <a:effectLst/>
                                    <a:latin typeface="Cambria Math"/>
                                    <a:cs typeface="Times New Roman"/>
                                  </a:rPr>
                                  <m:t>𝑖</m:t>
                                </m:r>
                              </m:sub>
                            </m:sSub>
                            <m:r>
                              <a:rPr lang="fr-FR" i="1">
                                <a:effectLst/>
                                <a:latin typeface="Cambria Math"/>
                                <a:cs typeface="Times New Roman"/>
                              </a:rPr>
                              <m:t>,</m:t>
                            </m:r>
                            <m:sSub>
                              <m:sSubPr>
                                <m:ctrlPr>
                                  <a:rPr lang="fr-FR" i="1">
                                    <a:effectLst/>
                                    <a:latin typeface="Cambria Math"/>
                                    <a:cs typeface="Times New Roman"/>
                                  </a:rPr>
                                </m:ctrlPr>
                              </m:sSubPr>
                              <m:e>
                                <m:r>
                                  <a:rPr lang="fr-FR" i="1">
                                    <a:effectLst/>
                                    <a:latin typeface="Cambria Math"/>
                                    <a:cs typeface="Times New Roman"/>
                                  </a:rPr>
                                  <m:t>𝑡</m:t>
                                </m:r>
                              </m:e>
                              <m:sub>
                                <m:r>
                                  <a:rPr lang="fr-FR" i="1">
                                    <a:effectLst/>
                                    <a:latin typeface="Cambria Math"/>
                                    <a:cs typeface="Times New Roman"/>
                                  </a:rPr>
                                  <m:t>−</m:t>
                                </m:r>
                                <m:r>
                                  <a:rPr lang="fr-FR" i="1">
                                    <a:effectLst/>
                                    <a:latin typeface="Cambria Math"/>
                                    <a:cs typeface="Times New Roman"/>
                                  </a:rPr>
                                  <m:t>𝑖</m:t>
                                </m:r>
                              </m:sub>
                            </m:sSub>
                          </m:e>
                        </m:func>
                      </m:e>
                    </m:func>
                    <m:r>
                      <a:rPr lang="fr-FR" i="1">
                        <a:effectLst/>
                        <a:latin typeface="Cambria Math"/>
                        <a:cs typeface="Times New Roman"/>
                      </a:rPr>
                      <m:t>)=</m:t>
                    </m:r>
                    <m:bar>
                      <m:barPr>
                        <m:ctrlPr>
                          <a:rPr lang="fr-FR" i="1">
                            <a:effectLst/>
                            <a:latin typeface="Cambria Math"/>
                            <a:cs typeface="Times New Roman"/>
                          </a:rPr>
                        </m:ctrlPr>
                      </m:barPr>
                      <m:e>
                        <m:sSub>
                          <m:sSubPr>
                            <m:ctrlPr>
                              <a:rPr lang="fr-FR" i="1">
                                <a:effectLst/>
                                <a:latin typeface="Cambria Math"/>
                                <a:cs typeface="Times New Roman"/>
                              </a:rPr>
                            </m:ctrlPr>
                          </m:sSubPr>
                          <m:e>
                            <m:r>
                              <a:rPr lang="fr-FR" i="1">
                                <a:effectLst/>
                                <a:latin typeface="Cambria Math"/>
                                <a:cs typeface="Times New Roman"/>
                              </a:rPr>
                              <m:t>𝑣</m:t>
                            </m:r>
                          </m:e>
                          <m:sub>
                            <m:r>
                              <a:rPr lang="fr-FR" i="1">
                                <a:effectLst/>
                                <a:latin typeface="Cambria Math"/>
                                <a:cs typeface="Times New Roman"/>
                              </a:rPr>
                              <m:t>𝑖</m:t>
                            </m:r>
                          </m:sub>
                        </m:sSub>
                      </m:e>
                    </m:bar>
                  </m:oMath>
                </a14:m>
                <a:endParaRPr lang="fr-FR" dirty="0">
                  <a:effectLst/>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296" t="-2695" r="-1926"/>
                </a:stretch>
              </a:blipFill>
            </p:spPr>
            <p:txBody>
              <a:bodyPr/>
              <a:lstStyle/>
              <a:p>
                <a:r>
                  <a:rPr lang="fr-FR">
                    <a:noFill/>
                  </a:rPr>
                  <a:t> </a:t>
                </a:r>
              </a:p>
            </p:txBody>
          </p:sp>
        </mc:Fallback>
      </mc:AlternateContent>
    </p:spTree>
    <p:extLst>
      <p:ext uri="{BB962C8B-B14F-4D97-AF65-F5344CB8AC3E}">
        <p14:creationId xmlns:p14="http://schemas.microsoft.com/office/powerpoint/2010/main" val="998781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en-US" sz="2000" dirty="0" smtClean="0">
                    <a:latin typeface="Times New Roman"/>
                    <a:ea typeface="Times New Roman"/>
                    <a:cs typeface="Times New Roman"/>
                  </a:rPr>
                  <a:t>Or  </a:t>
                </a:r>
                <a14:m>
                  <m:oMath xmlns:m="http://schemas.openxmlformats.org/officeDocument/2006/math">
                    <m:func>
                      <m:funcPr>
                        <m:ctrlPr>
                          <a:rPr lang="fr-FR" sz="2000" i="1">
                            <a:effectLst/>
                            <a:latin typeface="Cambria Math"/>
                            <a:ea typeface="Times New Roman"/>
                            <a:cs typeface="Times New Roman"/>
                          </a:rPr>
                        </m:ctrlPr>
                      </m:funcPr>
                      <m:fName>
                        <m:r>
                          <m:rPr>
                            <m:sty m:val="p"/>
                          </m:rPr>
                          <a:rPr lang="en-US" sz="2000">
                            <a:effectLst/>
                            <a:latin typeface="Cambria Math"/>
                            <a:ea typeface="Times New Roman"/>
                            <a:cs typeface="Times New Roman"/>
                          </a:rPr>
                          <m:t>max</m:t>
                        </m:r>
                      </m:fName>
                      <m:e>
                        <m:d>
                          <m:dPr>
                            <m:ctrlPr>
                              <a:rPr lang="fr-FR" sz="2000" i="1">
                                <a:effectLst/>
                                <a:latin typeface="Cambria Math"/>
                                <a:ea typeface="Times New Roman"/>
                                <a:cs typeface="Times New Roman"/>
                              </a:rPr>
                            </m:ctrlPr>
                          </m:dPr>
                          <m:e>
                            <m:r>
                              <a:rPr lang="fr-FR" sz="2000" i="1">
                                <a:effectLst/>
                                <a:latin typeface="Cambria Math"/>
                                <a:ea typeface="Times New Roman"/>
                                <a:cs typeface="Times New Roman"/>
                              </a:rPr>
                              <m:t>𝑞</m:t>
                            </m:r>
                            <m:r>
                              <a:rPr lang="en-US" sz="2000" i="1">
                                <a:effectLst/>
                                <a:latin typeface="Cambria Math"/>
                                <a:ea typeface="Times New Roman"/>
                                <a:cs typeface="Times New Roman"/>
                              </a:rPr>
                              <m:t>+1,−</m:t>
                            </m:r>
                            <m:r>
                              <a:rPr lang="fr-FR" sz="2000" i="1">
                                <a:effectLst/>
                                <a:latin typeface="Cambria Math"/>
                                <a:ea typeface="Times New Roman"/>
                                <a:cs typeface="Times New Roman"/>
                              </a:rPr>
                              <m:t>𝑞</m:t>
                            </m:r>
                            <m:r>
                              <a:rPr lang="en-US" sz="2000" i="1">
                                <a:effectLst/>
                                <a:latin typeface="Cambria Math"/>
                                <a:ea typeface="Times New Roman"/>
                                <a:cs typeface="Times New Roman"/>
                              </a:rPr>
                              <m:t>+2,4</m:t>
                            </m:r>
                            <m:d>
                              <m:dPr>
                                <m:ctrlPr>
                                  <a:rPr lang="fr-FR" sz="2000" i="1">
                                    <a:effectLst/>
                                    <a:latin typeface="Cambria Math"/>
                                    <a:ea typeface="Times New Roman"/>
                                    <a:cs typeface="Times New Roman"/>
                                  </a:rPr>
                                </m:ctrlPr>
                              </m:dPr>
                              <m:e>
                                <m:r>
                                  <a:rPr lang="en-US" sz="2000" i="1">
                                    <a:effectLst/>
                                    <a:latin typeface="Cambria Math"/>
                                    <a:ea typeface="Times New Roman"/>
                                    <a:cs typeface="Times New Roman"/>
                                  </a:rPr>
                                  <m:t>1−</m:t>
                                </m:r>
                                <m:r>
                                  <a:rPr lang="fr-FR" sz="2000" i="1">
                                    <a:effectLst/>
                                    <a:latin typeface="Cambria Math"/>
                                    <a:ea typeface="Times New Roman"/>
                                    <a:cs typeface="Times New Roman"/>
                                  </a:rPr>
                                  <m:t>𝑞</m:t>
                                </m:r>
                              </m:e>
                            </m:d>
                          </m:e>
                        </m:d>
                      </m:e>
                    </m:func>
                    <m:r>
                      <a:rPr lang="en-US" sz="2000" i="1">
                        <a:effectLst/>
                        <a:latin typeface="Cambria Math"/>
                        <a:ea typeface="Times New Roman"/>
                        <a:cs typeface="Times New Roman"/>
                      </a:rPr>
                      <m:t>=</m:t>
                    </m:r>
                    <m:d>
                      <m:dPr>
                        <m:begChr m:val="{"/>
                        <m:endChr m:val=""/>
                        <m:ctrlPr>
                          <a:rPr lang="fr-FR" sz="2000" i="1">
                            <a:effectLst/>
                            <a:latin typeface="Cambria Math"/>
                            <a:ea typeface="Times New Roman"/>
                            <a:cs typeface="Times New Roman"/>
                          </a:rPr>
                        </m:ctrlPr>
                      </m:dPr>
                      <m:e>
                        <m:eqArr>
                          <m:eqArrPr>
                            <m:ctrlPr>
                              <a:rPr lang="fr-FR" sz="2000" i="1">
                                <a:effectLst/>
                                <a:latin typeface="Cambria Math"/>
                                <a:ea typeface="Times New Roman"/>
                                <a:cs typeface="Times New Roman"/>
                              </a:rPr>
                            </m:ctrlPr>
                          </m:eqArrPr>
                          <m:e>
                            <m:r>
                              <a:rPr lang="en-US" sz="2000" i="1">
                                <a:effectLst/>
                                <a:latin typeface="Cambria Math"/>
                                <a:ea typeface="Times New Roman"/>
                                <a:cs typeface="Times New Roman"/>
                              </a:rPr>
                              <m:t>4</m:t>
                            </m:r>
                            <m:d>
                              <m:dPr>
                                <m:ctrlPr>
                                  <a:rPr lang="fr-FR" sz="2000" i="1">
                                    <a:effectLst/>
                                    <a:latin typeface="Cambria Math"/>
                                    <a:ea typeface="Times New Roman"/>
                                    <a:cs typeface="Times New Roman"/>
                                  </a:rPr>
                                </m:ctrlPr>
                              </m:dPr>
                              <m:e>
                                <m:r>
                                  <a:rPr lang="en-US" sz="2000" i="1">
                                    <a:effectLst/>
                                    <a:latin typeface="Cambria Math"/>
                                    <a:ea typeface="Times New Roman"/>
                                    <a:cs typeface="Times New Roman"/>
                                  </a:rPr>
                                  <m:t>1−</m:t>
                                </m:r>
                                <m:r>
                                  <a:rPr lang="fr-FR" sz="2000" i="1">
                                    <a:effectLst/>
                                    <a:latin typeface="Cambria Math"/>
                                    <a:ea typeface="Times New Roman"/>
                                    <a:cs typeface="Times New Roman"/>
                                  </a:rPr>
                                  <m:t>𝑞</m:t>
                                </m:r>
                              </m:e>
                            </m:d>
                            <m:r>
                              <a:rPr lang="fr-FR" sz="2000" i="1">
                                <a:effectLst/>
                                <a:latin typeface="Cambria Math"/>
                                <a:ea typeface="Times New Roman"/>
                                <a:cs typeface="Times New Roman"/>
                              </a:rPr>
                              <m:t> </m:t>
                            </m:r>
                            <m:r>
                              <a:rPr lang="fr-FR" sz="2000" i="1">
                                <a:effectLst/>
                                <a:latin typeface="Cambria Math"/>
                                <a:ea typeface="Times New Roman"/>
                                <a:cs typeface="Times New Roman"/>
                              </a:rPr>
                              <m:t>𝑠𝑢𝑟</m:t>
                            </m:r>
                            <m:r>
                              <a:rPr lang="en-US" sz="2000" i="1">
                                <a:effectLst/>
                                <a:latin typeface="Cambria Math"/>
                                <a:ea typeface="Times New Roman"/>
                                <a:cs typeface="Times New Roman"/>
                              </a:rPr>
                              <m:t> [0,</m:t>
                            </m:r>
                            <m:f>
                              <m:fPr>
                                <m:ctrlPr>
                                  <a:rPr lang="fr-FR" sz="2000" i="1">
                                    <a:effectLst/>
                                    <a:latin typeface="Cambria Math"/>
                                    <a:ea typeface="Times New Roman"/>
                                    <a:cs typeface="Times New Roman"/>
                                  </a:rPr>
                                </m:ctrlPr>
                              </m:fPr>
                              <m:num>
                                <m:r>
                                  <a:rPr lang="en-US" sz="2000" i="1">
                                    <a:effectLst/>
                                    <a:latin typeface="Cambria Math"/>
                                    <a:ea typeface="Times New Roman"/>
                                    <a:cs typeface="Times New Roman"/>
                                  </a:rPr>
                                  <m:t>3</m:t>
                                </m:r>
                              </m:num>
                              <m:den>
                                <m:r>
                                  <a:rPr lang="en-US" sz="2000" i="1">
                                    <a:effectLst/>
                                    <a:latin typeface="Cambria Math"/>
                                    <a:ea typeface="Times New Roman"/>
                                    <a:cs typeface="Times New Roman"/>
                                  </a:rPr>
                                  <m:t>5</m:t>
                                </m:r>
                              </m:den>
                            </m:f>
                            <m:r>
                              <a:rPr lang="en-US" sz="2000" i="1">
                                <a:effectLst/>
                                <a:latin typeface="Cambria Math"/>
                                <a:ea typeface="Times New Roman"/>
                                <a:cs typeface="Times New Roman"/>
                              </a:rPr>
                              <m:t>]</m:t>
                            </m:r>
                          </m:e>
                          <m:e>
                            <m:r>
                              <a:rPr lang="fr-FR" sz="2000" i="1">
                                <a:effectLst/>
                                <a:latin typeface="Cambria Math"/>
                                <a:ea typeface="Times New Roman"/>
                                <a:cs typeface="Times New Roman"/>
                              </a:rPr>
                              <m:t>𝑞</m:t>
                            </m:r>
                            <m:r>
                              <a:rPr lang="en-US" sz="2000" i="1">
                                <a:effectLst/>
                                <a:latin typeface="Cambria Math"/>
                                <a:ea typeface="Times New Roman"/>
                                <a:cs typeface="Times New Roman"/>
                              </a:rPr>
                              <m:t>+1 </m:t>
                            </m:r>
                            <m:r>
                              <a:rPr lang="fr-FR" sz="2000" i="1">
                                <a:effectLst/>
                                <a:latin typeface="Cambria Math"/>
                                <a:ea typeface="Times New Roman"/>
                                <a:cs typeface="Times New Roman"/>
                              </a:rPr>
                              <m:t>𝑠𝑢𝑟</m:t>
                            </m:r>
                            <m:r>
                              <a:rPr lang="en-US" sz="2000" i="1">
                                <a:effectLst/>
                                <a:latin typeface="Cambria Math"/>
                                <a:ea typeface="Times New Roman"/>
                                <a:cs typeface="Times New Roman"/>
                              </a:rPr>
                              <m:t> [</m:t>
                            </m:r>
                            <m:f>
                              <m:fPr>
                                <m:ctrlPr>
                                  <a:rPr lang="fr-FR" sz="2000" i="1">
                                    <a:effectLst/>
                                    <a:latin typeface="Cambria Math"/>
                                    <a:ea typeface="Times New Roman"/>
                                    <a:cs typeface="Times New Roman"/>
                                  </a:rPr>
                                </m:ctrlPr>
                              </m:fPr>
                              <m:num>
                                <m:r>
                                  <a:rPr lang="en-US" sz="2000" i="1">
                                    <a:effectLst/>
                                    <a:latin typeface="Cambria Math"/>
                                    <a:ea typeface="Times New Roman"/>
                                    <a:cs typeface="Times New Roman"/>
                                  </a:rPr>
                                  <m:t>3</m:t>
                                </m:r>
                              </m:num>
                              <m:den>
                                <m:r>
                                  <a:rPr lang="en-US" sz="2000" i="1">
                                    <a:effectLst/>
                                    <a:latin typeface="Cambria Math"/>
                                    <a:ea typeface="Times New Roman"/>
                                    <a:cs typeface="Times New Roman"/>
                                  </a:rPr>
                                  <m:t>5</m:t>
                                </m:r>
                              </m:den>
                            </m:f>
                            <m:r>
                              <a:rPr lang="en-US" sz="2000" i="1">
                                <a:effectLst/>
                                <a:latin typeface="Cambria Math"/>
                                <a:ea typeface="Times New Roman"/>
                                <a:cs typeface="Times New Roman"/>
                              </a:rPr>
                              <m:t>,1]</m:t>
                            </m:r>
                          </m:e>
                        </m:eqArr>
                      </m:e>
                    </m:d>
                  </m:oMath>
                </a14:m>
                <a:endParaRPr lang="fr-FR" sz="2000" dirty="0">
                  <a:ea typeface="Calibri"/>
                  <a:cs typeface="Times New Roman"/>
                </a:endParaRPr>
              </a:p>
              <a:p>
                <a:pPr marL="0" indent="0">
                  <a:lnSpc>
                    <a:spcPct val="115000"/>
                  </a:lnSpc>
                  <a:spcAft>
                    <a:spcPts val="1000"/>
                  </a:spcAft>
                  <a:buNone/>
                </a:pPr>
                <a:r>
                  <a:rPr lang="fr-FR" sz="2000" dirty="0">
                    <a:latin typeface="Times New Roman"/>
                    <a:ea typeface="Calibri"/>
                    <a:cs typeface="Times New Roman"/>
                  </a:rPr>
                  <a:t>Donc le minimum est atteint pour </a:t>
                </a:r>
                <a14:m>
                  <m:oMath xmlns:m="http://schemas.openxmlformats.org/officeDocument/2006/math">
                    <m:r>
                      <a:rPr lang="fr-FR" sz="2000" i="1">
                        <a:effectLst/>
                        <a:latin typeface="Cambria Math"/>
                        <a:ea typeface="Calibri"/>
                        <a:cs typeface="Times New Roman"/>
                      </a:rPr>
                      <m:t>𝑞</m:t>
                    </m:r>
                    <m:r>
                      <a:rPr lang="fr-FR" sz="2000" i="1">
                        <a:effectLst/>
                        <a:latin typeface="Cambria Math"/>
                        <a:ea typeface="Calibri"/>
                        <a:cs typeface="Times New Roman"/>
                      </a:rPr>
                      <m:t>=</m:t>
                    </m:r>
                    <m:f>
                      <m:fPr>
                        <m:ctrlPr>
                          <a:rPr lang="fr-FR" sz="2000" i="1">
                            <a:effectLst/>
                            <a:latin typeface="Cambria Math"/>
                            <a:ea typeface="Calibri"/>
                            <a:cs typeface="Times New Roman"/>
                          </a:rPr>
                        </m:ctrlPr>
                      </m:fPr>
                      <m:num>
                        <m:r>
                          <a:rPr lang="fr-FR" sz="2000" i="1">
                            <a:effectLst/>
                            <a:latin typeface="Cambria Math"/>
                            <a:ea typeface="Calibri"/>
                            <a:cs typeface="Times New Roman"/>
                          </a:rPr>
                          <m:t>3</m:t>
                        </m:r>
                      </m:num>
                      <m:den>
                        <m:r>
                          <a:rPr lang="fr-FR" sz="2000" i="1">
                            <a:effectLst/>
                            <a:latin typeface="Cambria Math"/>
                            <a:ea typeface="Calibri"/>
                            <a:cs typeface="Times New Roman"/>
                          </a:rPr>
                          <m:t>5</m:t>
                        </m:r>
                      </m:den>
                    </m:f>
                  </m:oMath>
                </a14:m>
                <a:r>
                  <a:rPr lang="fr-FR" sz="2000" dirty="0">
                    <a:effectLst/>
                    <a:latin typeface="Times New Roman"/>
                    <a:ea typeface="Times New Roman"/>
                    <a:cs typeface="Times New Roman"/>
                  </a:rPr>
                  <a:t> donc la stratégie prudente du joueur 2 est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d>
                      <m:dPr>
                        <m:ctrlPr>
                          <a:rPr lang="fr-FR" sz="2000" i="1">
                            <a:effectLst/>
                            <a:latin typeface="Cambria Math"/>
                            <a:ea typeface="Times New Roman"/>
                            <a:cs typeface="Times New Roman"/>
                          </a:rPr>
                        </m:ctrlPr>
                      </m:dPr>
                      <m:e>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3</m:t>
                            </m:r>
                          </m:num>
                          <m:den>
                            <m:r>
                              <a:rPr lang="fr-FR" sz="2000" i="1">
                                <a:effectLst/>
                                <a:latin typeface="Cambria Math"/>
                                <a:ea typeface="Times New Roman"/>
                                <a:cs typeface="Times New Roman"/>
                              </a:rPr>
                              <m:t>5</m:t>
                            </m:r>
                          </m:den>
                        </m:f>
                        <m:r>
                          <a:rPr lang="fr-FR" sz="2000" i="1">
                            <a:effectLst/>
                            <a:latin typeface="Cambria Math"/>
                            <a:ea typeface="Times New Roman"/>
                            <a:cs typeface="Times New Roman"/>
                          </a:rPr>
                          <m:t>,</m:t>
                        </m:r>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2</m:t>
                            </m:r>
                          </m:num>
                          <m:den>
                            <m:r>
                              <a:rPr lang="fr-FR" sz="2000" i="1">
                                <a:effectLst/>
                                <a:latin typeface="Cambria Math"/>
                                <a:ea typeface="Times New Roman"/>
                                <a:cs typeface="Times New Roman"/>
                              </a:rPr>
                              <m:t>5</m:t>
                            </m:r>
                          </m:den>
                        </m:f>
                      </m:e>
                    </m:d>
                    <m:r>
                      <a:rPr lang="fr-FR" sz="2000" b="0" i="0" smtClean="0">
                        <a:effectLst/>
                        <a:latin typeface="Cambria Math"/>
                        <a:ea typeface="Times New Roman"/>
                        <a:cs typeface="Times New Roman"/>
                      </a:rPr>
                      <m:t>.</m:t>
                    </m:r>
                  </m:oMath>
                </a14:m>
                <a:endParaRPr lang="fr-FR" sz="2000" dirty="0">
                  <a:ea typeface="Calibri"/>
                  <a:cs typeface="Times New Roman"/>
                </a:endParaRPr>
              </a:p>
              <a:p>
                <a:pPr marL="0" indent="0">
                  <a:buNone/>
                </a:pPr>
                <a:r>
                  <a:rPr lang="fr-FR" sz="2000" dirty="0">
                    <a:latin typeface="Times New Roman" panose="02020603050405020304" pitchFamily="18" charset="0"/>
                    <a:ea typeface="Times New Roman"/>
                    <a:cs typeface="Times New Roman" panose="02020603050405020304" pitchFamily="18" charset="0"/>
                  </a:rPr>
                  <a:t>Pour  trouver la stratégie prudente du  joueur 1 on vérifie d’abord le gain de ses différentes stratégies pures  face à la stratégie prudente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oMath>
                </a14:m>
                <a:r>
                  <a:rPr lang="fr-FR" sz="2000" dirty="0">
                    <a:effectLst/>
                    <a:latin typeface="Times New Roman" panose="02020603050405020304" pitchFamily="18" charset="0"/>
                    <a:ea typeface="Times New Roman"/>
                    <a:cs typeface="Times New Roman" panose="02020603050405020304" pitchFamily="18" charset="0"/>
                  </a:rPr>
                  <a:t>, pour toute stratégie appartenant au support le </a:t>
                </a:r>
                <a:r>
                  <a:rPr lang="fr-FR" sz="2000" dirty="0" smtClean="0">
                    <a:effectLst/>
                    <a:latin typeface="Times New Roman" panose="02020603050405020304" pitchFamily="18" charset="0"/>
                    <a:ea typeface="Times New Roman"/>
                    <a:cs typeface="Times New Roman" panose="02020603050405020304" pitchFamily="18" charset="0"/>
                  </a:rPr>
                  <a:t>gain </a:t>
                </a:r>
                <a:r>
                  <a:rPr lang="fr-FR" sz="2000" dirty="0">
                    <a:effectLst/>
                    <a:latin typeface="Times New Roman" panose="02020603050405020304" pitchFamily="18" charset="0"/>
                    <a:ea typeface="Times New Roman"/>
                    <a:cs typeface="Times New Roman" panose="02020603050405020304" pitchFamily="18" charset="0"/>
                  </a:rPr>
                  <a:t>reste </a:t>
                </a:r>
                <a:r>
                  <a:rPr lang="fr-FR" sz="2000" dirty="0" smtClean="0">
                    <a:effectLst/>
                    <a:latin typeface="Times New Roman" panose="02020603050405020304" pitchFamily="18" charset="0"/>
                    <a:ea typeface="Times New Roman"/>
                    <a:cs typeface="Times New Roman" panose="02020603050405020304" pitchFamily="18" charset="0"/>
                  </a:rPr>
                  <a:t>inchangée:</a:t>
                </a:r>
                <a:endParaRPr lang="fr-FR" sz="2000" dirty="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r="-444"/>
                </a:stretch>
              </a:blipFill>
            </p:spPr>
            <p:txBody>
              <a:bodyPr/>
              <a:lstStyle/>
              <a:p>
                <a:r>
                  <a:rPr lang="fr-FR">
                    <a:noFill/>
                  </a:rPr>
                  <a:t> </a:t>
                </a:r>
              </a:p>
            </p:txBody>
          </p:sp>
        </mc:Fallback>
      </mc:AlternateContent>
    </p:spTree>
    <p:extLst>
      <p:ext uri="{BB962C8B-B14F-4D97-AF65-F5344CB8AC3E}">
        <p14:creationId xmlns:p14="http://schemas.microsoft.com/office/powerpoint/2010/main" val="2499100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200" dirty="0" smtClean="0">
                    <a:latin typeface="Times New Roman"/>
                    <a:ea typeface="Times New Roman"/>
                    <a:cs typeface="Times New Roman"/>
                  </a:rPr>
                  <a:t>pour </a:t>
                </a:r>
                <a:r>
                  <a:rPr lang="fr-FR" sz="2200" dirty="0">
                    <a:latin typeface="Times New Roman"/>
                    <a:ea typeface="Times New Roman"/>
                    <a:cs typeface="Times New Roman"/>
                  </a:rPr>
                  <a:t>la première stratégie on trouve </a:t>
                </a:r>
                <a14:m>
                  <m:oMath xmlns:m="http://schemas.openxmlformats.org/officeDocument/2006/math">
                    <m:r>
                      <a:rPr lang="fr-FR" sz="2200" i="1">
                        <a:effectLst/>
                        <a:latin typeface="Cambria Math"/>
                        <a:ea typeface="Times New Roman"/>
                        <a:cs typeface="Times New Roman"/>
                      </a:rPr>
                      <m:t>2</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3</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2</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8</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 pour la deuxième </a:t>
                </a:r>
                <a14:m>
                  <m:oMath xmlns:m="http://schemas.openxmlformats.org/officeDocument/2006/math">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3</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4</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7</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 et enfin pour la troisième : </a:t>
                </a:r>
                <a14:m>
                  <m:oMath xmlns:m="http://schemas.openxmlformats.org/officeDocument/2006/math">
                    <m:r>
                      <a:rPr lang="fr-FR" sz="2200" i="1">
                        <a:effectLst/>
                        <a:latin typeface="Cambria Math"/>
                        <a:ea typeface="Times New Roman"/>
                        <a:cs typeface="Times New Roman"/>
                      </a:rPr>
                      <m:t>4</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2</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8</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 donc </a:t>
                </a:r>
                <a14:m>
                  <m:oMath xmlns:m="http://schemas.openxmlformats.org/officeDocument/2006/math">
                    <m:bar>
                      <m:barPr>
                        <m:ctrlPr>
                          <a:rPr lang="fr-FR" sz="2200" i="1">
                            <a:effectLst/>
                            <a:latin typeface="Cambria Math"/>
                            <a:ea typeface="Times New Roman"/>
                            <a:cs typeface="Times New Roman"/>
                          </a:rPr>
                        </m:ctrlPr>
                      </m:barPr>
                      <m:e>
                        <m:r>
                          <a:rPr lang="fr-FR" sz="2200" i="1">
                            <a:effectLst/>
                            <a:latin typeface="Cambria Math"/>
                            <a:ea typeface="Times New Roman"/>
                            <a:cs typeface="Times New Roman"/>
                          </a:rPr>
                          <m:t>𝑣</m:t>
                        </m:r>
                      </m:e>
                    </m:bar>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8</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 et la stratégie 2 n’appartient pas au support donc la </a:t>
                </a:r>
                <a:r>
                  <a:rPr lang="fr-FR" sz="2200" dirty="0" smtClean="0">
                    <a:effectLst/>
                    <a:latin typeface="Times New Roman"/>
                    <a:ea typeface="Times New Roman"/>
                    <a:cs typeface="Times New Roman"/>
                  </a:rPr>
                  <a:t>stratégie </a:t>
                </a:r>
                <a:r>
                  <a:rPr lang="fr-FR" sz="2200" dirty="0">
                    <a:effectLst/>
                    <a:latin typeface="Times New Roman"/>
                    <a:ea typeface="Times New Roman"/>
                    <a:cs typeface="Times New Roman"/>
                  </a:rPr>
                  <a:t>prudente du joueur 1 est de type </a:t>
                </a:r>
                <a14:m>
                  <m:oMath xmlns:m="http://schemas.openxmlformats.org/officeDocument/2006/math">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𝜎</m:t>
                        </m:r>
                      </m:e>
                      <m:sub>
                        <m:r>
                          <a:rPr lang="fr-FR" sz="2200" i="1">
                            <a:effectLst/>
                            <a:latin typeface="Cambria Math"/>
                            <a:ea typeface="Times New Roman"/>
                            <a:cs typeface="Times New Roman"/>
                          </a:rPr>
                          <m:t>1</m:t>
                        </m:r>
                      </m:sub>
                    </m:sSub>
                    <m:r>
                      <a:rPr lang="fr-FR" sz="2200" i="1">
                        <a:effectLst/>
                        <a:latin typeface="Cambria Math"/>
                        <a:ea typeface="Times New Roman"/>
                        <a:cs typeface="Times New Roman"/>
                      </a:rPr>
                      <m:t>=(</m:t>
                    </m:r>
                    <m:r>
                      <a:rPr lang="fr-FR" sz="2200" i="1">
                        <a:effectLst/>
                        <a:latin typeface="Cambria Math"/>
                        <a:ea typeface="Times New Roman"/>
                        <a:cs typeface="Times New Roman"/>
                      </a:rPr>
                      <m:t>𝑝</m:t>
                    </m:r>
                    <m:r>
                      <a:rPr lang="fr-FR" sz="2200" i="1">
                        <a:effectLst/>
                        <a:latin typeface="Cambria Math"/>
                        <a:ea typeface="Times New Roman"/>
                        <a:cs typeface="Times New Roman"/>
                      </a:rPr>
                      <m:t>,0,1−</m:t>
                    </m:r>
                    <m:r>
                      <a:rPr lang="fr-FR" sz="2200" i="1">
                        <a:effectLst/>
                        <a:latin typeface="Cambria Math"/>
                        <a:ea typeface="Times New Roman"/>
                        <a:cs typeface="Times New Roman"/>
                      </a:rPr>
                      <m:t>𝑝</m:t>
                    </m:r>
                    <m:r>
                      <a:rPr lang="fr-FR" sz="2200" i="1">
                        <a:effectLst/>
                        <a:latin typeface="Cambria Math"/>
                        <a:ea typeface="Times New Roman"/>
                        <a:cs typeface="Times New Roman"/>
                      </a:rPr>
                      <m:t>)</m:t>
                    </m:r>
                  </m:oMath>
                </a14:m>
                <a:r>
                  <a:rPr lang="fr-FR" sz="2200" dirty="0">
                    <a:effectLst/>
                    <a:latin typeface="Times New Roman"/>
                    <a:ea typeface="Times New Roman"/>
                    <a:cs typeface="Times New Roman"/>
                  </a:rPr>
                  <a:t> toujours par rapport à l’invariance du support du joueur 2 on trouve </a:t>
                </a:r>
                <a14:m>
                  <m:oMath xmlns:m="http://schemas.openxmlformats.org/officeDocument/2006/math">
                    <m:r>
                      <a:rPr lang="fr-FR" sz="2200" i="1">
                        <a:effectLst/>
                        <a:latin typeface="Cambria Math"/>
                        <a:ea typeface="Times New Roman"/>
                        <a:cs typeface="Times New Roman"/>
                      </a:rPr>
                      <m:t>𝑝</m:t>
                    </m:r>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4</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  et  </a:t>
                </a:r>
                <a14:m>
                  <m:oMath xmlns:m="http://schemas.openxmlformats.org/officeDocument/2006/math">
                    <m:sSub>
                      <m:sSubPr>
                        <m:ctrlPr>
                          <a:rPr lang="fr-FR" sz="2200" i="1">
                            <a:effectLst/>
                            <a:latin typeface="Cambria Math"/>
                            <a:ea typeface="Times New Roman"/>
                            <a:cs typeface="Times New Roman"/>
                          </a:rPr>
                        </m:ctrlPr>
                      </m:sSubPr>
                      <m:e>
                        <m:r>
                          <a:rPr lang="fr-FR" sz="2200" i="1">
                            <a:effectLst/>
                            <a:latin typeface="Cambria Math"/>
                            <a:ea typeface="Times New Roman"/>
                            <a:cs typeface="Times New Roman"/>
                          </a:rPr>
                          <m:t>𝜎</m:t>
                        </m:r>
                      </m:e>
                      <m:sub>
                        <m:r>
                          <a:rPr lang="fr-FR" sz="2200" i="1">
                            <a:effectLst/>
                            <a:latin typeface="Cambria Math"/>
                            <a:ea typeface="Times New Roman"/>
                            <a:cs typeface="Times New Roman"/>
                          </a:rPr>
                          <m:t>1</m:t>
                        </m:r>
                      </m:sub>
                    </m:sSub>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4</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,0,</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1</m:t>
                        </m:r>
                      </m:num>
                      <m:den>
                        <m:r>
                          <a:rPr lang="fr-FR" sz="2200" i="1">
                            <a:effectLst/>
                            <a:latin typeface="Cambria Math"/>
                            <a:ea typeface="Times New Roman"/>
                            <a:cs typeface="Times New Roman"/>
                          </a:rPr>
                          <m:t>5</m:t>
                        </m:r>
                      </m:den>
                    </m:f>
                    <m:r>
                      <a:rPr lang="fr-FR" sz="2200" i="1">
                        <a:effectLst/>
                        <a:latin typeface="Cambria Math"/>
                        <a:ea typeface="Times New Roman"/>
                        <a:cs typeface="Times New Roman"/>
                      </a:rPr>
                      <m:t>)</m:t>
                    </m:r>
                  </m:oMath>
                </a14:m>
                <a:r>
                  <a:rPr lang="fr-FR" sz="2200" dirty="0">
                    <a:effectLst/>
                    <a:latin typeface="Times New Roman"/>
                    <a:ea typeface="Times New Roman"/>
                    <a:cs typeface="Times New Roman"/>
                  </a:rPr>
                  <a:t> et </a:t>
                </a:r>
                <a14:m>
                  <m:oMath xmlns:m="http://schemas.openxmlformats.org/officeDocument/2006/math">
                    <m:acc>
                      <m:accPr>
                        <m:chr m:val="̅"/>
                        <m:ctrlPr>
                          <a:rPr lang="fr-FR" sz="2200" i="1">
                            <a:effectLst/>
                            <a:latin typeface="Cambria Math"/>
                            <a:ea typeface="Times New Roman"/>
                            <a:cs typeface="Times New Roman"/>
                          </a:rPr>
                        </m:ctrlPr>
                      </m:accPr>
                      <m:e>
                        <m:r>
                          <a:rPr lang="fr-FR" sz="2200" i="1">
                            <a:effectLst/>
                            <a:latin typeface="Cambria Math"/>
                            <a:ea typeface="Times New Roman"/>
                            <a:cs typeface="Times New Roman"/>
                          </a:rPr>
                          <m:t>𝑣</m:t>
                        </m:r>
                      </m:e>
                    </m:acc>
                    <m:r>
                      <a:rPr lang="fr-FR" sz="2200" i="1">
                        <a:effectLst/>
                        <a:latin typeface="Cambria Math"/>
                        <a:ea typeface="Times New Roman"/>
                        <a:cs typeface="Times New Roman"/>
                      </a:rPr>
                      <m:t>=</m:t>
                    </m:r>
                    <m:f>
                      <m:fPr>
                        <m:ctrlPr>
                          <a:rPr lang="fr-FR" sz="2200" i="1">
                            <a:effectLst/>
                            <a:latin typeface="Cambria Math"/>
                            <a:ea typeface="Times New Roman"/>
                            <a:cs typeface="Times New Roman"/>
                          </a:rPr>
                        </m:ctrlPr>
                      </m:fPr>
                      <m:num>
                        <m:r>
                          <a:rPr lang="fr-FR" sz="2200" i="1">
                            <a:effectLst/>
                            <a:latin typeface="Cambria Math"/>
                            <a:ea typeface="Times New Roman"/>
                            <a:cs typeface="Times New Roman"/>
                          </a:rPr>
                          <m:t>8</m:t>
                        </m:r>
                      </m:num>
                      <m:den>
                        <m:r>
                          <a:rPr lang="fr-FR" sz="2200" i="1">
                            <a:effectLst/>
                            <a:latin typeface="Cambria Math"/>
                            <a:ea typeface="Times New Roman"/>
                            <a:cs typeface="Times New Roman"/>
                          </a:rPr>
                          <m:t>5</m:t>
                        </m:r>
                      </m:den>
                    </m:f>
                  </m:oMath>
                </a14:m>
                <a:r>
                  <a:rPr lang="fr-FR" sz="2200" dirty="0">
                    <a:effectLst/>
                    <a:latin typeface="Times New Roman"/>
                    <a:ea typeface="Times New Roman"/>
                    <a:cs typeface="Times New Roman"/>
                  </a:rPr>
                  <a:t>.</a:t>
                </a:r>
                <a:endParaRPr lang="fr-FR" sz="2200" dirty="0" smtClean="0">
                  <a:effectLst/>
                  <a:latin typeface="Times New Roman"/>
                  <a:ea typeface="Times New Roman"/>
                  <a:cs typeface="Times New Roman"/>
                </a:endParaRPr>
              </a:p>
              <a:p>
                <a:pPr marL="0" indent="0">
                  <a:lnSpc>
                    <a:spcPct val="115000"/>
                  </a:lnSpc>
                  <a:spcAft>
                    <a:spcPts val="1000"/>
                  </a:spcAft>
                  <a:buNone/>
                </a:pPr>
                <a:r>
                  <a:rPr lang="fr-FR" sz="2000" dirty="0">
                    <a:latin typeface="Times New Roman"/>
                    <a:ea typeface="Times New Roman"/>
                    <a:cs typeface="Times New Roman"/>
                  </a:rPr>
                  <a:t>On peut aussi remarquer que la stratégie 2 du joueur 1 est complétement dominée par une combinaison mixte des stratégies 1 et 3.</a:t>
                </a:r>
                <a:endParaRPr lang="fr-FR" sz="2000" dirty="0">
                  <a:ea typeface="Calibri"/>
                  <a:cs typeface="Times New Roman"/>
                </a:endParaRPr>
              </a:p>
              <a:p>
                <a:pPr marL="0" indent="0">
                  <a:lnSpc>
                    <a:spcPct val="115000"/>
                  </a:lnSpc>
                  <a:spcAft>
                    <a:spcPts val="1000"/>
                  </a:spcAft>
                  <a:buNone/>
                </a:pPr>
                <a:endParaRPr lang="fr-FR" sz="22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89" r="-1407"/>
                </a:stretch>
              </a:blipFill>
            </p:spPr>
            <p:txBody>
              <a:bodyPr/>
              <a:lstStyle/>
              <a:p>
                <a:r>
                  <a:rPr lang="fr-FR">
                    <a:noFill/>
                  </a:rPr>
                  <a:t> </a:t>
                </a:r>
              </a:p>
            </p:txBody>
          </p:sp>
        </mc:Fallback>
      </mc:AlternateContent>
    </p:spTree>
    <p:extLst>
      <p:ext uri="{BB962C8B-B14F-4D97-AF65-F5344CB8AC3E}">
        <p14:creationId xmlns:p14="http://schemas.microsoft.com/office/powerpoint/2010/main" val="14710613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900" b="1" dirty="0">
                <a:solidFill>
                  <a:prstClr val="black"/>
                </a:solidFill>
                <a:latin typeface="Times New Roman"/>
                <a:ea typeface="Times New Roman"/>
                <a:cs typeface="Times New Roman"/>
              </a:rPr>
              <a:t>Application: jeux à somme nulle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000" b="1" dirty="0" smtClean="0">
                    <a:latin typeface="Times New Roman"/>
                    <a:ea typeface="Calibri"/>
                    <a:cs typeface="Times New Roman"/>
                  </a:rPr>
                  <a:t>Théorème  </a:t>
                </a:r>
                <a:r>
                  <a:rPr lang="fr-FR" sz="2000" b="1" dirty="0">
                    <a:latin typeface="Times New Roman"/>
                    <a:ea typeface="Calibri"/>
                    <a:cs typeface="Times New Roman"/>
                  </a:rPr>
                  <a:t>(Von Neumann 1928)</a:t>
                </a:r>
                <a:r>
                  <a:rPr lang="fr-FR" sz="2000" dirty="0">
                    <a:effectLst/>
                    <a:latin typeface="Times New Roman"/>
                    <a:ea typeface="Calibri"/>
                    <a:cs typeface="Times New Roman"/>
                  </a:rPr>
                  <a:t> : tout jeu fini a une valeur en stratégie mixte.</a:t>
                </a:r>
                <a:endParaRPr lang="fr-FR" sz="2000" dirty="0">
                  <a:ea typeface="Calibri"/>
                  <a:cs typeface="Times New Roman"/>
                </a:endParaRPr>
              </a:p>
              <a:p>
                <a:pPr marL="0" indent="0">
                  <a:lnSpc>
                    <a:spcPct val="115000"/>
                  </a:lnSpc>
                  <a:spcAft>
                    <a:spcPts val="1000"/>
                  </a:spcAft>
                  <a:buNone/>
                </a:pPr>
                <a:r>
                  <a:rPr lang="fr-FR" sz="2000" b="1" dirty="0">
                    <a:effectLst/>
                    <a:latin typeface="Times New Roman"/>
                    <a:ea typeface="Calibri"/>
                    <a:cs typeface="Times New Roman"/>
                  </a:rPr>
                  <a:t>Théorème </a:t>
                </a:r>
                <a:r>
                  <a:rPr lang="fr-FR" sz="2000" dirty="0" smtClean="0">
                    <a:effectLst/>
                    <a:latin typeface="Times New Roman"/>
                    <a:ea typeface="Calibri"/>
                    <a:cs typeface="Times New Roman"/>
                  </a:rPr>
                  <a:t>Considérons </a:t>
                </a:r>
                <a:r>
                  <a:rPr lang="fr-FR" sz="2000" dirty="0">
                    <a:effectLst/>
                    <a:latin typeface="Times New Roman"/>
                    <a:ea typeface="Calibri"/>
                    <a:cs typeface="Times New Roman"/>
                  </a:rPr>
                  <a:t>un jeu fini à somme nulle alors  un profil </a:t>
                </a:r>
                <a14:m>
                  <m:oMath xmlns:m="http://schemas.openxmlformats.org/officeDocument/2006/math">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r>
                              <a:rPr lang="fr-FR" sz="2000" i="1">
                                <a:effectLst/>
                                <a:latin typeface="Cambria Math"/>
                                <a:ea typeface="Calibri"/>
                                <a:cs typeface="Times New Roman"/>
                              </a:rPr>
                              <m:t>∗</m:t>
                            </m:r>
                          </m:e>
                          <m:sub>
                            <m:r>
                              <a:rPr lang="fr-FR" sz="2000" i="1">
                                <a:effectLst/>
                                <a:latin typeface="Cambria Math"/>
                                <a:ea typeface="Calibri"/>
                                <a:cs typeface="Times New Roman"/>
                              </a:rPr>
                              <m:t>1</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r>
                              <a:rPr lang="fr-FR" sz="2000" i="1">
                                <a:effectLst/>
                                <a:latin typeface="Cambria Math"/>
                                <a:ea typeface="Calibri"/>
                                <a:cs typeface="Times New Roman"/>
                              </a:rPr>
                              <m:t>∗</m:t>
                            </m:r>
                          </m:e>
                          <m:sub>
                            <m:r>
                              <a:rPr lang="fr-FR" sz="2000" i="1">
                                <a:effectLst/>
                                <a:latin typeface="Cambria Math"/>
                                <a:ea typeface="Calibri"/>
                                <a:cs typeface="Times New Roman"/>
                              </a:rPr>
                              <m:t>2</m:t>
                            </m:r>
                          </m:sub>
                        </m:sSub>
                      </m:e>
                    </m:d>
                  </m:oMath>
                </a14:m>
                <a:r>
                  <a:rPr lang="fr-FR" sz="2000" dirty="0">
                    <a:effectLst/>
                    <a:latin typeface="Times New Roman"/>
                    <a:ea typeface="Times New Roman"/>
                    <a:cs typeface="Times New Roman"/>
                  </a:rPr>
                  <a:t> est un profil d’équilibre de Nash si et seulement si c’est un profil de stratégies prudentes.</a:t>
                </a:r>
                <a:endParaRPr lang="fr-FR" sz="2000" dirty="0">
                  <a:ea typeface="Calibri"/>
                  <a:cs typeface="Times New Roman"/>
                </a:endParaRPr>
              </a:p>
              <a:p>
                <a:pPr marL="0" indent="0">
                  <a:lnSpc>
                    <a:spcPct val="115000"/>
                  </a:lnSpc>
                  <a:spcAft>
                    <a:spcPts val="1000"/>
                  </a:spcAft>
                  <a:buNone/>
                </a:pPr>
                <a:r>
                  <a:rPr lang="fr-FR" sz="2000" b="1" i="1" dirty="0">
                    <a:effectLst/>
                    <a:latin typeface="Times New Roman"/>
                    <a:ea typeface="Times New Roman"/>
                    <a:cs typeface="Times New Roman"/>
                  </a:rPr>
                  <a:t>Donc la notion de prudence coïncide complétement avec la notion de l’équilibre de Nash dans les jeux finis à somme nulle.</a:t>
                </a:r>
                <a:endParaRPr lang="fr-FR" sz="2000" b="1" i="1" dirty="0">
                  <a:ea typeface="Calibri"/>
                  <a:cs typeface="Times New Roman"/>
                </a:endParaRPr>
              </a:p>
              <a:p>
                <a:pPr marL="0" indent="0">
                  <a:buNone/>
                </a:pP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270"/>
                </a:stretch>
              </a:blipFill>
            </p:spPr>
            <p:txBody>
              <a:bodyPr/>
              <a:lstStyle/>
              <a:p>
                <a:r>
                  <a:rPr lang="fr-FR">
                    <a:noFill/>
                  </a:rPr>
                  <a:t> </a:t>
                </a:r>
              </a:p>
            </p:txBody>
          </p:sp>
        </mc:Fallback>
      </mc:AlternateContent>
    </p:spTree>
    <p:extLst>
      <p:ext uri="{BB962C8B-B14F-4D97-AF65-F5344CB8AC3E}">
        <p14:creationId xmlns:p14="http://schemas.microsoft.com/office/powerpoint/2010/main" val="1741729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err="1" smtClean="0">
                <a:solidFill>
                  <a:prstClr val="black"/>
                </a:solidFill>
                <a:latin typeface="Times New Roman"/>
                <a:ea typeface="Times New Roman"/>
              </a:rPr>
              <a:t>II.Critère</a:t>
            </a:r>
            <a:r>
              <a:rPr lang="fr-FR" sz="3200" dirty="0" smtClean="0">
                <a:solidFill>
                  <a:prstClr val="black"/>
                </a:solidFill>
                <a:latin typeface="Times New Roman"/>
                <a:ea typeface="Times New Roman"/>
              </a:rPr>
              <a:t> </a:t>
            </a:r>
            <a:r>
              <a:rPr lang="fr-FR" sz="3200" dirty="0">
                <a:solidFill>
                  <a:prstClr val="black"/>
                </a:solidFill>
                <a:latin typeface="Times New Roman"/>
                <a:ea typeface="Times New Roman"/>
              </a:rPr>
              <a:t>de prudence et paiement maxmin.</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67544" y="1700808"/>
                <a:ext cx="8229600" cy="4525963"/>
              </a:xfrm>
            </p:spPr>
            <p:txBody>
              <a:bodyPr/>
              <a:lstStyle/>
              <a:p>
                <a:pPr marL="0" indent="0">
                  <a:buNone/>
                </a:pPr>
                <a:r>
                  <a:rPr lang="fr-FR" sz="2000" dirty="0" smtClean="0">
                    <a:effectLst/>
                    <a:latin typeface="Times New Roman" panose="02020603050405020304" pitchFamily="18" charset="0"/>
                    <a:cs typeface="Times New Roman" panose="02020603050405020304" pitchFamily="18" charset="0"/>
                  </a:rPr>
                  <a:t>Donc si le joueur i joue la stratégie</a:t>
                </a:r>
                <a14:m>
                  <m:oMath xmlns:m="http://schemas.openxmlformats.org/officeDocument/2006/math">
                    <m:sSubSup>
                      <m:sSubSupPr>
                        <m:ctrlPr>
                          <a:rPr lang="fr-FR" sz="2000" i="1">
                            <a:effectLst/>
                            <a:latin typeface="Cambria Math"/>
                            <a:cs typeface="Times New Roman"/>
                          </a:rPr>
                        </m:ctrlPr>
                      </m:sSubSupPr>
                      <m:e>
                        <m:r>
                          <a:rPr lang="fr-FR" sz="2000" i="1">
                            <a:effectLst/>
                            <a:latin typeface="Cambria Math"/>
                            <a:cs typeface="Times New Roman"/>
                          </a:rPr>
                          <m:t> </m:t>
                        </m:r>
                        <m:r>
                          <a:rPr lang="fr-FR" sz="2000" i="1">
                            <a:effectLst/>
                            <a:latin typeface="Cambria Math"/>
                            <a:cs typeface="Times New Roman"/>
                          </a:rPr>
                          <m:t>𝑠</m:t>
                        </m:r>
                      </m:e>
                      <m:sub>
                        <m:r>
                          <a:rPr lang="fr-FR" sz="2000" i="1">
                            <a:effectLst/>
                            <a:latin typeface="Cambria Math"/>
                            <a:cs typeface="Times New Roman"/>
                          </a:rPr>
                          <m:t>𝑖</m:t>
                        </m:r>
                      </m:sub>
                      <m:sup>
                        <m:r>
                          <a:rPr lang="fr-FR" sz="2000" i="1">
                            <a:effectLst/>
                            <a:latin typeface="Cambria Math"/>
                            <a:cs typeface="Times New Roman"/>
                          </a:rPr>
                          <m:t>∗</m:t>
                        </m:r>
                      </m:sup>
                    </m:sSubSup>
                  </m:oMath>
                </a14:m>
                <a:r>
                  <a:rPr lang="fr-FR" sz="2000" dirty="0">
                    <a:effectLst/>
                    <a:latin typeface="Times New Roman" panose="02020603050405020304" pitchFamily="18" charset="0"/>
                    <a:ea typeface="Times New Roman"/>
                    <a:cs typeface="Times New Roman" panose="02020603050405020304" pitchFamily="18" charset="0"/>
                  </a:rPr>
                  <a:t>, alors il est sûr qu’au pire des cas d’obtenir un paiement</a:t>
                </a:r>
                <a14:m>
                  <m:oMath xmlns:m="http://schemas.openxmlformats.org/officeDocument/2006/math">
                    <m:r>
                      <a:rPr lang="fr-FR" sz="2000" i="1">
                        <a:effectLst/>
                        <a:latin typeface="Cambria Math"/>
                        <a:ea typeface="Times New Roman"/>
                        <a:cs typeface="Times New Roman"/>
                      </a:rPr>
                      <m:t> </m:t>
                    </m:r>
                    <m:bar>
                      <m:barPr>
                        <m:ctrlPr>
                          <a:rPr lang="fr-FR" sz="2000" i="1">
                            <a:effectLst/>
                            <a:latin typeface="Cambria Math"/>
                            <a:cs typeface="Times New Roman"/>
                          </a:rPr>
                        </m:ctrlPr>
                      </m:barPr>
                      <m:e>
                        <m:sSub>
                          <m:sSubPr>
                            <m:ctrlPr>
                              <a:rPr lang="fr-FR" sz="2000" i="1">
                                <a:effectLst/>
                                <a:latin typeface="Cambria Math"/>
                                <a:cs typeface="Times New Roman"/>
                              </a:rPr>
                            </m:ctrlPr>
                          </m:sSubPr>
                          <m:e>
                            <m:r>
                              <a:rPr lang="fr-FR" sz="2000" i="1">
                                <a:effectLst/>
                                <a:latin typeface="Cambria Math"/>
                                <a:cs typeface="Times New Roman"/>
                              </a:rPr>
                              <m:t>𝑣</m:t>
                            </m:r>
                          </m:e>
                          <m:sub>
                            <m:r>
                              <a:rPr lang="fr-FR" sz="2000" i="1">
                                <a:effectLst/>
                                <a:latin typeface="Cambria Math"/>
                                <a:cs typeface="Times New Roman"/>
                              </a:rPr>
                              <m:t>𝑖</m:t>
                            </m:r>
                          </m:sub>
                        </m:sSub>
                      </m:e>
                    </m:bar>
                  </m:oMath>
                </a14:m>
                <a:r>
                  <a:rPr lang="fr-FR" sz="2000" dirty="0">
                    <a:effectLst/>
                    <a:latin typeface="Times New Roman" panose="02020603050405020304" pitchFamily="18" charset="0"/>
                    <a:ea typeface="Times New Roman"/>
                    <a:cs typeface="Times New Roman" panose="02020603050405020304" pitchFamily="18" charset="0"/>
                  </a:rPr>
                  <a:t>.</a:t>
                </a:r>
                <a:endParaRPr lang="fr-FR" sz="2000" dirty="0">
                  <a:latin typeface="Times New Roman" panose="02020603050405020304" pitchFamily="18" charset="0"/>
                  <a:ea typeface="Times New Roman"/>
                  <a:cs typeface="Times New Roman" panose="02020603050405020304" pitchFamily="18" charset="0"/>
                </a:endParaRPr>
              </a:p>
              <a:p>
                <a:pPr marL="371475" indent="0">
                  <a:buNone/>
                </a:pPr>
                <a:r>
                  <a:rPr lang="fr-FR" sz="2000" b="1" dirty="0" smtClean="0">
                    <a:latin typeface="Times New Roman" panose="02020603050405020304" pitchFamily="18" charset="0"/>
                    <a:ea typeface="Times New Roman"/>
                    <a:cs typeface="Times New Roman" panose="02020603050405020304" pitchFamily="18" charset="0"/>
                  </a:rPr>
                  <a:t>Définition1. </a:t>
                </a:r>
                <a14:m>
                  <m:oMath xmlns:m="http://schemas.openxmlformats.org/officeDocument/2006/math">
                    <m:sSubSup>
                      <m:sSubSupPr>
                        <m:ctrlPr>
                          <a:rPr lang="fr-FR" sz="2000" i="1">
                            <a:latin typeface="Cambria Math"/>
                            <a:cs typeface="Times New Roman"/>
                          </a:rPr>
                        </m:ctrlPr>
                      </m:sSubSupPr>
                      <m:e>
                        <m:r>
                          <a:rPr lang="fr-FR" sz="2000" i="1">
                            <a:effectLst/>
                            <a:latin typeface="Cambria Math"/>
                            <a:cs typeface="Times New Roman"/>
                          </a:rPr>
                          <m:t> </m:t>
                        </m:r>
                        <m:r>
                          <a:rPr lang="fr-FR" sz="2000" i="1">
                            <a:effectLst/>
                            <a:latin typeface="Cambria Math"/>
                            <a:cs typeface="Times New Roman"/>
                          </a:rPr>
                          <m:t>𝑠</m:t>
                        </m:r>
                      </m:e>
                      <m:sub>
                        <m:r>
                          <a:rPr lang="fr-FR" sz="2000" i="1">
                            <a:effectLst/>
                            <a:latin typeface="Cambria Math"/>
                            <a:cs typeface="Times New Roman"/>
                          </a:rPr>
                          <m:t>𝑖</m:t>
                        </m:r>
                      </m:sub>
                      <m:sup>
                        <m:r>
                          <a:rPr lang="fr-FR" sz="2000" i="1">
                            <a:effectLst/>
                            <a:latin typeface="Cambria Math"/>
                            <a:cs typeface="Times New Roman"/>
                          </a:rPr>
                          <m:t>∗</m:t>
                        </m:r>
                      </m:sup>
                    </m:sSubSup>
                  </m:oMath>
                </a14:m>
                <a:r>
                  <a:rPr lang="fr-FR" sz="2000" dirty="0">
                    <a:effectLst/>
                    <a:latin typeface="Times New Roman" panose="02020603050405020304" pitchFamily="18" charset="0"/>
                    <a:ea typeface="Times New Roman"/>
                    <a:cs typeface="Times New Roman" panose="02020603050405020304" pitchFamily="18" charset="0"/>
                  </a:rPr>
                  <a:t> est appelée action prudente ou maxmin  du joueur i si et seulement si </a:t>
                </a:r>
                <a:endParaRPr lang="fr-FR" sz="2000" dirty="0">
                  <a:effectLst/>
                  <a:latin typeface="Times New Roman" panose="02020603050405020304" pitchFamily="18" charset="0"/>
                  <a:cs typeface="Times New Roman" panose="02020603050405020304" pitchFamily="18" charset="0"/>
                </a:endParaRPr>
              </a:p>
              <a:p>
                <a:pPr marL="371475" indent="0">
                  <a:buNone/>
                </a:pPr>
                <a14:m>
                  <m:oMathPara xmlns:m="http://schemas.openxmlformats.org/officeDocument/2006/math">
                    <m:oMathParaPr>
                      <m:jc m:val="centerGroup"/>
                    </m:oMathParaPr>
                    <m:oMath xmlns:m="http://schemas.openxmlformats.org/officeDocument/2006/math">
                      <m:sSubSup>
                        <m:sSubSupPr>
                          <m:ctrlPr>
                            <a:rPr lang="fr-FR" sz="2000" i="1" smtClean="0">
                              <a:solidFill>
                                <a:srgbClr val="FF0000"/>
                              </a:solidFill>
                              <a:effectLst/>
                              <a:latin typeface="Cambria Math"/>
                              <a:cs typeface="Times New Roman"/>
                            </a:rPr>
                          </m:ctrlPr>
                        </m:sSubSupPr>
                        <m:e>
                          <m:r>
                            <a:rPr lang="fr-FR" sz="2000" i="1">
                              <a:solidFill>
                                <a:srgbClr val="FF0000"/>
                              </a:solidFill>
                              <a:effectLst/>
                              <a:latin typeface="Cambria Math"/>
                              <a:cs typeface="Times New Roman"/>
                            </a:rPr>
                            <m:t> </m:t>
                          </m:r>
                          <m:r>
                            <a:rPr lang="fr-FR" sz="2000" i="1">
                              <a:solidFill>
                                <a:srgbClr val="FF0000"/>
                              </a:solidFill>
                              <a:effectLst/>
                              <a:latin typeface="Cambria Math"/>
                              <a:cs typeface="Times New Roman"/>
                            </a:rPr>
                            <m:t>𝑠</m:t>
                          </m:r>
                        </m:e>
                        <m:sub>
                          <m:r>
                            <a:rPr lang="fr-FR" sz="2000" i="1">
                              <a:solidFill>
                                <a:srgbClr val="FF0000"/>
                              </a:solidFill>
                              <a:effectLst/>
                              <a:latin typeface="Cambria Math"/>
                              <a:cs typeface="Times New Roman"/>
                            </a:rPr>
                            <m:t>𝑖</m:t>
                          </m:r>
                        </m:sub>
                        <m:sup>
                          <m:r>
                            <a:rPr lang="fr-FR" sz="2000" i="1">
                              <a:solidFill>
                                <a:srgbClr val="FF0000"/>
                              </a:solidFill>
                              <a:effectLst/>
                              <a:latin typeface="Cambria Math"/>
                              <a:cs typeface="Times New Roman"/>
                            </a:rPr>
                            <m:t>∗</m:t>
                          </m:r>
                        </m:sup>
                      </m:sSubSup>
                      <m:r>
                        <a:rPr lang="fr-FR" sz="2000" i="1">
                          <a:solidFill>
                            <a:srgbClr val="FF0000"/>
                          </a:solidFill>
                          <a:effectLst/>
                          <a:latin typeface="Cambria Math"/>
                          <a:cs typeface="Times New Roman"/>
                        </a:rPr>
                        <m:t>∈</m:t>
                      </m:r>
                      <m:func>
                        <m:funcPr>
                          <m:ctrlPr>
                            <a:rPr lang="fr-FR" sz="2000" i="1">
                              <a:solidFill>
                                <a:srgbClr val="FF0000"/>
                              </a:solidFill>
                              <a:effectLst/>
                              <a:latin typeface="Cambria Math"/>
                              <a:cs typeface="Times New Roman"/>
                            </a:rPr>
                          </m:ctrlPr>
                        </m:funcPr>
                        <m:fName>
                          <m:r>
                            <m:rPr>
                              <m:sty m:val="p"/>
                            </m:rPr>
                            <a:rPr lang="fr-FR" sz="2000">
                              <a:solidFill>
                                <a:srgbClr val="FF0000"/>
                              </a:solidFill>
                              <a:effectLst/>
                              <a:latin typeface="Cambria Math"/>
                              <a:cs typeface="Times New Roman"/>
                            </a:rPr>
                            <m:t>arg</m:t>
                          </m:r>
                        </m:fName>
                        <m:e>
                          <m:func>
                            <m:funcPr>
                              <m:ctrlPr>
                                <a:rPr lang="fr-FR" sz="2000" i="1">
                                  <a:solidFill>
                                    <a:srgbClr val="FF0000"/>
                                  </a:solidFill>
                                  <a:effectLst/>
                                  <a:latin typeface="Cambria Math"/>
                                  <a:cs typeface="Times New Roman"/>
                                </a:rPr>
                              </m:ctrlPr>
                            </m:funcPr>
                            <m:fName>
                              <m:limLow>
                                <m:limLowPr>
                                  <m:ctrlPr>
                                    <a:rPr lang="fr-FR" sz="2000" i="1">
                                      <a:solidFill>
                                        <a:srgbClr val="FF0000"/>
                                      </a:solidFill>
                                      <a:effectLst/>
                                      <a:latin typeface="Cambria Math"/>
                                      <a:cs typeface="Times New Roman"/>
                                    </a:rPr>
                                  </m:ctrlPr>
                                </m:limLowPr>
                                <m:e>
                                  <m:r>
                                    <m:rPr>
                                      <m:sty m:val="p"/>
                                    </m:rPr>
                                    <a:rPr lang="fr-FR" sz="2000">
                                      <a:solidFill>
                                        <a:srgbClr val="FF0000"/>
                                      </a:solidFill>
                                      <a:effectLst/>
                                      <a:latin typeface="Cambria Math"/>
                                      <a:cs typeface="Times New Roman"/>
                                    </a:rPr>
                                    <m:t>max</m:t>
                                  </m:r>
                                </m:e>
                                <m:lim>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𝑠</m:t>
                                      </m:r>
                                    </m:e>
                                    <m:sub>
                                      <m:r>
                                        <a:rPr lang="fr-FR" sz="2000" i="1">
                                          <a:solidFill>
                                            <a:srgbClr val="FF0000"/>
                                          </a:solidFill>
                                          <a:effectLst/>
                                          <a:latin typeface="Cambria Math"/>
                                          <a:cs typeface="Times New Roman"/>
                                        </a:rPr>
                                        <m:t>𝑖</m:t>
                                      </m:r>
                                    </m:sub>
                                  </m:sSub>
                                  <m:r>
                                    <a:rPr lang="fr-FR" sz="2000" i="1">
                                      <a:solidFill>
                                        <a:srgbClr val="FF0000"/>
                                      </a:solidFill>
                                      <a:effectLst/>
                                      <a:latin typeface="Cambria Math"/>
                                      <a:cs typeface="Times New Roman"/>
                                    </a:rPr>
                                    <m:t>∈</m:t>
                                  </m:r>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𝑆</m:t>
                                      </m:r>
                                    </m:e>
                                    <m:sub>
                                      <m:r>
                                        <a:rPr lang="fr-FR" sz="2000" i="1">
                                          <a:solidFill>
                                            <a:srgbClr val="FF0000"/>
                                          </a:solidFill>
                                          <a:effectLst/>
                                          <a:latin typeface="Cambria Math"/>
                                          <a:cs typeface="Times New Roman"/>
                                        </a:rPr>
                                        <m:t>𝑖</m:t>
                                      </m:r>
                                    </m:sub>
                                  </m:sSub>
                                </m:lim>
                              </m:limLow>
                            </m:fName>
                            <m:e>
                              <m:func>
                                <m:funcPr>
                                  <m:ctrlPr>
                                    <a:rPr lang="fr-FR" sz="2000" i="1">
                                      <a:solidFill>
                                        <a:srgbClr val="FF0000"/>
                                      </a:solidFill>
                                      <a:effectLst/>
                                      <a:latin typeface="Cambria Math"/>
                                      <a:cs typeface="Times New Roman"/>
                                    </a:rPr>
                                  </m:ctrlPr>
                                </m:funcPr>
                                <m:fName>
                                  <m:limLow>
                                    <m:limLowPr>
                                      <m:ctrlPr>
                                        <a:rPr lang="fr-FR" sz="2000" i="1">
                                          <a:solidFill>
                                            <a:srgbClr val="FF0000"/>
                                          </a:solidFill>
                                          <a:effectLst/>
                                          <a:latin typeface="Cambria Math"/>
                                          <a:cs typeface="Times New Roman"/>
                                        </a:rPr>
                                      </m:ctrlPr>
                                    </m:limLowPr>
                                    <m:e>
                                      <m:r>
                                        <m:rPr>
                                          <m:sty m:val="p"/>
                                        </m:rPr>
                                        <a:rPr lang="fr-FR" sz="2000">
                                          <a:solidFill>
                                            <a:srgbClr val="FF0000"/>
                                          </a:solidFill>
                                          <a:effectLst/>
                                          <a:latin typeface="Cambria Math"/>
                                          <a:cs typeface="Times New Roman"/>
                                        </a:rPr>
                                        <m:t>min</m:t>
                                      </m:r>
                                    </m:e>
                                    <m:lim>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𝑡</m:t>
                                          </m:r>
                                        </m:e>
                                        <m:sub>
                                          <m:r>
                                            <a:rPr lang="fr-FR" sz="2000" i="1">
                                              <a:solidFill>
                                                <a:srgbClr val="FF0000"/>
                                              </a:solidFill>
                                              <a:effectLst/>
                                              <a:latin typeface="Cambria Math"/>
                                              <a:cs typeface="Times New Roman"/>
                                            </a:rPr>
                                            <m:t>−</m:t>
                                          </m:r>
                                          <m:r>
                                            <a:rPr lang="fr-FR" sz="2000" i="1">
                                              <a:solidFill>
                                                <a:srgbClr val="FF0000"/>
                                              </a:solidFill>
                                              <a:effectLst/>
                                              <a:latin typeface="Cambria Math"/>
                                              <a:cs typeface="Times New Roman"/>
                                            </a:rPr>
                                            <m:t>𝑖</m:t>
                                          </m:r>
                                        </m:sub>
                                      </m:sSub>
                                      <m:r>
                                        <a:rPr lang="fr-FR" sz="2000" i="1">
                                          <a:solidFill>
                                            <a:srgbClr val="FF0000"/>
                                          </a:solidFill>
                                          <a:effectLst/>
                                          <a:latin typeface="Cambria Math"/>
                                          <a:cs typeface="Times New Roman"/>
                                        </a:rPr>
                                        <m:t>∈</m:t>
                                      </m:r>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𝑠</m:t>
                                          </m:r>
                                        </m:e>
                                        <m:sub>
                                          <m:r>
                                            <a:rPr lang="fr-FR" sz="2000" i="1">
                                              <a:solidFill>
                                                <a:srgbClr val="FF0000"/>
                                              </a:solidFill>
                                              <a:effectLst/>
                                              <a:latin typeface="Cambria Math"/>
                                              <a:cs typeface="Times New Roman"/>
                                            </a:rPr>
                                            <m:t>−</m:t>
                                          </m:r>
                                          <m:r>
                                            <a:rPr lang="fr-FR" sz="2000" i="1">
                                              <a:solidFill>
                                                <a:srgbClr val="FF0000"/>
                                              </a:solidFill>
                                              <a:effectLst/>
                                              <a:latin typeface="Cambria Math"/>
                                              <a:cs typeface="Times New Roman"/>
                                            </a:rPr>
                                            <m:t>𝑖</m:t>
                                          </m:r>
                                        </m:sub>
                                      </m:sSub>
                                    </m:lim>
                                  </m:limLow>
                                </m:fName>
                                <m:e>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𝑢</m:t>
                                      </m:r>
                                    </m:e>
                                    <m:sub>
                                      <m:r>
                                        <a:rPr lang="fr-FR" sz="2000" i="1">
                                          <a:solidFill>
                                            <a:srgbClr val="FF0000"/>
                                          </a:solidFill>
                                          <a:effectLst/>
                                          <a:latin typeface="Cambria Math"/>
                                          <a:cs typeface="Times New Roman"/>
                                        </a:rPr>
                                        <m:t>𝑖</m:t>
                                      </m:r>
                                    </m:sub>
                                  </m:sSub>
                                  <m:r>
                                    <a:rPr lang="fr-FR" sz="2000" i="1">
                                      <a:solidFill>
                                        <a:srgbClr val="FF0000"/>
                                      </a:solidFill>
                                      <a:effectLst/>
                                      <a:latin typeface="Cambria Math"/>
                                      <a:cs typeface="Times New Roman"/>
                                    </a:rPr>
                                    <m:t>(</m:t>
                                  </m:r>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𝑠</m:t>
                                      </m:r>
                                    </m:e>
                                    <m:sub>
                                      <m:r>
                                        <a:rPr lang="fr-FR" sz="2000" i="1">
                                          <a:solidFill>
                                            <a:srgbClr val="FF0000"/>
                                          </a:solidFill>
                                          <a:effectLst/>
                                          <a:latin typeface="Cambria Math"/>
                                          <a:cs typeface="Times New Roman"/>
                                        </a:rPr>
                                        <m:t>𝑖</m:t>
                                      </m:r>
                                    </m:sub>
                                  </m:sSub>
                                  <m:r>
                                    <a:rPr lang="fr-FR" sz="2000" i="1">
                                      <a:solidFill>
                                        <a:srgbClr val="FF0000"/>
                                      </a:solidFill>
                                      <a:effectLst/>
                                      <a:latin typeface="Cambria Math"/>
                                      <a:cs typeface="Times New Roman"/>
                                    </a:rPr>
                                    <m:t>,</m:t>
                                  </m:r>
                                  <m:sSub>
                                    <m:sSubPr>
                                      <m:ctrlPr>
                                        <a:rPr lang="fr-FR" sz="2000" i="1">
                                          <a:solidFill>
                                            <a:srgbClr val="FF0000"/>
                                          </a:solidFill>
                                          <a:effectLst/>
                                          <a:latin typeface="Cambria Math"/>
                                          <a:cs typeface="Times New Roman"/>
                                        </a:rPr>
                                      </m:ctrlPr>
                                    </m:sSubPr>
                                    <m:e>
                                      <m:r>
                                        <a:rPr lang="fr-FR" sz="2000" i="1">
                                          <a:solidFill>
                                            <a:srgbClr val="FF0000"/>
                                          </a:solidFill>
                                          <a:effectLst/>
                                          <a:latin typeface="Cambria Math"/>
                                          <a:cs typeface="Times New Roman"/>
                                        </a:rPr>
                                        <m:t>𝑡</m:t>
                                      </m:r>
                                    </m:e>
                                    <m:sub>
                                      <m:r>
                                        <a:rPr lang="fr-FR" sz="2000" i="1">
                                          <a:solidFill>
                                            <a:srgbClr val="FF0000"/>
                                          </a:solidFill>
                                          <a:effectLst/>
                                          <a:latin typeface="Cambria Math"/>
                                          <a:cs typeface="Times New Roman"/>
                                        </a:rPr>
                                        <m:t>−</m:t>
                                      </m:r>
                                      <m:r>
                                        <a:rPr lang="fr-FR" sz="2000" i="1">
                                          <a:solidFill>
                                            <a:srgbClr val="FF0000"/>
                                          </a:solidFill>
                                          <a:effectLst/>
                                          <a:latin typeface="Cambria Math"/>
                                          <a:cs typeface="Times New Roman"/>
                                        </a:rPr>
                                        <m:t>𝑖</m:t>
                                      </m:r>
                                    </m:sub>
                                  </m:sSub>
                                </m:e>
                              </m:func>
                            </m:e>
                          </m:func>
                          <m:r>
                            <a:rPr lang="fr-FR" sz="2000" i="1">
                              <a:solidFill>
                                <a:srgbClr val="FF0000"/>
                              </a:solidFill>
                              <a:effectLst/>
                              <a:latin typeface="Cambria Math"/>
                              <a:cs typeface="Times New Roman"/>
                            </a:rPr>
                            <m:t>)</m:t>
                          </m:r>
                        </m:e>
                      </m:func>
                    </m:oMath>
                  </m:oMathPara>
                </a14:m>
                <a:endParaRPr lang="fr-FR" sz="2000" dirty="0">
                  <a:effectLst/>
                  <a:latin typeface="Times New Roman" panose="02020603050405020304" pitchFamily="18" charset="0"/>
                  <a:cs typeface="Times New Roman" panose="02020603050405020304" pitchFamily="18" charset="0"/>
                </a:endParaRPr>
              </a:p>
              <a:p>
                <a:pPr marL="0" indent="0">
                  <a:buNone/>
                </a:pPr>
                <a:r>
                  <a:rPr lang="fr-FR" sz="2000" b="1" dirty="0">
                    <a:latin typeface="Times New Roman" panose="02020603050405020304" pitchFamily="18" charset="0"/>
                    <a:ea typeface="Times New Roman"/>
                    <a:cs typeface="Times New Roman" panose="02020603050405020304" pitchFamily="18" charset="0"/>
                  </a:rPr>
                  <a:t> </a:t>
                </a:r>
                <a:r>
                  <a:rPr lang="fr-FR" sz="2000" b="1" dirty="0" smtClean="0">
                    <a:latin typeface="Times New Roman" panose="02020603050405020304" pitchFamily="18" charset="0"/>
                    <a:ea typeface="Times New Roman"/>
                    <a:cs typeface="Times New Roman" panose="02020603050405020304" pitchFamily="18" charset="0"/>
                  </a:rPr>
                  <a:t>Définition2. </a:t>
                </a:r>
                <a14:m>
                  <m:oMath xmlns:m="http://schemas.openxmlformats.org/officeDocument/2006/math">
                    <m:bar>
                      <m:barPr>
                        <m:ctrlPr>
                          <a:rPr lang="fr-FR" sz="2000" i="1">
                            <a:effectLst/>
                            <a:latin typeface="Cambria Math"/>
                            <a:cs typeface="Times New Roman"/>
                          </a:rPr>
                        </m:ctrlPr>
                      </m:barPr>
                      <m:e>
                        <m:sSub>
                          <m:sSubPr>
                            <m:ctrlPr>
                              <a:rPr lang="fr-FR" sz="2000" i="1">
                                <a:effectLst/>
                                <a:latin typeface="Cambria Math"/>
                                <a:cs typeface="Times New Roman"/>
                              </a:rPr>
                            </m:ctrlPr>
                          </m:sSubPr>
                          <m:e>
                            <m:r>
                              <a:rPr lang="fr-FR" sz="2000" i="1">
                                <a:effectLst/>
                                <a:latin typeface="Cambria Math"/>
                                <a:ea typeface="Calibri"/>
                                <a:cs typeface="Times New Roman"/>
                              </a:rPr>
                              <m:t>𝑣</m:t>
                            </m:r>
                          </m:e>
                          <m:sub>
                            <m:r>
                              <a:rPr lang="fr-FR" sz="2000" i="1">
                                <a:effectLst/>
                                <a:latin typeface="Cambria Math"/>
                                <a:ea typeface="Calibri"/>
                                <a:cs typeface="Times New Roman"/>
                              </a:rPr>
                              <m:t>𝑖</m:t>
                            </m:r>
                          </m:sub>
                        </m:sSub>
                      </m:e>
                    </m:bar>
                  </m:oMath>
                </a14:m>
                <a:r>
                  <a:rPr lang="fr-FR" sz="2000" dirty="0">
                    <a:effectLst/>
                    <a:latin typeface="Times New Roman" panose="02020603050405020304" pitchFamily="18" charset="0"/>
                    <a:ea typeface="Times New Roman"/>
                    <a:cs typeface="Times New Roman" panose="02020603050405020304" pitchFamily="18" charset="0"/>
                  </a:rPr>
                  <a:t> est appelée la valeur maxmin du joueur i, c’est le paiement supérieur qu’il peut garantir quelles que soient les stratégies jouées par les autres joueurs.</a:t>
                </a:r>
                <a:endParaRPr lang="fr-FR" sz="2000" dirty="0">
                  <a:latin typeface="Times New Roman" panose="02020603050405020304" pitchFamily="18" charset="0"/>
                  <a:ea typeface="Calibri"/>
                  <a:cs typeface="Times New Roman" panose="02020603050405020304" pitchFamily="18" charset="0"/>
                </a:endParaRPr>
              </a:p>
              <a:p>
                <a:pPr marL="0" indent="0">
                  <a:buNone/>
                </a:pPr>
                <a:endParaRPr lang="fr-FR" dirty="0">
                  <a:effectLst/>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67544" y="1700808"/>
                <a:ext cx="8229600" cy="4525963"/>
              </a:xfrm>
              <a:blipFill rotWithShape="1">
                <a:blip r:embed="rId2"/>
                <a:stretch>
                  <a:fillRect l="-815" t="-674"/>
                </a:stretch>
              </a:blipFill>
            </p:spPr>
            <p:txBody>
              <a:bodyPr/>
              <a:lstStyle/>
              <a:p>
                <a:r>
                  <a:rPr lang="fr-FR">
                    <a:noFill/>
                  </a:rPr>
                  <a:t> </a:t>
                </a:r>
              </a:p>
            </p:txBody>
          </p:sp>
        </mc:Fallback>
      </mc:AlternateContent>
    </p:spTree>
    <p:extLst>
      <p:ext uri="{BB962C8B-B14F-4D97-AF65-F5344CB8AC3E}">
        <p14:creationId xmlns:p14="http://schemas.microsoft.com/office/powerpoint/2010/main" val="1207321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effectLst/>
                <a:latin typeface="Times New Roman"/>
                <a:ea typeface="Times New Roman"/>
              </a:rPr>
              <a:t>II. Critère de prudence et paiement maxmin.</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600200"/>
                <a:ext cx="8579296" cy="4525963"/>
              </a:xfrm>
            </p:spPr>
            <p:txBody>
              <a:bodyPr>
                <a:normAutofit/>
              </a:bodyPr>
              <a:lstStyle/>
              <a:p>
                <a:pPr marL="36195"/>
                <a:r>
                  <a:rPr lang="fr-FR" sz="2000" dirty="0">
                    <a:latin typeface="Times New Roman"/>
                  </a:rPr>
                  <a:t>Pour</a:t>
                </a:r>
                <a:r>
                  <a:rPr lang="fr-FR" sz="2000" dirty="0">
                    <a:latin typeface="Times New Roman"/>
                    <a:ea typeface="Times New Roman"/>
                  </a:rPr>
                  <a:t> trouver la stratégie maxmin du joueur 1 dans l’exemple précédent, on rajoute une colonne dans laquelle on inscrit  dans chaque ligne l, le paiement minimal du joueur 1 quand il joue cette stratégie </a:t>
                </a:r>
                <a:endParaRPr lang="fr-FR" sz="2000" dirty="0"/>
              </a:p>
              <a:p>
                <a:pPr marL="371475" indent="0">
                  <a:buNone/>
                </a:pPr>
                <a:endParaRPr lang="fr-FR" sz="2000" dirty="0" smtClean="0"/>
              </a:p>
              <a:p>
                <a:pPr marL="371475" indent="0">
                  <a:buNone/>
                </a:pPr>
                <a:endParaRPr lang="fr-FR" sz="2000" dirty="0"/>
              </a:p>
              <a:p>
                <a:pPr marL="371475" indent="0">
                  <a:buNone/>
                </a:pPr>
                <a:endParaRPr lang="fr-FR" sz="2000" dirty="0" smtClean="0"/>
              </a:p>
              <a:p>
                <a:pPr marL="371475" indent="0">
                  <a:buNone/>
                </a:pPr>
                <a:endParaRPr lang="fr-FR" sz="2000" dirty="0"/>
              </a:p>
              <a:p>
                <a:pPr marL="371475" indent="0">
                  <a:buNone/>
                </a:pPr>
                <a:endParaRPr lang="fr-FR" sz="2000" dirty="0" smtClean="0"/>
              </a:p>
              <a:p>
                <a:pPr marL="114300" indent="0">
                  <a:buNone/>
                </a:pPr>
                <a:r>
                  <a:rPr lang="fr-FR" sz="2000" dirty="0">
                    <a:latin typeface="Times New Roman"/>
                  </a:rPr>
                  <a:t>Donc il joue la stratégie T, donc </a:t>
                </a:r>
                <a14:m>
                  <m:oMath xmlns:m="http://schemas.openxmlformats.org/officeDocument/2006/math">
                    <m:bar>
                      <m:barPr>
                        <m:ctrlPr>
                          <a:rPr lang="fr-FR" sz="2000" i="1">
                            <a:effectLst/>
                            <a:latin typeface="Cambria Math"/>
                            <a:cs typeface="Times New Roman"/>
                          </a:rPr>
                        </m:ctrlPr>
                      </m:barPr>
                      <m:e>
                        <m:sSub>
                          <m:sSubPr>
                            <m:ctrlPr>
                              <a:rPr lang="fr-FR" sz="2000" i="1">
                                <a:effectLst/>
                                <a:latin typeface="Cambria Math"/>
                                <a:cs typeface="Times New Roman"/>
                              </a:rPr>
                            </m:ctrlPr>
                          </m:sSubPr>
                          <m:e>
                            <m:r>
                              <a:rPr lang="fr-FR" sz="2000" i="1">
                                <a:effectLst/>
                                <a:latin typeface="Cambria Math"/>
                                <a:cs typeface="Times New Roman"/>
                              </a:rPr>
                              <m:t>𝑣</m:t>
                            </m:r>
                          </m:e>
                          <m:sub>
                            <m:r>
                              <a:rPr lang="fr-FR" sz="2000" i="1">
                                <a:effectLst/>
                                <a:latin typeface="Cambria Math"/>
                                <a:cs typeface="Times New Roman"/>
                              </a:rPr>
                              <m:t>1</m:t>
                            </m:r>
                          </m:sub>
                        </m:sSub>
                      </m:e>
                    </m:bar>
                    <m:r>
                      <a:rPr lang="fr-FR" sz="2000" i="1">
                        <a:effectLst/>
                        <a:latin typeface="Cambria Math"/>
                        <a:cs typeface="Times New Roman"/>
                      </a:rPr>
                      <m:t>=2</m:t>
                    </m:r>
                  </m:oMath>
                </a14:m>
                <a:endParaRPr lang="fr-FR" sz="2000" dirty="0">
                  <a:effectLst/>
                </a:endParaRPr>
              </a:p>
              <a:p>
                <a:pPr marL="371475" indent="0">
                  <a:buNone/>
                </a:pP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579296" cy="4525963"/>
              </a:xfrm>
              <a:blipFill rotWithShape="1">
                <a:blip r:embed="rId2"/>
                <a:stretch>
                  <a:fillRect l="-569" t="-674"/>
                </a:stretch>
              </a:blipFill>
            </p:spPr>
            <p:txBody>
              <a:bodyPr/>
              <a:lstStyle/>
              <a:p>
                <a:r>
                  <a:rPr lang="fr-FR">
                    <a:noFill/>
                  </a:rPr>
                  <a:t> </a:t>
                </a:r>
              </a:p>
            </p:txBody>
          </p:sp>
        </mc:Fallback>
      </mc:AlternateContent>
      <p:graphicFrame>
        <p:nvGraphicFramePr>
          <p:cNvPr id="4" name="Tableau 3"/>
          <p:cNvGraphicFramePr>
            <a:graphicFrameLocks noGrp="1"/>
          </p:cNvGraphicFramePr>
          <p:nvPr>
            <p:extLst>
              <p:ext uri="{D42A27DB-BD31-4B8C-83A1-F6EECF244321}">
                <p14:modId xmlns:p14="http://schemas.microsoft.com/office/powerpoint/2010/main" val="805376633"/>
              </p:ext>
            </p:extLst>
          </p:nvPr>
        </p:nvGraphicFramePr>
        <p:xfrm>
          <a:off x="611560" y="2996952"/>
          <a:ext cx="8219256" cy="1097280"/>
        </p:xfrm>
        <a:graphic>
          <a:graphicData uri="http://schemas.openxmlformats.org/drawingml/2006/table">
            <a:tbl>
              <a:tblPr firstRow="1" firstCol="1" bandRow="1">
                <a:tableStyleId>{284E427A-3D55-4303-BF80-6455036E1DE7}</a:tableStyleId>
              </a:tblPr>
              <a:tblGrid>
                <a:gridCol w="2054814"/>
                <a:gridCol w="2054814"/>
                <a:gridCol w="2054814"/>
                <a:gridCol w="2054814"/>
              </a:tblGrid>
              <a:tr h="191299">
                <a:tc>
                  <a:txBody>
                    <a:bodyPr/>
                    <a:lstStyle/>
                    <a:p>
                      <a:pPr algn="l">
                        <a:spcAft>
                          <a:spcPts val="0"/>
                        </a:spcAft>
                      </a:pPr>
                      <a:r>
                        <a:rPr lang="fr-FR" sz="1800" dirty="0">
                          <a:effectLst/>
                        </a:rPr>
                        <a:t>1/2</a:t>
                      </a:r>
                      <a:endParaRPr lang="fr-FR" sz="1800" dirty="0">
                        <a:effectLst/>
                        <a:latin typeface="Calibri"/>
                      </a:endParaRPr>
                    </a:p>
                  </a:txBody>
                  <a:tcPr marL="68580" marR="68580" marT="0" marB="0"/>
                </a:tc>
                <a:tc>
                  <a:txBody>
                    <a:bodyPr/>
                    <a:lstStyle/>
                    <a:p>
                      <a:pPr algn="l">
                        <a:spcAft>
                          <a:spcPts val="0"/>
                        </a:spcAft>
                      </a:pPr>
                      <a:r>
                        <a:rPr lang="fr-FR" sz="1800">
                          <a:effectLst/>
                        </a:rPr>
                        <a:t>L</a:t>
                      </a:r>
                      <a:endParaRPr lang="fr-FR" sz="1800">
                        <a:effectLst/>
                        <a:latin typeface="Calibri"/>
                      </a:endParaRPr>
                    </a:p>
                  </a:txBody>
                  <a:tcPr marL="68580" marR="68580" marT="0" marB="0"/>
                </a:tc>
                <a:tc>
                  <a:txBody>
                    <a:bodyPr/>
                    <a:lstStyle/>
                    <a:p>
                      <a:pPr algn="l">
                        <a:spcAft>
                          <a:spcPts val="0"/>
                        </a:spcAft>
                      </a:pPr>
                      <a:r>
                        <a:rPr lang="fr-FR" sz="1800">
                          <a:effectLst/>
                        </a:rPr>
                        <a:t>R</a:t>
                      </a:r>
                      <a:endParaRPr lang="fr-FR" sz="1800">
                        <a:effectLst/>
                        <a:latin typeface="Calibri"/>
                      </a:endParaRPr>
                    </a:p>
                  </a:txBody>
                  <a:tcPr marL="68580" marR="68580" marT="0" marB="0"/>
                </a:tc>
                <a:tc>
                  <a:txBody>
                    <a:bodyPr/>
                    <a:lstStyle/>
                    <a:p>
                      <a:pPr algn="l">
                        <a:spcAft>
                          <a:spcPts val="0"/>
                        </a:spcAft>
                      </a:pPr>
                      <a:r>
                        <a:rPr lang="fr-FR" sz="1800">
                          <a:effectLst/>
                        </a:rPr>
                        <a:t>min</a:t>
                      </a:r>
                      <a:endParaRPr lang="fr-FR" sz="1800">
                        <a:effectLst/>
                        <a:latin typeface="Calibri"/>
                      </a:endParaRPr>
                    </a:p>
                  </a:txBody>
                  <a:tcPr marL="68580" marR="68580" marT="0" marB="0"/>
                </a:tc>
              </a:tr>
              <a:tr h="191299">
                <a:tc>
                  <a:txBody>
                    <a:bodyPr/>
                    <a:lstStyle/>
                    <a:p>
                      <a:pPr algn="l">
                        <a:spcAft>
                          <a:spcPts val="0"/>
                        </a:spcAft>
                      </a:pPr>
                      <a:r>
                        <a:rPr lang="fr-FR" sz="1800" dirty="0">
                          <a:effectLst/>
                          <a:highlight>
                            <a:srgbClr val="FFFF00"/>
                          </a:highlight>
                        </a:rPr>
                        <a:t>T</a:t>
                      </a:r>
                      <a:endParaRPr lang="fr-FR" sz="1800" dirty="0">
                        <a:effectLst/>
                        <a:latin typeface="Calibri"/>
                      </a:endParaRPr>
                    </a:p>
                  </a:txBody>
                  <a:tcPr marL="68580" marR="68580" marT="0" marB="0"/>
                </a:tc>
                <a:tc>
                  <a:txBody>
                    <a:bodyPr/>
                    <a:lstStyle/>
                    <a:p>
                      <a:pPr algn="l">
                        <a:spcAft>
                          <a:spcPts val="0"/>
                        </a:spcAft>
                      </a:pPr>
                      <a:r>
                        <a:rPr lang="fr-FR" sz="1800" dirty="0">
                          <a:effectLst/>
                          <a:highlight>
                            <a:srgbClr val="FFFF00"/>
                          </a:highlight>
                        </a:rPr>
                        <a:t>(3,1)</a:t>
                      </a:r>
                      <a:endParaRPr lang="fr-FR" sz="1800" dirty="0">
                        <a:effectLst/>
                        <a:latin typeface="Calibri"/>
                      </a:endParaRPr>
                    </a:p>
                  </a:txBody>
                  <a:tcPr marL="68580" marR="68580" marT="0" marB="0"/>
                </a:tc>
                <a:tc>
                  <a:txBody>
                    <a:bodyPr/>
                    <a:lstStyle/>
                    <a:p>
                      <a:pPr algn="l">
                        <a:spcAft>
                          <a:spcPts val="0"/>
                        </a:spcAft>
                      </a:pPr>
                      <a:r>
                        <a:rPr lang="fr-FR" sz="1800">
                          <a:effectLst/>
                          <a:highlight>
                            <a:srgbClr val="FFFF00"/>
                          </a:highlight>
                        </a:rPr>
                        <a:t>(2,2)</a:t>
                      </a:r>
                      <a:endParaRPr lang="fr-FR" sz="1800">
                        <a:effectLst/>
                        <a:latin typeface="Calibri"/>
                      </a:endParaRPr>
                    </a:p>
                  </a:txBody>
                  <a:tcPr marL="68580" marR="68580" marT="0" marB="0"/>
                </a:tc>
                <a:tc>
                  <a:txBody>
                    <a:bodyPr/>
                    <a:lstStyle/>
                    <a:p>
                      <a:pPr algn="l">
                        <a:spcAft>
                          <a:spcPts val="0"/>
                        </a:spcAft>
                      </a:pPr>
                      <a:r>
                        <a:rPr lang="fr-FR" sz="1800">
                          <a:effectLst/>
                          <a:highlight>
                            <a:srgbClr val="FFFF00"/>
                          </a:highlight>
                        </a:rPr>
                        <a:t>2</a:t>
                      </a:r>
                      <a:endParaRPr lang="fr-FR" sz="1800">
                        <a:effectLst/>
                        <a:latin typeface="Calibri"/>
                      </a:endParaRPr>
                    </a:p>
                  </a:txBody>
                  <a:tcPr marL="68580" marR="68580" marT="0" marB="0"/>
                </a:tc>
              </a:tr>
              <a:tr h="191299">
                <a:tc>
                  <a:txBody>
                    <a:bodyPr/>
                    <a:lstStyle/>
                    <a:p>
                      <a:pPr algn="l">
                        <a:spcAft>
                          <a:spcPts val="0"/>
                        </a:spcAft>
                      </a:pPr>
                      <a:r>
                        <a:rPr lang="fr-FR" sz="1800">
                          <a:effectLst/>
                        </a:rPr>
                        <a:t>M</a:t>
                      </a:r>
                      <a:endParaRPr lang="fr-FR" sz="1800">
                        <a:effectLst/>
                        <a:latin typeface="Calibri"/>
                      </a:endParaRPr>
                    </a:p>
                  </a:txBody>
                  <a:tcPr marL="68580" marR="68580" marT="0" marB="0"/>
                </a:tc>
                <a:tc>
                  <a:txBody>
                    <a:bodyPr/>
                    <a:lstStyle/>
                    <a:p>
                      <a:pPr algn="l">
                        <a:spcAft>
                          <a:spcPts val="0"/>
                        </a:spcAft>
                      </a:pPr>
                      <a:r>
                        <a:rPr lang="fr-FR" sz="1800" dirty="0">
                          <a:effectLst/>
                        </a:rPr>
                        <a:t>(0,8)</a:t>
                      </a:r>
                      <a:endParaRPr lang="fr-FR" sz="1800" dirty="0">
                        <a:effectLst/>
                        <a:latin typeface="Calibri"/>
                      </a:endParaRPr>
                    </a:p>
                  </a:txBody>
                  <a:tcPr marL="68580" marR="68580" marT="0" marB="0"/>
                </a:tc>
                <a:tc>
                  <a:txBody>
                    <a:bodyPr/>
                    <a:lstStyle/>
                    <a:p>
                      <a:pPr algn="l">
                        <a:spcAft>
                          <a:spcPts val="0"/>
                        </a:spcAft>
                      </a:pPr>
                      <a:r>
                        <a:rPr lang="fr-FR" sz="1800" dirty="0">
                          <a:effectLst/>
                        </a:rPr>
                        <a:t>(0,-1)</a:t>
                      </a:r>
                      <a:endParaRPr lang="fr-FR" sz="1800" dirty="0">
                        <a:effectLst/>
                        <a:latin typeface="Calibri"/>
                      </a:endParaRPr>
                    </a:p>
                  </a:txBody>
                  <a:tcPr marL="68580" marR="68580" marT="0" marB="0"/>
                </a:tc>
                <a:tc>
                  <a:txBody>
                    <a:bodyPr/>
                    <a:lstStyle/>
                    <a:p>
                      <a:pPr algn="l">
                        <a:spcAft>
                          <a:spcPts val="0"/>
                        </a:spcAft>
                      </a:pPr>
                      <a:r>
                        <a:rPr lang="fr-FR" sz="1800" dirty="0">
                          <a:effectLst/>
                        </a:rPr>
                        <a:t>0</a:t>
                      </a:r>
                      <a:endParaRPr lang="fr-FR" sz="1800" dirty="0">
                        <a:effectLst/>
                        <a:latin typeface="Calibri"/>
                      </a:endParaRPr>
                    </a:p>
                  </a:txBody>
                  <a:tcPr marL="68580" marR="68580" marT="0" marB="0"/>
                </a:tc>
              </a:tr>
              <a:tr h="191299">
                <a:tc>
                  <a:txBody>
                    <a:bodyPr/>
                    <a:lstStyle/>
                    <a:p>
                      <a:pPr algn="l">
                        <a:spcAft>
                          <a:spcPts val="0"/>
                        </a:spcAft>
                      </a:pPr>
                      <a:r>
                        <a:rPr lang="fr-FR" sz="1800">
                          <a:effectLst/>
                        </a:rPr>
                        <a:t>B</a:t>
                      </a:r>
                      <a:endParaRPr lang="fr-FR" sz="1800">
                        <a:effectLst/>
                        <a:latin typeface="Calibri"/>
                      </a:endParaRPr>
                    </a:p>
                  </a:txBody>
                  <a:tcPr marL="68580" marR="68580" marT="0" marB="0"/>
                </a:tc>
                <a:tc>
                  <a:txBody>
                    <a:bodyPr/>
                    <a:lstStyle/>
                    <a:p>
                      <a:pPr algn="l">
                        <a:spcAft>
                          <a:spcPts val="0"/>
                        </a:spcAft>
                      </a:pPr>
                      <a:r>
                        <a:rPr lang="fr-FR" sz="1800" dirty="0">
                          <a:effectLst/>
                        </a:rPr>
                        <a:t>(-100,2)</a:t>
                      </a:r>
                      <a:endParaRPr lang="fr-FR" sz="1800" dirty="0">
                        <a:effectLst/>
                        <a:latin typeface="Calibri"/>
                      </a:endParaRPr>
                    </a:p>
                  </a:txBody>
                  <a:tcPr marL="68580" marR="68580" marT="0" marB="0"/>
                </a:tc>
                <a:tc>
                  <a:txBody>
                    <a:bodyPr/>
                    <a:lstStyle/>
                    <a:p>
                      <a:pPr algn="l">
                        <a:spcAft>
                          <a:spcPts val="0"/>
                        </a:spcAft>
                      </a:pPr>
                      <a:r>
                        <a:rPr lang="fr-FR" sz="1800">
                          <a:effectLst/>
                        </a:rPr>
                        <a:t>(3,3)</a:t>
                      </a:r>
                      <a:endParaRPr lang="fr-FR" sz="1800">
                        <a:effectLst/>
                        <a:latin typeface="Calibri"/>
                      </a:endParaRPr>
                    </a:p>
                  </a:txBody>
                  <a:tcPr marL="68580" marR="68580" marT="0" marB="0"/>
                </a:tc>
                <a:tc>
                  <a:txBody>
                    <a:bodyPr/>
                    <a:lstStyle/>
                    <a:p>
                      <a:pPr algn="l">
                        <a:spcAft>
                          <a:spcPts val="0"/>
                        </a:spcAft>
                      </a:pPr>
                      <a:r>
                        <a:rPr lang="fr-FR" sz="1800" dirty="0">
                          <a:effectLst/>
                        </a:rPr>
                        <a:t>-100</a:t>
                      </a:r>
                      <a:endParaRPr lang="fr-FR" sz="1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137447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a:ea typeface="Times New Roman"/>
              </a:rPr>
              <a:t>II. Critère de prudence et paiement maxmin.</a:t>
            </a:r>
            <a:endParaRPr lang="fr-FR" dirty="0"/>
          </a:p>
        </p:txBody>
      </p:sp>
      <p:sp>
        <p:nvSpPr>
          <p:cNvPr id="3" name="Espace réservé du contenu 2"/>
          <p:cNvSpPr>
            <a:spLocks noGrp="1"/>
          </p:cNvSpPr>
          <p:nvPr>
            <p:ph idx="1"/>
          </p:nvPr>
        </p:nvSpPr>
        <p:spPr/>
        <p:txBody>
          <a:bodyPr/>
          <a:lstStyle/>
          <a:p>
            <a:pPr marL="114300" indent="0">
              <a:buNone/>
            </a:pPr>
            <a:r>
              <a:rPr lang="fr-FR" sz="2000" dirty="0">
                <a:latin typeface="Times New Roman"/>
              </a:rPr>
              <a:t>De même pour le joueur </a:t>
            </a:r>
            <a:r>
              <a:rPr lang="fr-FR" sz="2000" dirty="0" smtClean="0">
                <a:latin typeface="Times New Roman"/>
              </a:rPr>
              <a:t>2:</a:t>
            </a:r>
          </a:p>
          <a:p>
            <a:pPr marL="114300" indent="0">
              <a:buNone/>
            </a:pPr>
            <a:endParaRPr lang="fr-FR" sz="2000"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720567646"/>
              </p:ext>
            </p:extLst>
          </p:nvPr>
        </p:nvGraphicFramePr>
        <p:xfrm>
          <a:off x="611560" y="2348880"/>
          <a:ext cx="8229600" cy="1371600"/>
        </p:xfrm>
        <a:graphic>
          <a:graphicData uri="http://schemas.openxmlformats.org/drawingml/2006/table">
            <a:tbl>
              <a:tblPr firstRow="1" firstCol="1" bandRow="1">
                <a:tableStyleId>{284E427A-3D55-4303-BF80-6455036E1DE7}</a:tableStyleId>
              </a:tblPr>
              <a:tblGrid>
                <a:gridCol w="2743200"/>
                <a:gridCol w="2743200"/>
                <a:gridCol w="2743200"/>
              </a:tblGrid>
              <a:tr h="0">
                <a:tc>
                  <a:txBody>
                    <a:bodyPr/>
                    <a:lstStyle/>
                    <a:p>
                      <a:pPr algn="l">
                        <a:spcAft>
                          <a:spcPts val="0"/>
                        </a:spcAft>
                      </a:pPr>
                      <a:r>
                        <a:rPr lang="fr-FR" sz="1800" dirty="0">
                          <a:effectLst/>
                        </a:rPr>
                        <a:t>1/2</a:t>
                      </a:r>
                      <a:endParaRPr lang="fr-FR" sz="1800" dirty="0">
                        <a:effectLst/>
                        <a:latin typeface="Calibri"/>
                      </a:endParaRPr>
                    </a:p>
                  </a:txBody>
                  <a:tcPr marL="68580" marR="68580" marT="0" marB="0"/>
                </a:tc>
                <a:tc>
                  <a:txBody>
                    <a:bodyPr/>
                    <a:lstStyle/>
                    <a:p>
                      <a:pPr algn="l">
                        <a:spcAft>
                          <a:spcPts val="0"/>
                        </a:spcAft>
                      </a:pPr>
                      <a:r>
                        <a:rPr lang="fr-FR" sz="1800">
                          <a:effectLst/>
                          <a:highlight>
                            <a:srgbClr val="FFFF00"/>
                          </a:highlight>
                        </a:rPr>
                        <a:t>L</a:t>
                      </a:r>
                      <a:endParaRPr lang="fr-FR" sz="1800">
                        <a:effectLst/>
                        <a:latin typeface="Calibri"/>
                      </a:endParaRPr>
                    </a:p>
                  </a:txBody>
                  <a:tcPr marL="68580" marR="68580" marT="0" marB="0"/>
                </a:tc>
                <a:tc>
                  <a:txBody>
                    <a:bodyPr/>
                    <a:lstStyle/>
                    <a:p>
                      <a:pPr algn="l">
                        <a:spcAft>
                          <a:spcPts val="0"/>
                        </a:spcAft>
                      </a:pPr>
                      <a:r>
                        <a:rPr lang="fr-FR" sz="1800">
                          <a:effectLst/>
                        </a:rPr>
                        <a:t>R</a:t>
                      </a:r>
                      <a:endParaRPr lang="fr-FR" sz="1800">
                        <a:effectLst/>
                        <a:latin typeface="Calibri"/>
                      </a:endParaRPr>
                    </a:p>
                  </a:txBody>
                  <a:tcPr marL="68580" marR="68580" marT="0" marB="0"/>
                </a:tc>
              </a:tr>
              <a:tr h="0">
                <a:tc>
                  <a:txBody>
                    <a:bodyPr/>
                    <a:lstStyle/>
                    <a:p>
                      <a:pPr algn="l">
                        <a:spcAft>
                          <a:spcPts val="0"/>
                        </a:spcAft>
                      </a:pPr>
                      <a:r>
                        <a:rPr lang="fr-FR" sz="1800" dirty="0">
                          <a:effectLst/>
                        </a:rPr>
                        <a:t>T</a:t>
                      </a:r>
                      <a:endParaRPr lang="fr-FR" sz="1800" dirty="0">
                        <a:effectLst/>
                        <a:latin typeface="Calibri"/>
                      </a:endParaRPr>
                    </a:p>
                  </a:txBody>
                  <a:tcPr marL="68580" marR="68580" marT="0" marB="0"/>
                </a:tc>
                <a:tc>
                  <a:txBody>
                    <a:bodyPr/>
                    <a:lstStyle/>
                    <a:p>
                      <a:pPr algn="l">
                        <a:spcAft>
                          <a:spcPts val="0"/>
                        </a:spcAft>
                      </a:pPr>
                      <a:r>
                        <a:rPr lang="fr-FR" sz="1800">
                          <a:effectLst/>
                          <a:highlight>
                            <a:srgbClr val="FFFF00"/>
                          </a:highlight>
                        </a:rPr>
                        <a:t>(3,1)</a:t>
                      </a:r>
                      <a:endParaRPr lang="fr-FR" sz="1800">
                        <a:effectLst/>
                        <a:latin typeface="Calibri"/>
                      </a:endParaRPr>
                    </a:p>
                  </a:txBody>
                  <a:tcPr marL="68580" marR="68580" marT="0" marB="0"/>
                </a:tc>
                <a:tc>
                  <a:txBody>
                    <a:bodyPr/>
                    <a:lstStyle/>
                    <a:p>
                      <a:pPr algn="l">
                        <a:spcAft>
                          <a:spcPts val="0"/>
                        </a:spcAft>
                      </a:pPr>
                      <a:r>
                        <a:rPr lang="fr-FR" sz="1800">
                          <a:effectLst/>
                        </a:rPr>
                        <a:t>(2,2)</a:t>
                      </a:r>
                      <a:endParaRPr lang="fr-FR" sz="1800">
                        <a:effectLst/>
                        <a:latin typeface="Calibri"/>
                      </a:endParaRPr>
                    </a:p>
                  </a:txBody>
                  <a:tcPr marL="68580" marR="68580" marT="0" marB="0"/>
                </a:tc>
              </a:tr>
              <a:tr h="0">
                <a:tc>
                  <a:txBody>
                    <a:bodyPr/>
                    <a:lstStyle/>
                    <a:p>
                      <a:pPr algn="l">
                        <a:spcAft>
                          <a:spcPts val="0"/>
                        </a:spcAft>
                      </a:pPr>
                      <a:r>
                        <a:rPr lang="fr-FR" sz="1800" dirty="0">
                          <a:effectLst/>
                        </a:rPr>
                        <a:t>M</a:t>
                      </a:r>
                      <a:endParaRPr lang="fr-FR" sz="1800" dirty="0">
                        <a:effectLst/>
                        <a:latin typeface="Calibri"/>
                      </a:endParaRPr>
                    </a:p>
                  </a:txBody>
                  <a:tcPr marL="68580" marR="68580" marT="0" marB="0"/>
                </a:tc>
                <a:tc>
                  <a:txBody>
                    <a:bodyPr/>
                    <a:lstStyle/>
                    <a:p>
                      <a:pPr algn="l">
                        <a:spcAft>
                          <a:spcPts val="0"/>
                        </a:spcAft>
                      </a:pPr>
                      <a:r>
                        <a:rPr lang="fr-FR" sz="1800" dirty="0">
                          <a:effectLst/>
                          <a:highlight>
                            <a:srgbClr val="FFFF00"/>
                          </a:highlight>
                        </a:rPr>
                        <a:t>(0,8)</a:t>
                      </a:r>
                      <a:endParaRPr lang="fr-FR" sz="1800" dirty="0">
                        <a:effectLst/>
                        <a:latin typeface="Calibri"/>
                      </a:endParaRPr>
                    </a:p>
                  </a:txBody>
                  <a:tcPr marL="68580" marR="68580" marT="0" marB="0"/>
                </a:tc>
                <a:tc>
                  <a:txBody>
                    <a:bodyPr/>
                    <a:lstStyle/>
                    <a:p>
                      <a:pPr algn="l">
                        <a:spcAft>
                          <a:spcPts val="0"/>
                        </a:spcAft>
                      </a:pPr>
                      <a:r>
                        <a:rPr lang="fr-FR" sz="1800">
                          <a:effectLst/>
                        </a:rPr>
                        <a:t>(0,-1)</a:t>
                      </a:r>
                      <a:endParaRPr lang="fr-FR" sz="1800">
                        <a:effectLst/>
                        <a:latin typeface="Calibri"/>
                      </a:endParaRPr>
                    </a:p>
                  </a:txBody>
                  <a:tcPr marL="68580" marR="68580" marT="0" marB="0"/>
                </a:tc>
              </a:tr>
              <a:tr h="0">
                <a:tc>
                  <a:txBody>
                    <a:bodyPr/>
                    <a:lstStyle/>
                    <a:p>
                      <a:pPr algn="l">
                        <a:spcAft>
                          <a:spcPts val="0"/>
                        </a:spcAft>
                      </a:pPr>
                      <a:r>
                        <a:rPr lang="fr-FR" sz="1800">
                          <a:effectLst/>
                        </a:rPr>
                        <a:t>B</a:t>
                      </a:r>
                      <a:endParaRPr lang="fr-FR" sz="1800">
                        <a:effectLst/>
                        <a:latin typeface="Calibri"/>
                      </a:endParaRPr>
                    </a:p>
                  </a:txBody>
                  <a:tcPr marL="68580" marR="68580" marT="0" marB="0"/>
                </a:tc>
                <a:tc>
                  <a:txBody>
                    <a:bodyPr/>
                    <a:lstStyle/>
                    <a:p>
                      <a:pPr algn="l">
                        <a:spcAft>
                          <a:spcPts val="0"/>
                        </a:spcAft>
                      </a:pPr>
                      <a:r>
                        <a:rPr lang="fr-FR" sz="1800" dirty="0">
                          <a:effectLst/>
                          <a:highlight>
                            <a:srgbClr val="FFFF00"/>
                          </a:highlight>
                        </a:rPr>
                        <a:t>(-100,2)</a:t>
                      </a:r>
                      <a:endParaRPr lang="fr-FR" sz="1800" dirty="0">
                        <a:effectLst/>
                        <a:latin typeface="Calibri"/>
                      </a:endParaRPr>
                    </a:p>
                  </a:txBody>
                  <a:tcPr marL="68580" marR="68580" marT="0" marB="0"/>
                </a:tc>
                <a:tc>
                  <a:txBody>
                    <a:bodyPr/>
                    <a:lstStyle/>
                    <a:p>
                      <a:pPr algn="l">
                        <a:spcAft>
                          <a:spcPts val="0"/>
                        </a:spcAft>
                      </a:pPr>
                      <a:r>
                        <a:rPr lang="fr-FR" sz="1800" dirty="0">
                          <a:effectLst/>
                        </a:rPr>
                        <a:t>(3,3)</a:t>
                      </a:r>
                      <a:endParaRPr lang="fr-FR" sz="1800" dirty="0">
                        <a:effectLst/>
                        <a:latin typeface="Calibri"/>
                      </a:endParaRPr>
                    </a:p>
                  </a:txBody>
                  <a:tcPr marL="68580" marR="68580" marT="0" marB="0"/>
                </a:tc>
              </a:tr>
              <a:tr h="0">
                <a:tc>
                  <a:txBody>
                    <a:bodyPr/>
                    <a:lstStyle/>
                    <a:p>
                      <a:pPr algn="l">
                        <a:spcAft>
                          <a:spcPts val="0"/>
                        </a:spcAft>
                      </a:pPr>
                      <a:r>
                        <a:rPr lang="fr-FR" sz="1800">
                          <a:effectLst/>
                        </a:rPr>
                        <a:t>Min</a:t>
                      </a:r>
                      <a:endParaRPr lang="fr-FR" sz="1800">
                        <a:effectLst/>
                        <a:latin typeface="Calibri"/>
                      </a:endParaRPr>
                    </a:p>
                  </a:txBody>
                  <a:tcPr marL="68580" marR="68580" marT="0" marB="0"/>
                </a:tc>
                <a:tc>
                  <a:txBody>
                    <a:bodyPr/>
                    <a:lstStyle/>
                    <a:p>
                      <a:pPr algn="l">
                        <a:spcAft>
                          <a:spcPts val="0"/>
                        </a:spcAft>
                      </a:pPr>
                      <a:r>
                        <a:rPr lang="fr-FR" sz="1800">
                          <a:effectLst/>
                          <a:highlight>
                            <a:srgbClr val="FFFF00"/>
                          </a:highlight>
                        </a:rPr>
                        <a:t>1</a:t>
                      </a:r>
                      <a:endParaRPr lang="fr-FR" sz="1800">
                        <a:effectLst/>
                        <a:latin typeface="Calibri"/>
                      </a:endParaRPr>
                    </a:p>
                  </a:txBody>
                  <a:tcPr marL="68580" marR="68580" marT="0" marB="0"/>
                </a:tc>
                <a:tc>
                  <a:txBody>
                    <a:bodyPr/>
                    <a:lstStyle/>
                    <a:p>
                      <a:pPr algn="l">
                        <a:spcAft>
                          <a:spcPts val="0"/>
                        </a:spcAft>
                      </a:pPr>
                      <a:r>
                        <a:rPr lang="fr-FR" sz="1800" dirty="0">
                          <a:effectLst/>
                        </a:rPr>
                        <a:t>-1</a:t>
                      </a:r>
                      <a:endParaRPr lang="fr-FR" sz="1800" dirty="0">
                        <a:effectLst/>
                        <a:latin typeface="Calibri"/>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5" name="Rectangle 4"/>
              <p:cNvSpPr/>
              <p:nvPr/>
            </p:nvSpPr>
            <p:spPr>
              <a:xfrm>
                <a:off x="899592" y="3938345"/>
                <a:ext cx="4041812" cy="427681"/>
              </a:xfrm>
              <a:prstGeom prst="rect">
                <a:avLst/>
              </a:prstGeom>
            </p:spPr>
            <p:txBody>
              <a:bodyPr wrap="none">
                <a:spAutoFit/>
              </a:bodyPr>
              <a:lstStyle/>
              <a:p>
                <a:pPr marL="457200"/>
                <a:r>
                  <a:rPr lang="fr-FR" dirty="0">
                    <a:latin typeface="Times New Roman"/>
                  </a:rPr>
                  <a:t>Donc il joue la stratégie L et </a:t>
                </a:r>
                <a14:m>
                  <m:oMath xmlns:m="http://schemas.openxmlformats.org/officeDocument/2006/math">
                    <m:bar>
                      <m:barPr>
                        <m:ctrlPr>
                          <a:rPr lang="fr-FR" i="1">
                            <a:effectLst/>
                            <a:latin typeface="Cambria Math"/>
                            <a:cs typeface="Times New Roman"/>
                          </a:rPr>
                        </m:ctrlPr>
                      </m:barPr>
                      <m:e>
                        <m:sSub>
                          <m:sSubPr>
                            <m:ctrlPr>
                              <a:rPr lang="fr-FR" i="1">
                                <a:effectLst/>
                                <a:latin typeface="Cambria Math"/>
                                <a:cs typeface="Times New Roman"/>
                              </a:rPr>
                            </m:ctrlPr>
                          </m:sSubPr>
                          <m:e>
                            <m:r>
                              <a:rPr lang="fr-FR" i="1">
                                <a:effectLst/>
                                <a:latin typeface="Cambria Math"/>
                                <a:cs typeface="Times New Roman"/>
                              </a:rPr>
                              <m:t>𝑣</m:t>
                            </m:r>
                          </m:e>
                          <m:sub>
                            <m:r>
                              <a:rPr lang="fr-FR" i="1">
                                <a:effectLst/>
                                <a:latin typeface="Cambria Math"/>
                                <a:cs typeface="Times New Roman"/>
                              </a:rPr>
                              <m:t>2</m:t>
                            </m:r>
                          </m:sub>
                        </m:sSub>
                      </m:e>
                    </m:bar>
                    <m:r>
                      <a:rPr lang="fr-FR" i="1">
                        <a:effectLst/>
                        <a:latin typeface="Cambria Math"/>
                        <a:cs typeface="Times New Roman"/>
                      </a:rPr>
                      <m:t>=1</m:t>
                    </m:r>
                  </m:oMath>
                </a14:m>
                <a:r>
                  <a:rPr lang="fr-FR" dirty="0">
                    <a:effectLst/>
                    <a:latin typeface="Times New Roman"/>
                    <a:ea typeface="Times New Roman"/>
                  </a:rPr>
                  <a:t>.</a:t>
                </a:r>
                <a:endParaRPr lang="fr-FR" dirty="0">
                  <a:effectLst/>
                </a:endParaRPr>
              </a:p>
            </p:txBody>
          </p:sp>
        </mc:Choice>
        <mc:Fallback xmlns="">
          <p:sp>
            <p:nvSpPr>
              <p:cNvPr id="5" name="Rectangle 4"/>
              <p:cNvSpPr>
                <a:spLocks noRot="1" noChangeAspect="1" noMove="1" noResize="1" noEditPoints="1" noAdjustHandles="1" noChangeArrowheads="1" noChangeShapeType="1" noTextEdit="1"/>
              </p:cNvSpPr>
              <p:nvPr/>
            </p:nvSpPr>
            <p:spPr>
              <a:xfrm>
                <a:off x="899592" y="3938345"/>
                <a:ext cx="4041812" cy="427681"/>
              </a:xfrm>
              <a:prstGeom prst="rect">
                <a:avLst/>
              </a:prstGeom>
              <a:blipFill rotWithShape="1">
                <a:blip r:embed="rId2"/>
                <a:stretch>
                  <a:fillRect t="-7143" r="-302" b="-857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331640" y="4374694"/>
                <a:ext cx="6048672" cy="1872564"/>
              </a:xfrm>
              <a:prstGeom prst="rect">
                <a:avLst/>
              </a:prstGeom>
            </p:spPr>
            <p:txBody>
              <a:bodyPr wrap="square">
                <a:spAutoFit/>
              </a:bodyPr>
              <a:lstStyle/>
              <a:p>
                <a:pPr marL="457200"/>
                <a:r>
                  <a:rPr lang="fr-FR" dirty="0">
                    <a:latin typeface="Times New Roman"/>
                    <a:ea typeface="Times New Roman"/>
                  </a:rPr>
                  <a:t>Par définition des stratégies maxmin, on déduit que le vecteur des paiements </a:t>
                </a:r>
                <a14:m>
                  <m:oMath xmlns:m="http://schemas.openxmlformats.org/officeDocument/2006/math">
                    <m:r>
                      <a:rPr lang="fr-FR" i="1">
                        <a:effectLst/>
                        <a:latin typeface="Cambria Math"/>
                        <a:ea typeface="Times New Roman"/>
                        <a:cs typeface="Times New Roman"/>
                      </a:rPr>
                      <m:t>𝑢</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e>
                      <m:sub>
                        <m:r>
                          <a:rPr lang="fr-FR" i="1">
                            <a:effectLst/>
                            <a:latin typeface="Cambria Math"/>
                            <a:ea typeface="Times New Roman"/>
                            <a:cs typeface="Times New Roman"/>
                          </a:rPr>
                          <m:t>𝑖</m:t>
                        </m:r>
                        <m:r>
                          <a:rPr lang="fr-FR" i="1">
                            <a:effectLst/>
                            <a:latin typeface="Cambria Math"/>
                            <a:ea typeface="Times New Roman"/>
                            <a:cs typeface="Times New Roman"/>
                          </a:rPr>
                          <m:t>∈</m:t>
                        </m:r>
                        <m:r>
                          <a:rPr lang="fr-FR" i="1">
                            <a:effectLst/>
                            <a:latin typeface="Cambria Math"/>
                            <a:ea typeface="Times New Roman"/>
                            <a:cs typeface="Times New Roman"/>
                          </a:rPr>
                          <m:t>𝑁</m:t>
                        </m:r>
                      </m:sub>
                    </m:sSub>
                  </m:oMath>
                </a14:m>
                <a:r>
                  <a:rPr lang="fr-FR" dirty="0">
                    <a:effectLst/>
                    <a:latin typeface="Times New Roman"/>
                    <a:ea typeface="Times New Roman"/>
                  </a:rPr>
                  <a:t> associé à un vecteur de stratégies maxmin satisfait toujours : pour chaque joueur i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bar>
                      <m:barPr>
                        <m:ctrlPr>
                          <a:rPr lang="fr-FR" i="1">
                            <a:effectLst/>
                            <a:latin typeface="Cambria Math"/>
                            <a:cs typeface="Times New Roman"/>
                          </a:rPr>
                        </m:ctrlPr>
                      </m:barPr>
                      <m:e>
                        <m:sSub>
                          <m:sSubPr>
                            <m:ctrlPr>
                              <a:rPr lang="fr-FR" i="1">
                                <a:effectLst/>
                                <a:latin typeface="Cambria Math"/>
                                <a:cs typeface="Times New Roman"/>
                              </a:rPr>
                            </m:ctrlPr>
                          </m:sSubPr>
                          <m:e>
                            <m:r>
                              <a:rPr lang="fr-FR" i="1">
                                <a:effectLst/>
                                <a:latin typeface="Cambria Math"/>
                                <a:cs typeface="Times New Roman"/>
                              </a:rPr>
                              <m:t>𝑣</m:t>
                            </m:r>
                          </m:e>
                          <m:sub>
                            <m:r>
                              <a:rPr lang="fr-FR" i="1">
                                <a:effectLst/>
                                <a:latin typeface="Cambria Math"/>
                                <a:cs typeface="Times New Roman"/>
                              </a:rPr>
                              <m:t>𝑖</m:t>
                            </m:r>
                          </m:sub>
                        </m:sSub>
                      </m:e>
                    </m:bar>
                  </m:oMath>
                </a14:m>
                <a:r>
                  <a:rPr lang="fr-FR" dirty="0">
                    <a:effectLst/>
                    <a:latin typeface="Times New Roman"/>
                    <a:ea typeface="Times New Roman"/>
                  </a:rPr>
                  <a:t>. En fait cette inégalité peut être stricte comme dans l’exemple le vecteur maxmin étant (T,L) de paiement (3,1)  où </a:t>
                </a:r>
                <a14:m>
                  <m:oMath xmlns:m="http://schemas.openxmlformats.org/officeDocument/2006/math">
                    <m:r>
                      <a:rPr lang="fr-FR" i="1">
                        <a:effectLst/>
                        <a:latin typeface="Cambria Math"/>
                        <a:ea typeface="Times New Roman"/>
                        <a:cs typeface="Times New Roman"/>
                      </a:rPr>
                      <m:t>3&gt;</m:t>
                    </m:r>
                    <m:bar>
                      <m:barPr>
                        <m:ctrlPr>
                          <a:rPr lang="fr-FR" i="1">
                            <a:effectLst/>
                            <a:latin typeface="Cambria Math"/>
                            <a:cs typeface="Times New Roman"/>
                          </a:rPr>
                        </m:ctrlPr>
                      </m:barPr>
                      <m:e>
                        <m:sSub>
                          <m:sSubPr>
                            <m:ctrlPr>
                              <a:rPr lang="fr-FR" i="1">
                                <a:effectLst/>
                                <a:latin typeface="Cambria Math"/>
                                <a:cs typeface="Times New Roman"/>
                              </a:rPr>
                            </m:ctrlPr>
                          </m:sSubPr>
                          <m:e>
                            <m:r>
                              <a:rPr lang="fr-FR" i="1">
                                <a:effectLst/>
                                <a:latin typeface="Cambria Math"/>
                                <a:cs typeface="Times New Roman"/>
                              </a:rPr>
                              <m:t>𝑣</m:t>
                            </m:r>
                          </m:e>
                          <m:sub>
                            <m:r>
                              <a:rPr lang="fr-FR" i="1">
                                <a:effectLst/>
                                <a:latin typeface="Cambria Math"/>
                                <a:cs typeface="Times New Roman"/>
                              </a:rPr>
                              <m:t>1</m:t>
                            </m:r>
                          </m:sub>
                        </m:sSub>
                      </m:e>
                    </m:bar>
                    <m:r>
                      <a:rPr lang="fr-FR" i="1">
                        <a:effectLst/>
                        <a:latin typeface="Cambria Math"/>
                        <a:cs typeface="Times New Roman"/>
                      </a:rPr>
                      <m:t>=2</m:t>
                    </m:r>
                  </m:oMath>
                </a14:m>
                <a:r>
                  <a:rPr lang="fr-FR" dirty="0">
                    <a:effectLst/>
                    <a:latin typeface="Times New Roman"/>
                    <a:ea typeface="Times New Roman"/>
                  </a:rPr>
                  <a:t>.</a:t>
                </a:r>
                <a:endParaRPr lang="fr-FR" dirty="0">
                  <a:effectLst/>
                </a:endParaRPr>
              </a:p>
            </p:txBody>
          </p:sp>
        </mc:Choice>
        <mc:Fallback xmlns="">
          <p:sp>
            <p:nvSpPr>
              <p:cNvPr id="6" name="Rectangle 5"/>
              <p:cNvSpPr>
                <a:spLocks noRot="1" noChangeAspect="1" noMove="1" noResize="1" noEditPoints="1" noAdjustHandles="1" noChangeArrowheads="1" noChangeShapeType="1" noTextEdit="1"/>
              </p:cNvSpPr>
              <p:nvPr/>
            </p:nvSpPr>
            <p:spPr>
              <a:xfrm>
                <a:off x="1331640" y="4374694"/>
                <a:ext cx="6048672" cy="1872564"/>
              </a:xfrm>
              <a:prstGeom prst="rect">
                <a:avLst/>
              </a:prstGeom>
              <a:blipFill rotWithShape="1">
                <a:blip r:embed="rId3"/>
                <a:stretch>
                  <a:fillRect t="-1629" r="-1309" b="-1303"/>
                </a:stretch>
              </a:blipFill>
            </p:spPr>
            <p:txBody>
              <a:bodyPr/>
              <a:lstStyle/>
              <a:p>
                <a:r>
                  <a:rPr lang="fr-FR">
                    <a:noFill/>
                  </a:rPr>
                  <a:t> </a:t>
                </a:r>
              </a:p>
            </p:txBody>
          </p:sp>
        </mc:Fallback>
      </mc:AlternateContent>
    </p:spTree>
    <p:extLst>
      <p:ext uri="{BB962C8B-B14F-4D97-AF65-F5344CB8AC3E}">
        <p14:creationId xmlns:p14="http://schemas.microsoft.com/office/powerpoint/2010/main" val="162206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prstClr val="black"/>
                </a:solidFill>
                <a:latin typeface="Times New Roman"/>
                <a:ea typeface="Times New Roman"/>
              </a:rPr>
              <a:t>II. Critère de prudence et paiement maxmin.</a:t>
            </a:r>
            <a:endParaRPr lang="fr-FR" dirty="0"/>
          </a:p>
        </p:txBody>
      </p:sp>
      <p:sp>
        <p:nvSpPr>
          <p:cNvPr id="3" name="Espace réservé du contenu 2"/>
          <p:cNvSpPr>
            <a:spLocks noGrp="1"/>
          </p:cNvSpPr>
          <p:nvPr>
            <p:ph idx="1"/>
          </p:nvPr>
        </p:nvSpPr>
        <p:spPr/>
        <p:txBody>
          <a:bodyPr/>
          <a:lstStyle/>
          <a:p>
            <a:pPr marL="114300" indent="0">
              <a:buNone/>
            </a:pPr>
            <a:r>
              <a:rPr lang="fr-FR" sz="2000" dirty="0">
                <a:latin typeface="Times New Roman"/>
                <a:ea typeface="Times New Roman"/>
              </a:rPr>
              <a:t>On peut aussi remarquer que le vecteur de paiement associé à un vecteur de stratégies maxmin n’est pas toujours </a:t>
            </a:r>
            <a:r>
              <a:rPr lang="fr-FR" sz="2000" dirty="0" smtClean="0">
                <a:latin typeface="Times New Roman"/>
                <a:ea typeface="Times New Roman"/>
              </a:rPr>
              <a:t>bien défini car </a:t>
            </a:r>
            <a:r>
              <a:rPr lang="fr-FR" sz="2000" dirty="0">
                <a:latin typeface="Times New Roman"/>
                <a:ea typeface="Times New Roman"/>
              </a:rPr>
              <a:t>un joueur peut avoir plusieurs stratégies maxmin exemple :</a:t>
            </a:r>
            <a:endParaRPr lang="fr-FR" sz="2000" dirty="0"/>
          </a:p>
          <a:p>
            <a:pPr marL="0" indent="0">
              <a:buNone/>
            </a:pPr>
            <a:endParaRPr lang="fr-FR" dirty="0" smtClean="0"/>
          </a:p>
          <a:p>
            <a:pPr marL="0" indent="0">
              <a:buNone/>
            </a:pPr>
            <a:endParaRPr lang="fr-FR" dirty="0"/>
          </a:p>
          <a:p>
            <a:pPr marL="0" indent="0">
              <a:buNone/>
            </a:pPr>
            <a:endParaRPr lang="fr-FR" dirty="0" smtClean="0"/>
          </a:p>
          <a:p>
            <a:pPr marL="114300" indent="0">
              <a:buNone/>
            </a:pPr>
            <a:r>
              <a:rPr lang="fr-FR" sz="2000" dirty="0">
                <a:latin typeface="Times New Roman"/>
                <a:ea typeface="Times New Roman"/>
              </a:rPr>
              <a:t>Dans ce jeu le paiement maxmin peut égal à (2,3) ou bien (1,1).</a:t>
            </a:r>
            <a:endParaRPr lang="fr-FR" sz="2000" dirty="0"/>
          </a:p>
          <a:p>
            <a:pPr marL="0"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067672852"/>
              </p:ext>
            </p:extLst>
          </p:nvPr>
        </p:nvGraphicFramePr>
        <p:xfrm>
          <a:off x="1115616" y="2996952"/>
          <a:ext cx="6635079" cy="825390"/>
        </p:xfrm>
        <a:graphic>
          <a:graphicData uri="http://schemas.openxmlformats.org/drawingml/2006/table">
            <a:tbl>
              <a:tblPr firstRow="1" firstCol="1" bandRow="1">
                <a:tableStyleId>{284E427A-3D55-4303-BF80-6455036E1DE7}</a:tableStyleId>
              </a:tblPr>
              <a:tblGrid>
                <a:gridCol w="2211693"/>
                <a:gridCol w="2211693"/>
                <a:gridCol w="2211693"/>
              </a:tblGrid>
              <a:tr h="275130">
                <a:tc>
                  <a:txBody>
                    <a:bodyPr/>
                    <a:lstStyle/>
                    <a:p>
                      <a:pPr>
                        <a:spcAft>
                          <a:spcPts val="0"/>
                        </a:spcAft>
                      </a:pPr>
                      <a:r>
                        <a:rPr lang="fr-FR" sz="1800" dirty="0">
                          <a:effectLst/>
                        </a:rPr>
                        <a:t>1/2</a:t>
                      </a:r>
                      <a:endParaRPr lang="fr-FR" sz="1800" dirty="0">
                        <a:effectLst/>
                        <a:latin typeface="Calibri"/>
                      </a:endParaRPr>
                    </a:p>
                  </a:txBody>
                  <a:tcPr marL="68580" marR="68580" marT="0" marB="0"/>
                </a:tc>
                <a:tc>
                  <a:txBody>
                    <a:bodyPr/>
                    <a:lstStyle/>
                    <a:p>
                      <a:pPr>
                        <a:spcAft>
                          <a:spcPts val="0"/>
                        </a:spcAft>
                      </a:pPr>
                      <a:r>
                        <a:rPr lang="fr-FR" sz="1800">
                          <a:effectLst/>
                        </a:rPr>
                        <a:t>L</a:t>
                      </a:r>
                      <a:endParaRPr lang="fr-FR" sz="1800">
                        <a:effectLst/>
                        <a:latin typeface="Calibri"/>
                      </a:endParaRPr>
                    </a:p>
                  </a:txBody>
                  <a:tcPr marL="68580" marR="68580" marT="0" marB="0"/>
                </a:tc>
                <a:tc>
                  <a:txBody>
                    <a:bodyPr/>
                    <a:lstStyle/>
                    <a:p>
                      <a:pPr>
                        <a:spcAft>
                          <a:spcPts val="0"/>
                        </a:spcAft>
                      </a:pPr>
                      <a:r>
                        <a:rPr lang="fr-FR" sz="1800">
                          <a:effectLst/>
                        </a:rPr>
                        <a:t>R</a:t>
                      </a:r>
                      <a:endParaRPr lang="fr-FR" sz="1800">
                        <a:effectLst/>
                        <a:latin typeface="Calibri"/>
                      </a:endParaRPr>
                    </a:p>
                  </a:txBody>
                  <a:tcPr marL="68580" marR="68580" marT="0" marB="0"/>
                </a:tc>
              </a:tr>
              <a:tr h="275130">
                <a:tc>
                  <a:txBody>
                    <a:bodyPr/>
                    <a:lstStyle/>
                    <a:p>
                      <a:pPr>
                        <a:spcAft>
                          <a:spcPts val="0"/>
                        </a:spcAft>
                      </a:pPr>
                      <a:r>
                        <a:rPr lang="fr-FR" sz="1800" dirty="0">
                          <a:effectLst/>
                        </a:rPr>
                        <a:t>T</a:t>
                      </a:r>
                      <a:endParaRPr lang="fr-FR" sz="1800" dirty="0">
                        <a:effectLst/>
                        <a:latin typeface="Calibri"/>
                      </a:endParaRPr>
                    </a:p>
                  </a:txBody>
                  <a:tcPr marL="68580" marR="68580" marT="0" marB="0"/>
                </a:tc>
                <a:tc>
                  <a:txBody>
                    <a:bodyPr/>
                    <a:lstStyle/>
                    <a:p>
                      <a:pPr>
                        <a:spcAft>
                          <a:spcPts val="0"/>
                        </a:spcAft>
                      </a:pPr>
                      <a:r>
                        <a:rPr lang="fr-FR" sz="1800" dirty="0">
                          <a:effectLst/>
                        </a:rPr>
                        <a:t>(3,1)</a:t>
                      </a:r>
                      <a:endParaRPr lang="fr-FR" sz="1800" dirty="0">
                        <a:effectLst/>
                        <a:latin typeface="Calibri"/>
                      </a:endParaRPr>
                    </a:p>
                  </a:txBody>
                  <a:tcPr marL="68580" marR="68580" marT="0" marB="0"/>
                </a:tc>
                <a:tc>
                  <a:txBody>
                    <a:bodyPr/>
                    <a:lstStyle/>
                    <a:p>
                      <a:pPr>
                        <a:spcAft>
                          <a:spcPts val="0"/>
                        </a:spcAft>
                      </a:pPr>
                      <a:r>
                        <a:rPr lang="fr-FR" sz="1800">
                          <a:effectLst/>
                        </a:rPr>
                        <a:t>(0,4)</a:t>
                      </a:r>
                      <a:endParaRPr lang="fr-FR" sz="1800">
                        <a:effectLst/>
                        <a:latin typeface="Calibri"/>
                      </a:endParaRPr>
                    </a:p>
                  </a:txBody>
                  <a:tcPr marL="68580" marR="68580" marT="0" marB="0"/>
                </a:tc>
              </a:tr>
              <a:tr h="275130">
                <a:tc>
                  <a:txBody>
                    <a:bodyPr/>
                    <a:lstStyle/>
                    <a:p>
                      <a:pPr>
                        <a:spcAft>
                          <a:spcPts val="0"/>
                        </a:spcAft>
                      </a:pPr>
                      <a:r>
                        <a:rPr lang="fr-FR" sz="1800">
                          <a:effectLst/>
                        </a:rPr>
                        <a:t>B</a:t>
                      </a:r>
                      <a:endParaRPr lang="fr-FR" sz="1800">
                        <a:effectLst/>
                        <a:latin typeface="Calibri"/>
                      </a:endParaRPr>
                    </a:p>
                  </a:txBody>
                  <a:tcPr marL="68580" marR="68580" marT="0" marB="0"/>
                </a:tc>
                <a:tc>
                  <a:txBody>
                    <a:bodyPr/>
                    <a:lstStyle/>
                    <a:p>
                      <a:pPr>
                        <a:spcAft>
                          <a:spcPts val="0"/>
                        </a:spcAft>
                      </a:pPr>
                      <a:r>
                        <a:rPr lang="fr-FR" sz="1800" dirty="0">
                          <a:effectLst/>
                        </a:rPr>
                        <a:t>(2,3)</a:t>
                      </a:r>
                      <a:endParaRPr lang="fr-FR" sz="1800" dirty="0">
                        <a:effectLst/>
                        <a:latin typeface="Calibri"/>
                      </a:endParaRPr>
                    </a:p>
                  </a:txBody>
                  <a:tcPr marL="68580" marR="68580" marT="0" marB="0"/>
                </a:tc>
                <a:tc>
                  <a:txBody>
                    <a:bodyPr/>
                    <a:lstStyle/>
                    <a:p>
                      <a:pPr>
                        <a:spcAft>
                          <a:spcPts val="0"/>
                        </a:spcAft>
                      </a:pPr>
                      <a:r>
                        <a:rPr lang="fr-FR" sz="1800" dirty="0">
                          <a:effectLst/>
                        </a:rPr>
                        <a:t>(1,1)</a:t>
                      </a:r>
                      <a:endParaRPr lang="fr-FR" sz="1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1899745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marL="914400" lvl="2">
              <a:lnSpc>
                <a:spcPct val="115000"/>
              </a:lnSpc>
              <a:spcAft>
                <a:spcPts val="1000"/>
              </a:spcAft>
            </a:pPr>
            <a:r>
              <a:rPr lang="fr-FR" sz="3200" dirty="0" smtClean="0">
                <a:latin typeface="Times New Roman" panose="02020603050405020304" pitchFamily="18" charset="0"/>
                <a:cs typeface="Times New Roman" panose="02020603050405020304" pitchFamily="18" charset="0"/>
              </a:rPr>
              <a:t>III. </a:t>
            </a:r>
            <a:r>
              <a:rPr lang="fr-FR" sz="3200" b="1" dirty="0" smtClean="0">
                <a:effectLst/>
                <a:latin typeface="Times New Roman" panose="02020603050405020304" pitchFamily="18" charset="0"/>
                <a:ea typeface="Times New Roman"/>
                <a:cs typeface="Times New Roman" panose="02020603050405020304" pitchFamily="18" charset="0"/>
              </a:rPr>
              <a:t>Stratégies prudentes mixtes </a:t>
            </a:r>
            <a:r>
              <a:rPr lang="fr-FR" sz="3200" dirty="0" smtClean="0">
                <a:effectLst/>
                <a:latin typeface="Times New Roman" panose="02020603050405020304" pitchFamily="18" charset="0"/>
                <a:ea typeface="Calibri"/>
                <a:cs typeface="Times New Roman" panose="02020603050405020304" pitchFamily="18" charset="0"/>
              </a:rPr>
              <a:t/>
            </a:r>
            <a:br>
              <a:rPr lang="fr-FR" sz="3200" dirty="0" smtClean="0">
                <a:effectLst/>
                <a:latin typeface="Times New Roman" panose="02020603050405020304" pitchFamily="18" charset="0"/>
                <a:ea typeface="Calibri"/>
                <a:cs typeface="Times New Roman" panose="02020603050405020304" pitchFamily="18" charset="0"/>
              </a:rPr>
            </a:br>
            <a:endParaRPr lang="fr-FR"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124744"/>
                <a:ext cx="8229600" cy="5001419"/>
              </a:xfrm>
            </p:spPr>
            <p:txBody>
              <a:bodyPr>
                <a:normAutofit/>
              </a:bodyPr>
              <a:lstStyle/>
              <a:p>
                <a:pPr marL="0" indent="0">
                  <a:buNone/>
                </a:pPr>
                <a:r>
                  <a:rPr lang="fr-FR" sz="2000" b="1" dirty="0" smtClean="0">
                    <a:latin typeface="Times New Roman"/>
                    <a:ea typeface="Times New Roman"/>
                  </a:rPr>
                  <a:t>Exemple </a:t>
                </a:r>
              </a:p>
              <a:p>
                <a:pPr marL="0" indent="0">
                  <a:buNone/>
                </a:pPr>
                <a:r>
                  <a:rPr lang="fr-FR" sz="2000" dirty="0" smtClean="0">
                    <a:latin typeface="Times New Roman"/>
                  </a:rPr>
                  <a:t>Soit la matrice:</a:t>
                </a:r>
              </a:p>
              <a:p>
                <a:pPr marL="0" indent="0">
                  <a:buNone/>
                </a:pPr>
                <a:endParaRPr lang="fr-FR" sz="2000" dirty="0">
                  <a:latin typeface="Times New Roman"/>
                </a:endParaRPr>
              </a:p>
              <a:p>
                <a:pPr marL="0" indent="0">
                  <a:buNone/>
                </a:pPr>
                <a:endParaRPr lang="fr-FR" sz="2000" dirty="0" smtClean="0">
                  <a:latin typeface="Times New Roman"/>
                </a:endParaRPr>
              </a:p>
              <a:p>
                <a:pPr marL="0" indent="0">
                  <a:buNone/>
                </a:pPr>
                <a:endParaRPr lang="fr-FR" sz="2000" dirty="0">
                  <a:latin typeface="Times New Roman"/>
                </a:endParaRPr>
              </a:p>
              <a:p>
                <a:pPr marL="0" indent="0">
                  <a:buNone/>
                </a:pPr>
                <a:r>
                  <a:rPr lang="fr-FR" sz="2000" dirty="0" smtClean="0">
                    <a:latin typeface="Times New Roman"/>
                  </a:rPr>
                  <a:t> si on veut calculer le vecteur de stratégies maxmin de ce jeu (B,G) de gain (7,6).</a:t>
                </a:r>
              </a:p>
              <a:p>
                <a:pPr marL="0" indent="0">
                  <a:buNone/>
                </a:pPr>
                <a:r>
                  <a:rPr lang="fr-FR" sz="2000" dirty="0" smtClean="0">
                    <a:latin typeface="Times New Roman"/>
                  </a:rPr>
                  <a:t>On pourrait penser à étendre la notion des stratégies prudentes aux stratégies mixtes par la définition:</a:t>
                </a:r>
              </a:p>
              <a:p>
                <a:pPr marL="0" indent="0">
                  <a:buNone/>
                </a:pPr>
                <a:r>
                  <a:rPr lang="fr-FR" sz="2000" b="1" dirty="0" smtClean="0">
                    <a:latin typeface="Times New Roman"/>
                  </a:rPr>
                  <a:t>Définition: </a:t>
                </a:r>
                <a:r>
                  <a:rPr lang="fr-FR" sz="2000" dirty="0" smtClean="0">
                    <a:latin typeface="Times New Roman"/>
                  </a:rPr>
                  <a:t>une stratégie mixte </a:t>
                </a:r>
                <a14:m>
                  <m:oMath xmlns:m="http://schemas.openxmlformats.org/officeDocument/2006/math">
                    <m:sSub>
                      <m:sSubPr>
                        <m:ctrlPr>
                          <a:rPr lang="fr-FR" sz="2000" i="1" smtClean="0">
                            <a:latin typeface="Cambria Math"/>
                          </a:rPr>
                        </m:ctrlPr>
                      </m:sSubPr>
                      <m:e>
                        <m:r>
                          <a:rPr lang="fr-FR" sz="2000" i="1" smtClean="0">
                            <a:latin typeface="Cambria Math"/>
                            <a:ea typeface="Cambria Math"/>
                          </a:rPr>
                          <m:t>𝜎</m:t>
                        </m:r>
                      </m:e>
                      <m:sub>
                        <m:r>
                          <a:rPr lang="fr-FR" sz="2000" b="0" i="1" smtClean="0">
                            <a:latin typeface="Cambria Math"/>
                          </a:rPr>
                          <m:t>𝑖</m:t>
                        </m:r>
                      </m:sub>
                    </m:sSub>
                  </m:oMath>
                </a14:m>
                <a:r>
                  <a:rPr lang="fr-FR" sz="2000" dirty="0" smtClean="0">
                    <a:latin typeface="Times New Roman"/>
                  </a:rPr>
                  <a:t> du joueur i est une stratégie mixte prudente </a:t>
                </a:r>
                <a:r>
                  <a:rPr lang="fr-FR" sz="2000" dirty="0" err="1" smtClean="0">
                    <a:latin typeface="Times New Roman"/>
                  </a:rPr>
                  <a:t>ssi</a:t>
                </a:r>
                <a:r>
                  <a:rPr lang="fr-FR" sz="2000" dirty="0" smtClean="0">
                    <a:latin typeface="Times New Roman"/>
                  </a:rPr>
                  <a:t>  </a:t>
                </a:r>
                <a14:m>
                  <m:oMath xmlns:m="http://schemas.openxmlformats.org/officeDocument/2006/math">
                    <m:func>
                      <m:funcPr>
                        <m:ctrlPr>
                          <a:rPr lang="fr-FR" sz="2000" b="1" i="1" smtClean="0">
                            <a:latin typeface="Cambria Math"/>
                          </a:rPr>
                        </m:ctrlPr>
                      </m:funcPr>
                      <m:fName>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𝑖</m:t>
                            </m:r>
                          </m:sub>
                        </m:sSub>
                        <m:r>
                          <a:rPr lang="fr-FR" sz="2000" i="1" smtClean="0">
                            <a:solidFill>
                              <a:prstClr val="black"/>
                            </a:solidFill>
                            <a:latin typeface="Cambria Math"/>
                            <a:ea typeface="Cambria Math"/>
                          </a:rPr>
                          <m:t>∈</m:t>
                        </m:r>
                        <m:r>
                          <a:rPr lang="fr-FR" sz="2000" b="1" i="1" smtClean="0">
                            <a:solidFill>
                              <a:prstClr val="black"/>
                            </a:solidFill>
                            <a:latin typeface="Cambria Math"/>
                            <a:ea typeface="Cambria Math"/>
                          </a:rPr>
                          <m:t>𝒂𝒓𝒈</m:t>
                        </m:r>
                        <m:r>
                          <a:rPr lang="fr-FR" sz="2000" b="1" i="1" smtClean="0">
                            <a:solidFill>
                              <a:prstClr val="black"/>
                            </a:solidFill>
                            <a:latin typeface="Cambria Math"/>
                            <a:ea typeface="Cambria Math"/>
                          </a:rPr>
                          <m:t> </m:t>
                        </m:r>
                        <m:limLow>
                          <m:limLowPr>
                            <m:ctrlPr>
                              <a:rPr lang="fr-FR" sz="2000" b="1" i="1" smtClean="0">
                                <a:latin typeface="Cambria Math"/>
                              </a:rPr>
                            </m:ctrlPr>
                          </m:limLowPr>
                          <m:e>
                            <m:r>
                              <m:rPr>
                                <m:sty m:val="p"/>
                              </m:rPr>
                              <a:rPr lang="fr-FR" sz="2000" b="0" i="0" smtClean="0">
                                <a:latin typeface="Cambria Math"/>
                              </a:rPr>
                              <m:t>max</m:t>
                            </m:r>
                          </m:e>
                          <m:lim>
                            <m:sSub>
                              <m:sSubPr>
                                <m:ctrlPr>
                                  <a:rPr lang="fr-FR" sz="2000" b="0" i="1" smtClean="0">
                                    <a:latin typeface="Cambria Math"/>
                                  </a:rPr>
                                </m:ctrlPr>
                              </m:sSubPr>
                              <m:e>
                                <m:r>
                                  <a:rPr lang="fr-FR" sz="2000" b="0" i="1" smtClean="0">
                                    <a:latin typeface="Cambria Math"/>
                                    <a:ea typeface="Cambria Math"/>
                                  </a:rPr>
                                  <m:t>𝜎</m:t>
                                </m:r>
                              </m:e>
                              <m:sub>
                                <m:r>
                                  <a:rPr lang="fr-FR" sz="2000" b="0" i="1" smtClean="0">
                                    <a:latin typeface="Cambria Math"/>
                                  </a:rPr>
                                  <m:t>𝑖</m:t>
                                </m:r>
                              </m:sub>
                            </m:sSub>
                            <m:r>
                              <a:rPr lang="fr-FR" sz="2000" b="0" i="1" smtClean="0">
                                <a:latin typeface="Cambria Math"/>
                                <a:ea typeface="Cambria Math"/>
                              </a:rPr>
                              <m:t>∈</m:t>
                            </m:r>
                            <m:sSub>
                              <m:sSubPr>
                                <m:ctrlPr>
                                  <a:rPr lang="fr-FR" sz="2000" i="1">
                                    <a:solidFill>
                                      <a:prstClr val="black"/>
                                    </a:solidFill>
                                    <a:latin typeface="Cambria Math"/>
                                    <a:ea typeface="Cambria Math"/>
                                    <a:cs typeface="Times New Roman"/>
                                  </a:rPr>
                                </m:ctrlPr>
                              </m:sSubPr>
                              <m:e>
                                <m:r>
                                  <a:rPr lang="fr-FR" sz="2000" i="1">
                                    <a:solidFill>
                                      <a:prstClr val="black"/>
                                    </a:solidFill>
                                    <a:latin typeface="Cambria Math"/>
                                    <a:ea typeface="Cambria Math"/>
                                    <a:cs typeface="Times New Roman"/>
                                  </a:rPr>
                                  <m:t>𝜮</m:t>
                                </m:r>
                              </m:e>
                              <m:sub>
                                <m:r>
                                  <a:rPr lang="fr-FR" sz="2000" i="1">
                                    <a:solidFill>
                                      <a:prstClr val="black"/>
                                    </a:solidFill>
                                    <a:latin typeface="Cambria Math"/>
                                    <a:ea typeface="Cambria Math"/>
                                    <a:cs typeface="Times New Roman"/>
                                  </a:rPr>
                                  <m:t>𝑖</m:t>
                                </m:r>
                              </m:sub>
                            </m:sSub>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Cambria Math"/>
                                    <a:cs typeface="Times New Roman"/>
                                  </a:rPr>
                                  <m:t>∈</m:t>
                                </m:r>
                                <m:sSub>
                                  <m:sSubPr>
                                    <m:ctrlPr>
                                      <a:rPr lang="fr-FR" sz="2000" i="1">
                                        <a:solidFill>
                                          <a:prstClr val="black"/>
                                        </a:solidFill>
                                        <a:latin typeface="Cambria Math"/>
                                        <a:ea typeface="Cambria Math"/>
                                        <a:cs typeface="Times New Roman"/>
                                      </a:rPr>
                                    </m:ctrlPr>
                                  </m:sSubPr>
                                  <m:e>
                                    <m:r>
                                      <a:rPr lang="fr-FR" sz="2000" i="1">
                                        <a:solidFill>
                                          <a:prstClr val="black"/>
                                        </a:solidFill>
                                        <a:latin typeface="Cambria Math"/>
                                        <a:ea typeface="Cambria Math"/>
                                        <a:cs typeface="Times New Roman"/>
                                      </a:rPr>
                                      <m:t>𝜮</m:t>
                                    </m:r>
                                  </m:e>
                                  <m:sub>
                                    <m:r>
                                      <a:rPr lang="fr-FR" sz="2000" i="1">
                                        <a:solidFill>
                                          <a:prstClr val="black"/>
                                        </a:solidFill>
                                        <a:latin typeface="Cambria Math"/>
                                        <a:ea typeface="Cambria Math"/>
                                        <a:cs typeface="Times New Roman"/>
                                      </a:rPr>
                                      <m:t>−</m:t>
                                    </m:r>
                                    <m:r>
                                      <a:rPr lang="fr-FR" sz="2000" i="1">
                                        <a:solidFill>
                                          <a:prstClr val="black"/>
                                        </a:solidFill>
                                        <a:latin typeface="Cambria Math"/>
                                        <a:ea typeface="Cambria Math"/>
                                        <a:cs typeface="Times New Roman"/>
                                      </a:rPr>
                                      <m:t>𝑖</m:t>
                                    </m:r>
                                  </m:sub>
                                </m:sSub>
                              </m:lim>
                            </m:limLow>
                          </m:fName>
                          <m:e>
                            <m:sSub>
                              <m:sSubPr>
                                <m:ctrlPr>
                                  <a:rPr lang="fr-FR" sz="2000" i="1" smtClean="0">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b="0" i="1" smtClean="0">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r>
                              <a:rPr lang="fr-FR" sz="2000" i="1" smtClean="0">
                                <a:solidFill>
                                  <a:prstClr val="black"/>
                                </a:solidFill>
                                <a:latin typeface="Cambria Math"/>
                                <a:ea typeface="Cambria Math"/>
                                <a:cs typeface="Times New Roman"/>
                              </a:rPr>
                              <m:t> </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e>
                        </m:func>
                      </m:e>
                    </m:func>
                    <m:r>
                      <a:rPr lang="fr-FR" sz="2000" b="1" i="0" smtClean="0">
                        <a:latin typeface="Cambria Math"/>
                      </a:rPr>
                      <m:t>=</m:t>
                    </m:r>
                    <m:func>
                      <m:funcPr>
                        <m:ctrlPr>
                          <a:rPr lang="fr-FR" sz="2000" b="1" i="1">
                            <a:solidFill>
                              <a:prstClr val="black"/>
                            </a:solidFill>
                            <a:latin typeface="Cambria Math"/>
                          </a:rPr>
                        </m:ctrlPr>
                      </m:funcPr>
                      <m:fName>
                        <m:r>
                          <a:rPr lang="fr-FR" sz="2000" b="1" i="1">
                            <a:solidFill>
                              <a:prstClr val="black"/>
                            </a:solidFill>
                            <a:latin typeface="Cambria Math"/>
                            <a:ea typeface="Cambria Math"/>
                          </a:rPr>
                          <m:t>𝒂𝒓𝒈</m:t>
                        </m:r>
                        <m:r>
                          <a:rPr lang="fr-FR" sz="2000" b="1" i="1">
                            <a:solidFill>
                              <a:prstClr val="black"/>
                            </a:solidFill>
                            <a:latin typeface="Cambria Math"/>
                            <a:ea typeface="Cambria Math"/>
                          </a:rPr>
                          <m:t> </m:t>
                        </m:r>
                        <m:limLow>
                          <m:limLowPr>
                            <m:ctrlPr>
                              <a:rPr lang="fr-FR" sz="2000" b="1" i="1">
                                <a:solidFill>
                                  <a:prstClr val="black"/>
                                </a:solidFill>
                                <a:latin typeface="Cambria Math"/>
                              </a:rPr>
                            </m:ctrlPr>
                          </m:limLowPr>
                          <m:e>
                            <m:r>
                              <m:rPr>
                                <m:sty m:val="p"/>
                              </m:rPr>
                              <a:rPr lang="fr-FR" sz="2000">
                                <a:solidFill>
                                  <a:prstClr val="black"/>
                                </a:solidFill>
                                <a:latin typeface="Cambria Math"/>
                              </a:rPr>
                              <m:t>max</m:t>
                            </m:r>
                          </m:e>
                          <m:lim>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𝑖</m:t>
                                </m:r>
                              </m:sub>
                            </m:sSub>
                            <m:r>
                              <a:rPr lang="fr-FR" sz="2000" i="1">
                                <a:solidFill>
                                  <a:prstClr val="black"/>
                                </a:solidFill>
                                <a:latin typeface="Cambria Math"/>
                                <a:ea typeface="Cambria Math"/>
                              </a:rPr>
                              <m:t>∈</m:t>
                            </m:r>
                            <m:sSub>
                              <m:sSubPr>
                                <m:ctrlPr>
                                  <a:rPr lang="fr-FR" sz="2000" i="1">
                                    <a:solidFill>
                                      <a:prstClr val="black"/>
                                    </a:solidFill>
                                    <a:latin typeface="Cambria Math"/>
                                    <a:ea typeface="Cambria Math"/>
                                    <a:cs typeface="Times New Roman"/>
                                  </a:rPr>
                                </m:ctrlPr>
                              </m:sSubPr>
                              <m:e>
                                <m:r>
                                  <a:rPr lang="fr-FR" sz="2000" i="1">
                                    <a:solidFill>
                                      <a:prstClr val="black"/>
                                    </a:solidFill>
                                    <a:latin typeface="Cambria Math"/>
                                    <a:ea typeface="Cambria Math"/>
                                    <a:cs typeface="Times New Roman"/>
                                  </a:rPr>
                                  <m:t>𝜮</m:t>
                                </m:r>
                              </m:e>
                              <m:sub>
                                <m:r>
                                  <a:rPr lang="fr-FR" sz="2000" i="1">
                                    <a:solidFill>
                                      <a:prstClr val="black"/>
                                    </a:solidFill>
                                    <a:latin typeface="Cambria Math"/>
                                    <a:ea typeface="Cambria Math"/>
                                    <a:cs typeface="Times New Roman"/>
                                  </a:rPr>
                                  <m:t>𝑖</m:t>
                                </m:r>
                              </m:sub>
                            </m:sSub>
                          </m:lim>
                        </m:limLow>
                      </m:fName>
                      <m:e>
                        <m:func>
                          <m:funcPr>
                            <m:ctrlPr>
                              <a:rPr lang="fr-FR" sz="2000" i="1">
                                <a:solidFill>
                                  <a:prstClr val="black"/>
                                </a:solidFill>
                                <a:latin typeface="Cambria Math"/>
                                <a:ea typeface="Times New Roman"/>
                                <a:cs typeface="Times New Roman"/>
                              </a:rPr>
                            </m:ctrlPr>
                          </m:funcPr>
                          <m:fName>
                            <m:limLow>
                              <m:limLowPr>
                                <m:ctrlPr>
                                  <a:rPr lang="fr-FR" sz="2000" i="1">
                                    <a:solidFill>
                                      <a:prstClr val="black"/>
                                    </a:solidFill>
                                    <a:latin typeface="Cambria Math"/>
                                    <a:ea typeface="Times New Roman"/>
                                    <a:cs typeface="Times New Roman"/>
                                  </a:rPr>
                                </m:ctrlPr>
                              </m:limLowPr>
                              <m:e>
                                <m:r>
                                  <m:rPr>
                                    <m:sty m:val="p"/>
                                  </m:rPr>
                                  <a:rPr lang="fr-FR" sz="2000">
                                    <a:solidFill>
                                      <a:prstClr val="black"/>
                                    </a:solidFill>
                                    <a:latin typeface="Cambria Math"/>
                                    <a:ea typeface="Calibri"/>
                                    <a:cs typeface="Times New Roman"/>
                                  </a:rPr>
                                  <m:t>min</m:t>
                                </m:r>
                              </m:e>
                              <m:lim>
                                <m:sSub>
                                  <m:sSubPr>
                                    <m:ctrlPr>
                                      <a:rPr lang="fr-FR" sz="2000" i="1">
                                        <a:solidFill>
                                          <a:prstClr val="black"/>
                                        </a:solidFill>
                                        <a:latin typeface="Cambria Math"/>
                                        <a:ea typeface="Times New Roman"/>
                                        <a:cs typeface="Times New Roman"/>
                                      </a:rPr>
                                    </m:ctrlPr>
                                  </m:sSubPr>
                                  <m:e>
                                    <m:r>
                                      <a:rPr lang="fr-FR" sz="2000" b="0" i="1" smtClean="0">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Cambria Math"/>
                                    <a:cs typeface="Times New Roman"/>
                                  </a:rPr>
                                  <m:t>∈</m:t>
                                </m:r>
                                <m:sSub>
                                  <m:sSubPr>
                                    <m:ctrlPr>
                                      <a:rPr lang="fr-FR" sz="2000" i="1">
                                        <a:solidFill>
                                          <a:prstClr val="black"/>
                                        </a:solidFill>
                                        <a:latin typeface="Cambria Math"/>
                                        <a:ea typeface="Cambria Math"/>
                                        <a:cs typeface="Times New Roman"/>
                                      </a:rPr>
                                    </m:ctrlPr>
                                  </m:sSubPr>
                                  <m:e>
                                    <m:r>
                                      <a:rPr lang="fr-FR" sz="2000" b="0" i="1" smtClean="0">
                                        <a:solidFill>
                                          <a:prstClr val="black"/>
                                        </a:solidFill>
                                        <a:latin typeface="Cambria Math"/>
                                        <a:ea typeface="Cambria Math"/>
                                        <a:cs typeface="Times New Roman"/>
                                      </a:rPr>
                                      <m:t>𝑆</m:t>
                                    </m:r>
                                  </m:e>
                                  <m:sub>
                                    <m:r>
                                      <a:rPr lang="fr-FR" sz="2000" i="1">
                                        <a:solidFill>
                                          <a:prstClr val="black"/>
                                        </a:solidFill>
                                        <a:latin typeface="Cambria Math"/>
                                        <a:ea typeface="Cambria Math"/>
                                        <a:cs typeface="Times New Roman"/>
                                      </a:rPr>
                                      <m:t>−</m:t>
                                    </m:r>
                                    <m:r>
                                      <a:rPr lang="fr-FR" sz="2000" i="1">
                                        <a:solidFill>
                                          <a:prstClr val="black"/>
                                        </a:solidFill>
                                        <a:latin typeface="Cambria Math"/>
                                        <a:ea typeface="Cambria Math"/>
                                        <a:cs typeface="Times New Roman"/>
                                      </a:rPr>
                                      <m:t>𝑖</m:t>
                                    </m:r>
                                  </m:sub>
                                </m:sSub>
                              </m:lim>
                            </m:limLow>
                          </m:fName>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b="0" i="1" smtClean="0">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𝑖</m:t>
                                </m:r>
                              </m:sub>
                            </m:sSub>
                            <m:r>
                              <a:rPr lang="fr-FR" sz="2000" i="1">
                                <a:solidFill>
                                  <a:prstClr val="black"/>
                                </a:solidFill>
                                <a:latin typeface="Cambria Math"/>
                                <a:ea typeface="Times New Roman"/>
                                <a:cs typeface="Times New Roman"/>
                              </a:rPr>
                              <m:t>,</m:t>
                            </m:r>
                            <m:sSub>
                              <m:sSubPr>
                                <m:ctrlPr>
                                  <a:rPr lang="fr-FR" sz="2000" i="1" smtClean="0">
                                    <a:solidFill>
                                      <a:prstClr val="black"/>
                                    </a:solidFill>
                                    <a:latin typeface="Cambria Math"/>
                                    <a:cs typeface="Times New Roman"/>
                                  </a:rPr>
                                </m:ctrlPr>
                              </m:sSubPr>
                              <m:e>
                                <m:r>
                                  <a:rPr lang="fr-FR" sz="2000" b="0" i="1" smtClean="0">
                                    <a:solidFill>
                                      <a:prstClr val="black"/>
                                    </a:solidFill>
                                    <a:latin typeface="Cambria Math"/>
                                    <a:cs typeface="Times New Roman"/>
                                  </a:rPr>
                                  <m:t>𝑠</m:t>
                                </m:r>
                              </m:e>
                              <m:sub>
                                <m:r>
                                  <a:rPr lang="fr-FR" sz="2000" b="0" i="1" smtClean="0">
                                    <a:solidFill>
                                      <a:prstClr val="black"/>
                                    </a:solidFill>
                                    <a:latin typeface="Cambria Math"/>
                                    <a:cs typeface="Times New Roman"/>
                                  </a:rPr>
                                  <m:t>−</m:t>
                                </m:r>
                                <m:r>
                                  <a:rPr lang="fr-FR" sz="2000" b="0" i="1" smtClean="0">
                                    <a:solidFill>
                                      <a:prstClr val="black"/>
                                    </a:solidFill>
                                    <a:latin typeface="Cambria Math"/>
                                    <a:cs typeface="Times New Roman"/>
                                  </a:rPr>
                                  <m:t>𝑖</m:t>
                                </m:r>
                              </m:sub>
                            </m:sSub>
                            <m:r>
                              <a:rPr lang="fr-FR" sz="2000" i="1">
                                <a:solidFill>
                                  <a:prstClr val="black"/>
                                </a:solidFill>
                                <a:latin typeface="Cambria Math"/>
                                <a:ea typeface="Times New Roman"/>
                                <a:cs typeface="Times New Roman"/>
                              </a:rPr>
                              <m:t>)</m:t>
                            </m:r>
                          </m:e>
                        </m:func>
                      </m:e>
                    </m:func>
                  </m:oMath>
                </a14:m>
                <a:endParaRPr lang="fr-FR" sz="2000" b="1"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124744"/>
                <a:ext cx="8229600" cy="5001419"/>
              </a:xfrm>
              <a:blipFill rotWithShape="1">
                <a:blip r:embed="rId2"/>
                <a:stretch>
                  <a:fillRect l="-741" t="-610"/>
                </a:stretch>
              </a:blipFill>
            </p:spPr>
            <p:txBody>
              <a:bodyPr/>
              <a:lstStyle/>
              <a:p>
                <a:r>
                  <a:rPr lang="fr-FR">
                    <a:noFill/>
                  </a:rPr>
                  <a:t> </a:t>
                </a:r>
              </a:p>
            </p:txBody>
          </p:sp>
        </mc:Fallback>
      </mc:AlternateContent>
      <p:graphicFrame>
        <p:nvGraphicFramePr>
          <p:cNvPr id="4" name="Tableau 3"/>
          <p:cNvGraphicFramePr>
            <a:graphicFrameLocks noGrp="1"/>
          </p:cNvGraphicFramePr>
          <p:nvPr>
            <p:extLst>
              <p:ext uri="{D42A27DB-BD31-4B8C-83A1-F6EECF244321}">
                <p14:modId xmlns:p14="http://schemas.microsoft.com/office/powerpoint/2010/main" val="719373060"/>
              </p:ext>
            </p:extLst>
          </p:nvPr>
        </p:nvGraphicFramePr>
        <p:xfrm>
          <a:off x="467544" y="2060848"/>
          <a:ext cx="7200801" cy="822960"/>
        </p:xfrm>
        <a:graphic>
          <a:graphicData uri="http://schemas.openxmlformats.org/drawingml/2006/table">
            <a:tbl>
              <a:tblPr firstRow="1" firstCol="1" bandRow="1">
                <a:tableStyleId>{284E427A-3D55-4303-BF80-6455036E1DE7}</a:tableStyleId>
              </a:tblPr>
              <a:tblGrid>
                <a:gridCol w="2400267"/>
                <a:gridCol w="2400267"/>
                <a:gridCol w="2400267"/>
              </a:tblGrid>
              <a:tr h="240027">
                <a:tc>
                  <a:txBody>
                    <a:bodyPr/>
                    <a:lstStyle/>
                    <a:p>
                      <a:pPr>
                        <a:spcAft>
                          <a:spcPts val="0"/>
                        </a:spcAft>
                      </a:pPr>
                      <a:r>
                        <a:rPr lang="fr-FR" sz="1800" dirty="0">
                          <a:effectLst/>
                        </a:rPr>
                        <a:t>1/2</a:t>
                      </a:r>
                      <a:endParaRPr lang="fr-FR" sz="1800" dirty="0">
                        <a:effectLst/>
                        <a:latin typeface="Calibri"/>
                      </a:endParaRPr>
                    </a:p>
                  </a:txBody>
                  <a:tcPr marL="68580" marR="68580" marT="0" marB="0"/>
                </a:tc>
                <a:tc>
                  <a:txBody>
                    <a:bodyPr/>
                    <a:lstStyle/>
                    <a:p>
                      <a:pPr>
                        <a:spcAft>
                          <a:spcPts val="0"/>
                        </a:spcAft>
                      </a:pPr>
                      <a:r>
                        <a:rPr lang="fr-FR" sz="1800" dirty="0">
                          <a:effectLst/>
                        </a:rPr>
                        <a:t>G</a:t>
                      </a:r>
                      <a:endParaRPr lang="fr-FR" sz="1800" dirty="0">
                        <a:effectLst/>
                        <a:latin typeface="Calibri"/>
                      </a:endParaRPr>
                    </a:p>
                  </a:txBody>
                  <a:tcPr marL="68580" marR="68580" marT="0" marB="0"/>
                </a:tc>
                <a:tc>
                  <a:txBody>
                    <a:bodyPr/>
                    <a:lstStyle/>
                    <a:p>
                      <a:pPr>
                        <a:spcAft>
                          <a:spcPts val="0"/>
                        </a:spcAft>
                      </a:pPr>
                      <a:r>
                        <a:rPr lang="fr-FR" sz="1800">
                          <a:effectLst/>
                        </a:rPr>
                        <a:t>D</a:t>
                      </a:r>
                      <a:endParaRPr lang="fr-FR" sz="1800">
                        <a:effectLst/>
                        <a:latin typeface="Calibri"/>
                      </a:endParaRPr>
                    </a:p>
                  </a:txBody>
                  <a:tcPr marL="68580" marR="68580" marT="0" marB="0"/>
                </a:tc>
              </a:tr>
              <a:tr h="240027">
                <a:tc>
                  <a:txBody>
                    <a:bodyPr/>
                    <a:lstStyle/>
                    <a:p>
                      <a:pPr>
                        <a:spcAft>
                          <a:spcPts val="0"/>
                        </a:spcAft>
                      </a:pPr>
                      <a:r>
                        <a:rPr lang="fr-FR" sz="1800" dirty="0">
                          <a:effectLst/>
                        </a:rPr>
                        <a:t>H</a:t>
                      </a:r>
                      <a:endParaRPr lang="fr-FR" sz="1800" dirty="0">
                        <a:effectLst/>
                        <a:latin typeface="Calibri"/>
                      </a:endParaRPr>
                    </a:p>
                  </a:txBody>
                  <a:tcPr marL="68580" marR="68580" marT="0" marB="0"/>
                </a:tc>
                <a:tc>
                  <a:txBody>
                    <a:bodyPr/>
                    <a:lstStyle/>
                    <a:p>
                      <a:pPr>
                        <a:spcAft>
                          <a:spcPts val="0"/>
                        </a:spcAft>
                      </a:pPr>
                      <a:r>
                        <a:rPr lang="fr-FR" sz="1800" dirty="0">
                          <a:effectLst/>
                        </a:rPr>
                        <a:t>(8,10)</a:t>
                      </a:r>
                      <a:endParaRPr lang="fr-FR" sz="1800" dirty="0">
                        <a:effectLst/>
                        <a:latin typeface="Calibri"/>
                      </a:endParaRPr>
                    </a:p>
                  </a:txBody>
                  <a:tcPr marL="68580" marR="68580" marT="0" marB="0"/>
                </a:tc>
                <a:tc>
                  <a:txBody>
                    <a:bodyPr/>
                    <a:lstStyle/>
                    <a:p>
                      <a:pPr>
                        <a:spcAft>
                          <a:spcPts val="0"/>
                        </a:spcAft>
                      </a:pPr>
                      <a:r>
                        <a:rPr lang="fr-FR" sz="1800" dirty="0">
                          <a:effectLst/>
                        </a:rPr>
                        <a:t>(-100,9)</a:t>
                      </a:r>
                      <a:endParaRPr lang="fr-FR" sz="1800" dirty="0">
                        <a:effectLst/>
                        <a:latin typeface="Calibri"/>
                      </a:endParaRPr>
                    </a:p>
                  </a:txBody>
                  <a:tcPr marL="68580" marR="68580" marT="0" marB="0"/>
                </a:tc>
              </a:tr>
              <a:tr h="240027">
                <a:tc>
                  <a:txBody>
                    <a:bodyPr/>
                    <a:lstStyle/>
                    <a:p>
                      <a:pPr>
                        <a:spcAft>
                          <a:spcPts val="0"/>
                        </a:spcAft>
                      </a:pPr>
                      <a:r>
                        <a:rPr lang="fr-FR" sz="1800">
                          <a:effectLst/>
                        </a:rPr>
                        <a:t>B</a:t>
                      </a:r>
                      <a:endParaRPr lang="fr-FR" sz="1800">
                        <a:effectLst/>
                        <a:latin typeface="Calibri"/>
                      </a:endParaRPr>
                    </a:p>
                  </a:txBody>
                  <a:tcPr marL="68580" marR="68580" marT="0" marB="0"/>
                </a:tc>
                <a:tc>
                  <a:txBody>
                    <a:bodyPr/>
                    <a:lstStyle/>
                    <a:p>
                      <a:pPr>
                        <a:spcAft>
                          <a:spcPts val="0"/>
                        </a:spcAft>
                      </a:pPr>
                      <a:r>
                        <a:rPr lang="fr-FR" sz="1800">
                          <a:effectLst/>
                        </a:rPr>
                        <a:t>(7,6)</a:t>
                      </a:r>
                      <a:endParaRPr lang="fr-FR" sz="1800">
                        <a:effectLst/>
                        <a:latin typeface="Calibri"/>
                      </a:endParaRPr>
                    </a:p>
                  </a:txBody>
                  <a:tcPr marL="68580" marR="68580" marT="0" marB="0"/>
                </a:tc>
                <a:tc>
                  <a:txBody>
                    <a:bodyPr/>
                    <a:lstStyle/>
                    <a:p>
                      <a:pPr>
                        <a:spcAft>
                          <a:spcPts val="0"/>
                        </a:spcAft>
                      </a:pPr>
                      <a:r>
                        <a:rPr lang="fr-FR" sz="1800" dirty="0">
                          <a:effectLst/>
                        </a:rPr>
                        <a:t>(6,5)</a:t>
                      </a:r>
                      <a:endParaRPr lang="fr-FR" sz="1800" dirty="0">
                        <a:effectLst/>
                        <a:latin typeface="Calibri"/>
                      </a:endParaRPr>
                    </a:p>
                  </a:txBody>
                  <a:tcPr marL="68580" marR="68580" marT="0" marB="0"/>
                </a:tc>
              </a:tr>
            </a:tbl>
          </a:graphicData>
        </a:graphic>
      </p:graphicFrame>
      <p:cxnSp>
        <p:nvCxnSpPr>
          <p:cNvPr id="6" name="Connecteur droit avec flèche 5"/>
          <p:cNvCxnSpPr/>
          <p:nvPr/>
        </p:nvCxnSpPr>
        <p:spPr>
          <a:xfrm flipV="1">
            <a:off x="6228184" y="5085184"/>
            <a:ext cx="504056" cy="4320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ZoneTexte 6"/>
          <p:cNvSpPr txBox="1"/>
          <p:nvPr/>
        </p:nvSpPr>
        <p:spPr>
          <a:xfrm>
            <a:off x="4534098" y="5531296"/>
            <a:ext cx="3388172" cy="369332"/>
          </a:xfrm>
          <a:prstGeom prst="rect">
            <a:avLst/>
          </a:prstGeom>
          <a:noFill/>
        </p:spPr>
        <p:txBody>
          <a:bodyPr wrap="none" rtlCol="0">
            <a:spAutoFit/>
          </a:bodyPr>
          <a:lstStyle/>
          <a:p>
            <a:r>
              <a:rPr lang="fr-FR" dirty="0">
                <a:solidFill>
                  <a:prstClr val="black"/>
                </a:solidFill>
              </a:rPr>
              <a:t>on obtient </a:t>
            </a:r>
            <a:r>
              <a:rPr lang="fr-FR" dirty="0" smtClean="0"/>
              <a:t>par linéarité ce résultat</a:t>
            </a:r>
            <a:endParaRPr lang="fr-FR" dirty="0"/>
          </a:p>
        </p:txBody>
      </p:sp>
    </p:spTree>
    <p:extLst>
      <p:ext uri="{BB962C8B-B14F-4D97-AF65-F5344CB8AC3E}">
        <p14:creationId xmlns:p14="http://schemas.microsoft.com/office/powerpoint/2010/main" val="1482376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2849</Words>
  <Application>Microsoft Office PowerPoint</Application>
  <PresentationFormat>Affichage à l'écran (4:3)</PresentationFormat>
  <Paragraphs>382</Paragraphs>
  <Slides>42</Slides>
  <Notes>0</Notes>
  <HiddenSlides>0</HiddenSlides>
  <MMClips>0</MMClips>
  <ScaleCrop>false</ScaleCrop>
  <HeadingPairs>
    <vt:vector size="4" baseType="variant">
      <vt:variant>
        <vt:lpstr>Thème</vt:lpstr>
      </vt:variant>
      <vt:variant>
        <vt:i4>1</vt:i4>
      </vt:variant>
      <vt:variant>
        <vt:lpstr>Titres des diapositives</vt:lpstr>
      </vt:variant>
      <vt:variant>
        <vt:i4>42</vt:i4>
      </vt:variant>
    </vt:vector>
  </HeadingPairs>
  <TitlesOfParts>
    <vt:vector size="43" baseType="lpstr">
      <vt:lpstr>Thème Office</vt:lpstr>
      <vt:lpstr>Chapitre 4</vt:lpstr>
      <vt:lpstr>I. Comportement prudent   </vt:lpstr>
      <vt:lpstr>I. Comportement prudent</vt:lpstr>
      <vt:lpstr>I. Comportement prudent</vt:lpstr>
      <vt:lpstr>II.Critère de prudence et paiement maxmin.</vt:lpstr>
      <vt:lpstr>II. Critère de prudence et paiement maxmin.</vt:lpstr>
      <vt:lpstr>II. Critère de prudence et paiement maxmin.</vt:lpstr>
      <vt:lpstr>II. Critère de prudence et paiement maxmin.</vt:lpstr>
      <vt:lpstr>III. Stratégies prudentes mixtes  </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III. Stratégies prudentes mixtes</vt:lpstr>
      <vt:lpstr> VI. L’équilibre de Nash et l’équilibre maxmin. </vt:lpstr>
      <vt:lpstr>VI. L’équilibre de Nash et l’équilibre maxmin. </vt:lpstr>
      <vt:lpstr>Application: jeux à somme nulle</vt:lpstr>
      <vt:lpstr>Application: jeux à somme nulle</vt:lpstr>
      <vt:lpstr>Application: jeux à somme nulle</vt:lpstr>
      <vt:lpstr>Application: jeux à somme nulle</vt:lpstr>
      <vt:lpstr> 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lpstr>Application: jeux à somme nulle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4</dc:title>
  <dc:creator>sakr</dc:creator>
  <cp:lastModifiedBy>sakr</cp:lastModifiedBy>
  <cp:revision>57</cp:revision>
  <dcterms:created xsi:type="dcterms:W3CDTF">2020-05-04T09:48:01Z</dcterms:created>
  <dcterms:modified xsi:type="dcterms:W3CDTF">2020-05-16T10:19:47Z</dcterms:modified>
</cp:coreProperties>
</file>