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8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0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9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59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2313-0745-443F-AE8A-28FE5B6721A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D651-FCE2-4262-BB2E-C6E35A4DC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1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Série 3 théorie des jeux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Calcul de l’équilibre mixte  de NASH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6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Série 3 ( solutions des exercices)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 smtClean="0"/>
                  <a:t>Exercice 1.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</a:rPr>
                          <m:t>𝜮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/>
                              </a:rPr>
                              <m:t>,,,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  <m:r>
                          <a:rPr lang="fr-FR" sz="2000" b="0" i="1" smtClean="0">
                            <a:latin typeface="Cambria Math"/>
                          </a:rPr>
                          <m:t>:</m:t>
                        </m:r>
                        <m:nary>
                          <m:naryPr>
                            <m:chr m:val="∑"/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fr-FR" sz="2000" b="0" i="1" smtClean="0">
                            <a:latin typeface="Cambria Math"/>
                          </a:rPr>
                          <m:t>=1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𝑒𝑡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2000" dirty="0" smtClean="0"/>
                  <a:t> 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𝑒𝑡</m:t>
                        </m:r>
                        <m:r>
                          <a:rPr lang="fr-FR" sz="2000" b="0" i="1" smtClean="0">
                            <a:latin typeface="Cambria Math"/>
                          </a:rPr>
                          <m:t>  </m:t>
                        </m:r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𝜮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/>
                  <a:t> alors pour que l’ensemble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𝜮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/>
                  <a:t> soit convexe il faudrait que d’après la définition du cours: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/>
                      </a:rPr>
                      <m:t>       </m:t>
                    </m:r>
                    <m:r>
                      <a:rPr lang="fr-FR" sz="2000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t</m:t>
                        </m:r>
                      </m:e>
                    </m:d>
                    <m:sSubSup>
                      <m:sSubSup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"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𝜮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fr-FR" sz="2000" b="0" dirty="0" smtClean="0">
                  <a:solidFill>
                    <a:prstClr val="black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Les coordonnées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"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/>
                  <a:t> sont de la forme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"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fr-FR" sz="200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t</m:t>
                        </m:r>
                      </m:e>
                    </m:d>
                    <m:sSubSup>
                      <m:sSubSup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fr-FR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0  </m:t>
                    </m:r>
                  </m:oMath>
                </a14:m>
                <a:endParaRPr lang="fr-FR" sz="2000" b="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𝑒𝑡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fr-FR" sz="2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2000" b="0" i="1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+(1-t)</a:t>
                </a:r>
                <a:r>
                  <a:rPr lang="fr-F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fr-FR" sz="200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sz="2000" b="0" i="1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t+(1-t)=1</a:t>
                </a:r>
              </a:p>
              <a:p>
                <a:pPr marL="0" indent="0">
                  <a:buNone/>
                </a:pPr>
                <a:r>
                  <a:rPr lang="fr-FR" sz="2000" i="1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2) </a:t>
                </a:r>
                <a:r>
                  <a:rPr lang="fr-FR" sz="20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</m:sub>
                    </m:sSub>
                    <m:r>
                      <a:rPr lang="fr-FR" sz="200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2000" b="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une stratégie pure  du joueur i, on suppose que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fr-FR" sz="2000" dirty="0" smtClean="0"/>
                  <a:t> n’est pas un point extrémal donc  s’ecrit combinaison convexe de deux stratégies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𝜮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k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200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sSubSup>
                        <m:sSubSup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o</m:t>
                      </m:r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ù 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0,0,…,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lim>
                          </m:limLow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,0,…,0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,,,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2000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𝑒𝑡</m:t>
                      </m:r>
                      <m:sSubSup>
                        <m:sSubSup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,,,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𝑒𝑡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0&lt;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Donc nous obtenons  les équations: 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022" r="-370" b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 flipH="1">
            <a:off x="5796136" y="3429000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746478" y="4043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452320" y="342900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301477" y="4011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/>
                                </a:rPr>
                                <m:t>=1 (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=0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𝑝𝑜𝑢𝑟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=1,…,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(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𝐼𝐼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Les équations </a:t>
                </a:r>
                <a:r>
                  <a:rPr lang="fr-FR" sz="2000" i="1" dirty="0" smtClean="0"/>
                  <a:t>(II</a:t>
                </a:r>
                <a:r>
                  <a:rPr lang="fr-FR" sz="2000" dirty="0" smtClean="0"/>
                  <a:t>)  comme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0&lt;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&lt;1⇒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=0 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fr-FR" sz="2000" b="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=1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car</m:t>
                        </m:r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distributions</m:t>
                        </m:r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probabilit</m:t>
                        </m:r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000" dirty="0" smtClean="0"/>
                  <a:t> donc c’est un point extrémal, ( Absurde). </a:t>
                </a:r>
              </a:p>
              <a:p>
                <a:pPr marL="0" indent="0">
                  <a:buNone/>
                </a:pPr>
                <a:r>
                  <a:rPr lang="fr-FR" sz="2000" b="1" dirty="0" smtClean="0"/>
                  <a:t>Exercice 2. </a:t>
                </a:r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 smtClean="0"/>
                  <a:t>Par invariance au support: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000" b="0" i="1" smtClean="0">
                            <a:latin typeface="Cambria Math"/>
                          </a:rPr>
                          <m:t>,1−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  </m:t>
                    </m:r>
                    <m:r>
                      <a:rPr lang="fr-FR" sz="2000" b="0" i="1" smtClean="0">
                        <a:latin typeface="Cambria Math"/>
                      </a:rPr>
                      <m:t>𝑒𝑡</m:t>
                    </m:r>
                    <m:r>
                      <a:rPr lang="fr-FR" sz="20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</a:rPr>
                      <m:t>=(</m:t>
                    </m:r>
                    <m:r>
                      <a:rPr lang="fr-FR" sz="2000" b="0" i="1" smtClean="0">
                        <a:latin typeface="Cambria Math"/>
                      </a:rPr>
                      <m:t>𝑞</m:t>
                    </m:r>
                    <m:r>
                      <a:rPr lang="fr-FR" sz="2000" b="0" i="1" smtClean="0">
                        <a:latin typeface="Cambria Math"/>
                      </a:rPr>
                      <m:t>,1−</m:t>
                    </m:r>
                    <m:r>
                      <a:rPr lang="fr-FR" sz="2000" b="0" i="1" smtClean="0">
                        <a:latin typeface="Cambria Math"/>
                      </a:rPr>
                      <m:t>𝑞</m:t>
                    </m:r>
                    <m:r>
                      <a:rPr lang="fr-F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G</m:t>
                          </m:r>
                        </m:e>
                      </m:d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+0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p</m:t>
                          </m:r>
                        </m:e>
                      </m:d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+3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p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70636"/>
            <a:ext cx="5616624" cy="8572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912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b="1" dirty="0" smtClean="0"/>
                  <a:t>Exercice 3.</a:t>
                </a:r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endParaRPr lang="fr-FR" sz="2000" b="1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Par invariance de support sachant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,1−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𝑒𝑡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=(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𝑞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,1−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𝑞</m:t>
                    </m:r>
                    <m:r>
                      <a:rPr lang="fr-FR" sz="20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prstClr val="black"/>
                    </a:solidFill>
                  </a:rPr>
                  <a:t>:</a:t>
                </a:r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dirty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fr-FR" sz="2000" b="0" i="0" dirty="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000" b="0" i="0" dirty="0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fr-FR" sz="2000" b="0" i="0" dirty="0" smtClean="0">
                          <a:latin typeface="Cambria Math"/>
                          <a:ea typeface="Cambria Math"/>
                        </a:rPr>
                        <m:t>+4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000" b="0" i="0" dirty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000" b="0" i="0" dirty="0" smtClean="0">
                              <a:latin typeface="Cambria Math"/>
                              <a:ea typeface="Cambria Math"/>
                            </a:rPr>
                            <m:t>q</m:t>
                          </m:r>
                        </m:e>
                      </m:d>
                      <m:r>
                        <a:rPr lang="fr-FR" sz="2000" b="0" i="0" dirty="0" smtClean="0">
                          <a:latin typeface="Cambria Math"/>
                          <a:ea typeface="Cambria Math"/>
                        </a:rPr>
                        <m:t>=6</m:t>
                      </m:r>
                      <m:r>
                        <m:rPr>
                          <m:sty m:val="p"/>
                        </m:rPr>
                        <a:rPr lang="fr-FR" sz="2000" b="0" i="0" dirty="0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fr-FR" sz="2000" b="0" i="0" dirty="0" smtClean="0">
                          <a:latin typeface="Cambria Math"/>
                          <a:ea typeface="Cambria Math"/>
                        </a:rPr>
                        <m:t>+3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000" b="0" i="0" dirty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000" b="0" i="0" dirty="0" smtClean="0">
                              <a:latin typeface="Cambria Math"/>
                              <a:ea typeface="Cambria Math"/>
                            </a:rPr>
                            <m:t>q</m:t>
                          </m:r>
                        </m:e>
                      </m:d>
                      <m:r>
                        <a:rPr lang="fr-FR" sz="2000" b="0" i="1" dirty="0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fr-FR" sz="2000" b="0" i="1" dirty="0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fr-FR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Donc (a) est vraie.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08219"/>
              </p:ext>
            </p:extLst>
          </p:nvPr>
        </p:nvGraphicFramePr>
        <p:xfrm>
          <a:off x="1619672" y="1988840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1/2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(2,2)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(4,6)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(6,4)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(3,3)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4283968" y="2564904"/>
            <a:ext cx="1296144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148064" y="3749028"/>
                <a:ext cx="3176191" cy="785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Le choix est indifférent donc de </a:t>
                </a:r>
              </a:p>
              <a:p>
                <a:r>
                  <a:rPr lang="fr-FR" dirty="0" smtClean="0"/>
                  <a:t>Probabilité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749028"/>
                <a:ext cx="3176191" cy="785536"/>
              </a:xfrm>
              <a:prstGeom prst="rect">
                <a:avLst/>
              </a:prstGeom>
              <a:blipFill rotWithShape="1">
                <a:blip r:embed="rId3"/>
                <a:stretch>
                  <a:fillRect l="-1533" t="-3876" r="-575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304" y="2924944"/>
            <a:ext cx="1214586" cy="132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sz="2400" dirty="0" smtClean="0"/>
                  <a:t>Exercice 4.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𝐵𝑅</m:t>
                      </m:r>
                      <m:r>
                        <a:rPr lang="fr-FR" sz="20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/>
                            </a:rPr>
                            <m:t>;(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fr-FR" sz="2000" b="0" i="1" smtClean="0">
                          <a:latin typeface="Cambria Math"/>
                          <a:ea typeface="Cambria Math"/>
                        </a:rPr>
                        <m:t>𝐵𝑅</m:t>
                      </m:r>
                      <m:r>
                        <a:rPr lang="fr-FR" sz="2000" b="0" i="1" smtClean="0">
                          <a:latin typeface="Cambria Math"/>
                          <a:ea typeface="Cambria Math"/>
                        </a:rPr>
                        <m:t>2=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/>
                          <a:ea typeface="Cambria Math"/>
                        </a:rPr>
                        <m:t>=∅</m:t>
                      </m:r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Donc pas d’équilibre de Nash en pures,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Par invariance de support on trouve l’équilibre en mixte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/>
                      </a:rPr>
                      <m:t>,(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fr-FR" sz="2000" dirty="0" smtClean="0"/>
                  <a:t>,</a:t>
                </a:r>
              </a:p>
              <a:p>
                <a:pPr marL="0" lvl="0" indent="0">
                  <a:buNone/>
                </a:pPr>
                <a:r>
                  <a:rPr lang="fr-FR" sz="2400" dirty="0">
                    <a:solidFill>
                      <a:prstClr val="black"/>
                    </a:solidFill>
                  </a:rPr>
                  <a:t>Exercice 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5.</a:t>
                </a:r>
                <a:endParaRPr lang="fr-FR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Deux équilibres de Nash en pures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𝑔</m:t>
                        </m:r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  </m:t>
                    </m:r>
                    <m:r>
                      <a:rPr lang="fr-FR" sz="2000" b="0" i="1" smtClean="0">
                        <a:latin typeface="Cambria Math"/>
                      </a:rPr>
                      <m:t>𝑒𝑡</m:t>
                    </m:r>
                    <m:r>
                      <a:rPr lang="fr-FR" sz="20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2000" dirty="0" smtClean="0"/>
                  <a:t> 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82" y="3645024"/>
            <a:ext cx="5812170" cy="114977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39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𝑠𝑜𝑖𝑡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/>
                      </a:rPr>
                      <m:t>=(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000" b="0" i="1" smtClean="0">
                            <a:latin typeface="Cambria Math"/>
                          </a:rPr>
                          <m:t>,1−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,(</m:t>
                    </m:r>
                    <m:r>
                      <a:rPr lang="fr-FR" sz="2000" b="0" i="1" smtClean="0">
                        <a:latin typeface="Cambria Math"/>
                      </a:rPr>
                      <m:t>𝑞</m:t>
                    </m:r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/>
                  <a:t> un profil de stratégies mixtes de ce jeu: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q</m:t>
                          </m:r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p</m:t>
                      </m:r>
                      <m:r>
                        <a:rPr lang="fr-FR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q</m:t>
                          </m:r>
                          <m:r>
                            <a:rPr lang="fr-FR" sz="20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fr-FR" sz="2000" b="0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donc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la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fonction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meilleur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r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ponse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du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joueur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1</m:t>
                    </m:r>
                  </m:oMath>
                </a14:m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fr-FR" sz="20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fr-FR" sz="2000" dirty="0" smtClean="0"/>
                  <a:t>De même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fr-FR" sz="20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q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p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la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fonction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meillure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r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ponse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du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joueur</m:t>
                    </m:r>
                    <m:r>
                      <a:rPr lang="fr-FR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2 :</m:t>
                    </m:r>
                  </m:oMath>
                </a14:m>
                <a:endParaRPr lang="fr-FR" sz="20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0≤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&lt;1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195736" y="4725144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843808" y="1772816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43808" y="4725144"/>
            <a:ext cx="11521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995936" y="2348880"/>
            <a:ext cx="0" cy="2376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995936" y="2348880"/>
            <a:ext cx="20162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837206" y="2276872"/>
            <a:ext cx="6602" cy="2448272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900600" y="2348880"/>
            <a:ext cx="3132348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02529" y="1588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34" name="Espace réservé du contenu 33"/>
          <p:cNvSpPr txBox="1">
            <a:spLocks noGrp="1"/>
          </p:cNvSpPr>
          <p:nvPr>
            <p:ph idx="1"/>
          </p:nvPr>
        </p:nvSpPr>
        <p:spPr>
          <a:xfrm>
            <a:off x="6948264" y="472514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fr-FR" sz="2000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813033" y="4832492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33" y="4832492"/>
                <a:ext cx="365805" cy="612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407337" y="2195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858913" y="4829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9" name="Ellipse 38"/>
          <p:cNvSpPr/>
          <p:nvPr/>
        </p:nvSpPr>
        <p:spPr>
          <a:xfrm>
            <a:off x="2663788" y="4560965"/>
            <a:ext cx="432048" cy="3283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943862" y="2142148"/>
            <a:ext cx="432048" cy="3283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 rot="5400000">
            <a:off x="4787306" y="1410816"/>
            <a:ext cx="280234" cy="18629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182081" y="3131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</a:t>
            </a:r>
            <a:r>
              <a:rPr lang="fr-FR" dirty="0" smtClean="0">
                <a:solidFill>
                  <a:srgbClr val="FF0000"/>
                </a:solidFill>
              </a:rPr>
              <a:t>(q)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147664" y="17728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q(p)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187624" y="3537012"/>
            <a:ext cx="1370556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6376623" y="1628741"/>
            <a:ext cx="426036" cy="44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5119634" y="2532829"/>
            <a:ext cx="1296144" cy="649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4716" y="3158422"/>
                <a:ext cx="2312621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 équilibre Pure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fr-FR" dirty="0" smtClean="0"/>
                  <a:t>  </a:t>
                </a:r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" y="3158422"/>
                <a:ext cx="2312621" cy="392993"/>
              </a:xfrm>
              <a:prstGeom prst="rect">
                <a:avLst/>
              </a:prstGeom>
              <a:blipFill rotWithShape="1">
                <a:blip r:embed="rId3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677736" y="1228631"/>
                <a:ext cx="23094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 équilibre Pure</a:t>
                </a:r>
                <a:r>
                  <a:rPr lang="fr-F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36" y="1228631"/>
                <a:ext cx="2309415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439148" y="3182083"/>
                <a:ext cx="2548004" cy="7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 équilibres mixtes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𝑔</m:t>
                    </m:r>
                    <m:r>
                      <a:rPr lang="fr-F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𝑞</m:t>
                        </m:r>
                        <m:r>
                          <a:rPr lang="fr-FR" b="0" i="1" smtClean="0">
                            <a:latin typeface="Cambria Math"/>
                          </a:rPr>
                          <m:t>,1−</m:t>
                        </m:r>
                        <m:r>
                          <a:rPr lang="fr-FR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:1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fr-FR" b="0" i="1" smtClean="0">
                        <a:latin typeface="Cambria Math"/>
                      </a:rPr>
                      <m:t>𝑞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148" y="3182083"/>
                <a:ext cx="2548004" cy="761875"/>
              </a:xfrm>
              <a:prstGeom prst="rect">
                <a:avLst/>
              </a:prstGeom>
              <a:blipFill rotWithShape="1">
                <a:blip r:embed="rId5"/>
                <a:stretch>
                  <a:fillRect l="-478" t="-4000"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Série 3 ( solutions des exercices)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Exercice 6.</a:t>
            </a:r>
          </a:p>
          <a:p>
            <a:pPr marL="0" indent="0" algn="ctr">
              <a:buNone/>
            </a:pPr>
            <a:r>
              <a:rPr lang="fr-FR" dirty="0" smtClean="0"/>
              <a:t>(Devoir à remettre)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8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969</Words>
  <Application>Microsoft Office PowerPoint</Application>
  <PresentationFormat>Affichage à l'écran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Série 3 théorie des jeux</vt:lpstr>
      <vt:lpstr>Série 3 ( solutions des exercices)</vt:lpstr>
      <vt:lpstr>Série 3 ( solutions des exercices)</vt:lpstr>
      <vt:lpstr>Série 3 ( solutions des exercices)</vt:lpstr>
      <vt:lpstr>Série 3 ( solutions des exercices)</vt:lpstr>
      <vt:lpstr>Série 3 ( solutions des exercices)</vt:lpstr>
      <vt:lpstr>Série 3 ( solutions des exercices)</vt:lpstr>
      <vt:lpstr>Série 3 ( solutions des exercices)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 3 théorie des jeux</dc:title>
  <dc:creator>sakr</dc:creator>
  <cp:lastModifiedBy>sakr</cp:lastModifiedBy>
  <cp:revision>23</cp:revision>
  <dcterms:created xsi:type="dcterms:W3CDTF">2020-04-28T11:26:11Z</dcterms:created>
  <dcterms:modified xsi:type="dcterms:W3CDTF">2020-05-06T21:04:19Z</dcterms:modified>
</cp:coreProperties>
</file>