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639E-ACBE-4921-822F-19B1D05213F2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AEF9-3EAD-4D5B-A253-CBD600193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56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639E-ACBE-4921-822F-19B1D05213F2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AEF9-3EAD-4D5B-A253-CBD600193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70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639E-ACBE-4921-822F-19B1D05213F2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AEF9-3EAD-4D5B-A253-CBD600193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05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639E-ACBE-4921-822F-19B1D05213F2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AEF9-3EAD-4D5B-A253-CBD600193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88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639E-ACBE-4921-822F-19B1D05213F2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AEF9-3EAD-4D5B-A253-CBD600193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48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639E-ACBE-4921-822F-19B1D05213F2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AEF9-3EAD-4D5B-A253-CBD600193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80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639E-ACBE-4921-822F-19B1D05213F2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AEF9-3EAD-4D5B-A253-CBD600193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33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639E-ACBE-4921-822F-19B1D05213F2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AEF9-3EAD-4D5B-A253-CBD600193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96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639E-ACBE-4921-822F-19B1D05213F2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AEF9-3EAD-4D5B-A253-CBD600193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42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639E-ACBE-4921-822F-19B1D05213F2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AEF9-3EAD-4D5B-A253-CBD600193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57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639E-ACBE-4921-822F-19B1D05213F2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AEF9-3EAD-4D5B-A253-CBD600193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49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7639E-ACBE-4921-822F-19B1D05213F2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3AEF9-3EAD-4D5B-A253-CBD600193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69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Série 4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Solutions des exercices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604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Solutions </a:t>
            </a:r>
            <a:endParaRPr lang="fr-FR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51845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dirty="0" smtClean="0"/>
                  <a:t>Exercice 1.</a:t>
                </a:r>
              </a:p>
              <a:p>
                <a:pPr marL="0" indent="0">
                  <a:buNone/>
                </a:pPr>
                <a:r>
                  <a:rPr lang="fr-FR" sz="2000" dirty="0" smtClean="0"/>
                  <a:t>Le joueur 1 possède une stratégie dominante si et seulement si </a:t>
                </a:r>
              </a:p>
              <a:p>
                <a:pPr marL="0" indent="0">
                  <a:buNone/>
                </a:pPr>
                <a:r>
                  <a:rPr lang="fr-FR" sz="2000" dirty="0" smtClean="0"/>
                  <a:t> 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𝑡𝑒𝑞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𝑔</m:t>
                    </m:r>
                    <m:d>
                      <m:d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𝑔</m:t>
                    </m:r>
                    <m:d>
                      <m:d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  ∀ 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, ∀ 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⇒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/>
                        <a:ea typeface="Cambria Math"/>
                      </a:rPr>
                      <m:t>la</m:t>
                    </m:r>
                    <m:r>
                      <a:rPr lang="fr-FR" sz="2000" b="0" i="0" smtClean="0">
                        <a:latin typeface="Cambria Math"/>
                        <a:ea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/>
                        <a:ea typeface="Cambria Math"/>
                      </a:rPr>
                      <m:t>fonction</m:t>
                    </m:r>
                    <m:r>
                      <a:rPr lang="fr-FR" sz="2000" b="0" i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/>
                            <a:ea typeface="Cambria Math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/>
                            <a:ea typeface="Cambria Math"/>
                          </a:rPr>
                          <m:t>y</m:t>
                        </m:r>
                      </m:sub>
                    </m:sSub>
                    <m:d>
                      <m:d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/>
                            <a:ea typeface="Cambria Math"/>
                          </a:rP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a:rPr lang="fr-FR" sz="2000" b="0" i="0" smtClean="0">
                        <a:latin typeface="Cambria Math"/>
                        <a:ea typeface="Cambria Math"/>
                      </a:rPr>
                      <m:t>admet</m:t>
                    </m:r>
                    <m:r>
                      <a:rPr lang="fr-FR" sz="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/>
                        <a:ea typeface="Cambria Math"/>
                      </a:rPr>
                      <m:t>un</m:t>
                    </m:r>
                    <m:r>
                      <a:rPr lang="fr-FR" sz="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/>
                        <a:ea typeface="Cambria Math"/>
                      </a:rPr>
                      <m:t>maximum</m:t>
                    </m:r>
                    <m:r>
                      <a:rPr lang="fr-FR" sz="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𝑠𝑢𝑟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 [0,1] </m:t>
                    </m:r>
                  </m:oMath>
                </a14:m>
                <a:r>
                  <a:rPr lang="fr-FR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fr-FR" sz="2000" dirty="0" smtClean="0"/>
                  <a:t>On étudie la fonction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200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y</m:t>
                        </m:r>
                      </m:sub>
                    </m:sSub>
                    <m:d>
                      <m:d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00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x</m:t>
                        </m:r>
                      </m:e>
                    </m:d>
                  </m:oMath>
                </a14:m>
                <a:r>
                  <a:rPr lang="fr-FR" sz="2000" dirty="0" smtClean="0"/>
                  <a:t> donc on calcule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000" i="1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fr-FR" sz="200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fr-FR" sz="2000" b="0" i="1" smtClean="0">
                        <a:latin typeface="Cambria Math"/>
                      </a:rPr>
                      <m:t>=2</m:t>
                    </m:r>
                    <m:r>
                      <a:rPr lang="fr-FR" sz="2000" b="0" i="1" smtClean="0">
                        <a:latin typeface="Cambria Math"/>
                      </a:rPr>
                      <m:t>𝑥</m:t>
                    </m:r>
                    <m:r>
                      <a:rPr lang="fr-FR" sz="2000" b="0" i="1" smtClean="0">
                        <a:latin typeface="Cambria Math"/>
                      </a:rPr>
                      <m:t>−</m:t>
                    </m:r>
                    <m:r>
                      <a:rPr lang="fr-FR" sz="2000" b="0" i="1" smtClean="0">
                        <a:latin typeface="Cambria Math"/>
                      </a:rPr>
                      <m:t>𝑦</m:t>
                    </m:r>
                    <m:r>
                      <a:rPr lang="fr-FR" sz="2000" b="0" i="1" smtClean="0">
                        <a:latin typeface="Cambria Math"/>
                      </a:rPr>
                      <m:t>=0 </m:t>
                    </m:r>
                    <m:r>
                      <a:rPr lang="fr-FR" sz="2000" b="0" i="1" smtClean="0">
                        <a:latin typeface="Cambria Math"/>
                      </a:rPr>
                      <m:t>𝑠𝑖</m:t>
                    </m:r>
                    <m:r>
                      <a:rPr lang="fr-FR" sz="2000" b="0" i="1" smtClean="0">
                        <a:latin typeface="Cambria Math"/>
                      </a:rPr>
                      <m:t> </m:t>
                    </m:r>
                    <m:r>
                      <a:rPr lang="fr-FR" sz="2000" b="0" i="1" smtClean="0">
                        <a:latin typeface="Cambria Math"/>
                      </a:rPr>
                      <m:t>𝑥</m:t>
                    </m:r>
                    <m:r>
                      <a:rPr lang="fr-FR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fr-FR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fr-FR" sz="2000" dirty="0" smtClean="0"/>
              </a:p>
              <a:p>
                <a:pPr marL="0" indent="0">
                  <a:buNone/>
                </a:pPr>
                <a:endParaRPr lang="fr-FR" sz="2000" b="1" dirty="0" smtClean="0"/>
              </a:p>
              <a:p>
                <a:pPr marL="0" indent="0">
                  <a:buNone/>
                </a:pPr>
                <a:endParaRPr lang="fr-FR" sz="2000" b="1" dirty="0"/>
              </a:p>
              <a:p>
                <a:pPr marL="0" indent="0">
                  <a:buNone/>
                </a:pPr>
                <a:endParaRPr lang="fr-FR" sz="2000" b="1" dirty="0" smtClean="0"/>
              </a:p>
              <a:p>
                <a:pPr marL="0" indent="0">
                  <a:buNone/>
                </a:pPr>
                <a:endParaRPr lang="fr-FR" sz="2000" b="1" dirty="0"/>
              </a:p>
              <a:p>
                <a:pPr marL="0" indent="0">
                  <a:buNone/>
                </a:pPr>
                <a:endParaRPr lang="fr-FR" sz="20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/>
                      </a:rPr>
                      <m:t>x</m:t>
                    </m:r>
                    <m:r>
                      <a:rPr lang="fr-FR" sz="2000" b="0" i="0" smtClean="0">
                        <a:latin typeface="Cambria Math"/>
                      </a:rPr>
                      <m:t>=1 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/>
                      </a:rPr>
                      <m:t>est</m:t>
                    </m:r>
                    <m:r>
                      <a:rPr lang="fr-FR" sz="2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/>
                      </a:rPr>
                      <m:t>un</m:t>
                    </m:r>
                    <m:r>
                      <a:rPr lang="fr-FR" sz="2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/>
                      </a:rPr>
                      <m:t>maximum</m:t>
                    </m:r>
                    <m:r>
                      <a:rPr lang="fr-FR" sz="2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/>
                      </a:rPr>
                      <m:t>car</m:t>
                    </m:r>
                    <m:r>
                      <a:rPr lang="fr-FR" sz="2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/>
                      </a:rPr>
                      <m:t>g</m:t>
                    </m:r>
                    <m:r>
                      <a:rPr lang="fr-FR" sz="2000" b="0" i="0" smtClean="0">
                        <a:latin typeface="Cambria Math"/>
                      </a:rPr>
                      <m:t>(1,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/>
                      </a:rPr>
                      <m:t>y</m:t>
                    </m:r>
                    <m:r>
                      <a:rPr lang="fr-FR" sz="2000" b="0" i="0" smtClean="0">
                        <a:latin typeface="Cambria Math"/>
                      </a:rPr>
                      <m:t>)≥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/>
                        <a:ea typeface="Cambria Math"/>
                      </a:rPr>
                      <m:t>g</m:t>
                    </m:r>
                    <m:r>
                      <a:rPr lang="fr-FR" sz="2000" b="0" i="0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/>
                        <a:ea typeface="Cambria Math"/>
                      </a:rPr>
                      <m:t>x</m:t>
                    </m:r>
                    <m:r>
                      <a:rPr lang="fr-FR" sz="2000" b="0" i="0" smtClean="0">
                        <a:latin typeface="Cambria Math"/>
                        <a:ea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/>
                        <a:ea typeface="Cambria Math"/>
                      </a:rPr>
                      <m:t>y</m:t>
                    </m:r>
                    <m:r>
                      <a:rPr lang="fr-FR" sz="2000" b="0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fr-FR" sz="2000" dirty="0" smtClean="0"/>
                  <a:t>, donc la stratégie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>
                        <a:solidFill>
                          <a:prstClr val="black"/>
                        </a:solidFill>
                        <a:latin typeface="Cambria Math"/>
                      </a:rPr>
                      <m:t>x</m:t>
                    </m:r>
                    <m:r>
                      <a:rPr lang="fr-FR" sz="2000">
                        <a:solidFill>
                          <a:prstClr val="black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fr-FR" sz="2000" dirty="0" smtClean="0"/>
                  <a:t>est une stratégie dominante.</a:t>
                </a: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5184576"/>
              </a:xfrm>
              <a:blipFill rotWithShape="1">
                <a:blip r:embed="rId2"/>
                <a:stretch>
                  <a:fillRect l="-741" t="-5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285693"/>
              </p:ext>
            </p:extLst>
          </p:nvPr>
        </p:nvGraphicFramePr>
        <p:xfrm>
          <a:off x="1043608" y="4149080"/>
          <a:ext cx="7488832" cy="1224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4440832"/>
              </a:tblGrid>
              <a:tr h="504056">
                <a:tc>
                  <a:txBody>
                    <a:bodyPr/>
                    <a:lstStyle/>
                    <a:p>
                      <a:r>
                        <a:rPr lang="fr-FR" dirty="0" smtClean="0"/>
                        <a:t>0                          </a:t>
                      </a:r>
                      <a:r>
                        <a:rPr lang="fr-FR" sz="2000" b="1" dirty="0" smtClean="0"/>
                        <a:t>-  </a:t>
                      </a:r>
                      <a:r>
                        <a:rPr lang="fr-FR" dirty="0" smtClean="0"/>
                        <a:t>                         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y/2                               </a:t>
                      </a:r>
                      <a:r>
                        <a:rPr lang="fr-FR" sz="1800" b="1" dirty="0" smtClean="0"/>
                        <a:t>+  </a:t>
                      </a:r>
                      <a:r>
                        <a:rPr lang="fr-FR" sz="1800" dirty="0" smtClean="0"/>
                        <a:t>                                     1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fr-FR" dirty="0" smtClean="0"/>
                        <a:t>-1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Connecteur droit avec flèche 12"/>
          <p:cNvCxnSpPr/>
          <p:nvPr/>
        </p:nvCxnSpPr>
        <p:spPr>
          <a:xfrm>
            <a:off x="1619672" y="4869160"/>
            <a:ext cx="2376264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4572000" y="4797152"/>
            <a:ext cx="3456384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3752412" y="4900259"/>
                <a:ext cx="10631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−1−</m:t>
                      </m:r>
                      <m:f>
                        <m:f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412" y="4900259"/>
                <a:ext cx="1063112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/>
          <p:cNvSpPr txBox="1"/>
          <p:nvPr/>
        </p:nvSpPr>
        <p:spPr>
          <a:xfrm>
            <a:off x="8100392" y="468449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68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fr-FR" sz="3200" dirty="0">
                <a:solidFill>
                  <a:prstClr val="black"/>
                </a:solidFill>
              </a:rPr>
              <a:t>Solutions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908720"/>
                <a:ext cx="8856984" cy="56166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000" dirty="0" smtClean="0"/>
                  <a:t>Pour le joueur 2 cela revient à chercher une stratégie b du joueur 2 tel que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/>
                      </a:rPr>
                      <m:t>𝑔</m:t>
                    </m:r>
                    <m:r>
                      <a:rPr lang="fr-FR" sz="2000" b="0" i="1" smtClean="0">
                        <a:latin typeface="Cambria Math"/>
                      </a:rPr>
                      <m:t>(</m:t>
                    </m:r>
                    <m:r>
                      <a:rPr lang="fr-FR" sz="2000" b="0" i="1" smtClean="0">
                        <a:latin typeface="Cambria Math"/>
                      </a:rPr>
                      <m:t>𝑥</m:t>
                    </m:r>
                    <m:r>
                      <a:rPr lang="fr-FR" sz="2000" b="0" i="1" smtClean="0">
                        <a:latin typeface="Cambria Math"/>
                      </a:rPr>
                      <m:t>,</m:t>
                    </m:r>
                    <m:r>
                      <a:rPr lang="fr-FR" sz="2000" b="0" i="1" smtClean="0">
                        <a:latin typeface="Cambria Math"/>
                      </a:rPr>
                      <m:t>𝑏</m:t>
                    </m:r>
                    <m:r>
                      <a:rPr lang="fr-FR" sz="2000" b="0" i="1" smtClean="0">
                        <a:latin typeface="Cambria Math"/>
                      </a:rPr>
                      <m:t>)≤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𝑔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fr-FR" sz="2000" dirty="0" smtClean="0"/>
                  <a:t> donc cela revient à étudier la fonction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x</m:t>
                        </m:r>
                      </m:sub>
                    </m:sSub>
                    <m:d>
                      <m:d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y</m:t>
                        </m:r>
                      </m:e>
                    </m:d>
                  </m:oMath>
                </a14:m>
                <a:r>
                  <a:rPr lang="fr-FR" sz="2000" dirty="0" smtClean="0"/>
                  <a:t> 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=−</m:t>
                      </m:r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≤0 </m:t>
                      </m:r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𝑑𝑜𝑛𝑐</m:t>
                      </m:r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é</m:t>
                      </m:r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𝑐𝑟𝑜𝑖𝑠𝑠𝑎𝑛𝑡𝑒</m:t>
                      </m:r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  <m:sup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𝑒𝑠𝑡</m:t>
                      </m:r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à </m:t>
                      </m:r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𝑑𝑖𝑟𝑒</m:t>
                      </m:r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𝑙𝑒</m:t>
                      </m:r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𝑚𝑖𝑛𝑖𝑚𝑢𝑚</m:t>
                      </m:r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𝑒𝑠𝑡</m:t>
                      </m:r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𝑎𝑡𝑡𝑒𝑖𝑛𝑡</m:t>
                      </m:r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𝑒𝑛</m:t>
                      </m:r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1</m:t>
                      </m:r>
                    </m:oMath>
                  </m:oMathPara>
                </a14:m>
                <a:endParaRPr lang="fr-FR" sz="2000" b="0" dirty="0" smtClean="0">
                  <a:solidFill>
                    <a:prstClr val="black"/>
                  </a:solidFill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fr-FR" sz="2000" dirty="0" smtClean="0">
                    <a:latin typeface="Cambria Math"/>
                    <a:ea typeface="Cambria Math"/>
                  </a:rPr>
                  <a:t>⇒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𝑔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,1)≤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𝑔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fr-FR" sz="2000" dirty="0" smtClean="0"/>
                  <a:t> donc la stratégie y=1 est </a:t>
                </a:r>
                <a:r>
                  <a:rPr lang="fr-FR" sz="2000" dirty="0" smtClean="0"/>
                  <a:t>dominante pour le joueur 2 </a:t>
                </a:r>
                <a:r>
                  <a:rPr lang="fr-FR" sz="2000" dirty="0" smtClean="0"/>
                  <a:t>donc le profil (1,1) est une issue du jeu d’après le théorème vu en cours c’est aussi un équilibre en stratégies prudentes.</a:t>
                </a:r>
              </a:p>
              <a:p>
                <a:pPr marL="0" indent="0">
                  <a:buNone/>
                </a:pPr>
                <a:r>
                  <a:rPr lang="fr-FR" sz="2000" b="1" dirty="0" smtClean="0"/>
                  <a:t>Exercice 2. ( résolu en cours),</a:t>
                </a:r>
              </a:p>
              <a:p>
                <a:pPr marL="0" indent="0">
                  <a:buNone/>
                </a:pPr>
                <a:r>
                  <a:rPr lang="fr-FR" sz="2000" b="1" dirty="0" smtClean="0"/>
                  <a:t>Exercice 3.</a:t>
                </a:r>
                <a:r>
                  <a:rPr lang="fr-FR" sz="2000" dirty="0" smtClean="0"/>
                  <a:t> comme le joueur 1 dispose seulement de deux stratégies donc on essayera de calculer la stratégie prudente du joueur 1 c’est-à-dire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000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000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/>
                                      <a:ea typeface="Cambria Math"/>
                                    </a:rPr>
                                    <m:t>𝜮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fr-FR" sz="2000" b="1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FR" sz="2000" b="1" i="1" smtClean="0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 b="0" i="0" smtClean="0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fr-FR" sz="2000" b="1" i="1" smtClean="0">
                                      <a:latin typeface="Cambria Math"/>
                                    </a:rPr>
                                    <m:t>𝒃</m:t>
                                  </m:r>
                                  <m:r>
                                    <a:rPr lang="fr-FR" sz="2000" b="1" i="1" smtClean="0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fr-FR" sz="2000" b="1" i="1" smtClean="0">
                                      <a:latin typeface="Cambria Math"/>
                                      <a:ea typeface="Cambria Math"/>
                                    </a:rPr>
                                    <m:t>𝑩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fr-FR" sz="2000" b="1" i="1" smtClean="0">
                                  <a:latin typeface="Cambria Math"/>
                                </a:rPr>
                                <m:t>𝒇</m:t>
                              </m:r>
                              <m:r>
                                <a:rPr lang="fr-FR" sz="2000" b="1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sz="2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1" i="1" smtClean="0">
                                      <a:latin typeface="Cambria Math"/>
                                      <a:ea typeface="Cambria Math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fr-FR" sz="20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  <m:r>
                        <a:rPr lang="fr-FR" sz="2000" b="1" i="0" smtClean="0">
                          <a:latin typeface="Cambria Math"/>
                        </a:rPr>
                        <m:t>,</m:t>
                      </m:r>
                      <m:r>
                        <a:rPr lang="fr-FR" sz="2000" b="1" i="0" smtClean="0">
                          <a:latin typeface="Cambria Math"/>
                        </a:rPr>
                        <m:t>𝐛</m:t>
                      </m:r>
                      <m:r>
                        <a:rPr lang="fr-FR" sz="2000" b="1" i="0" smtClean="0">
                          <a:latin typeface="Cambria Math"/>
                        </a:rPr>
                        <m:t>)=</m:t>
                      </m:r>
                      <m:func>
                        <m:funcPr>
                          <m:ctrlPr>
                            <a:rPr lang="fr-FR" sz="2000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1" i="1" smtClean="0">
                                  <a:latin typeface="Cambria Math"/>
                                </a:rPr>
                                <m:t>𝒑</m:t>
                              </m:r>
                              <m:r>
                                <a:rPr lang="fr-FR" sz="2000" b="1" i="1" smtClean="0">
                                  <a:latin typeface="Cambria Math"/>
                                  <a:ea typeface="Cambria Math"/>
                                </a:rPr>
                                <m:t>∈[</m:t>
                              </m:r>
                              <m:r>
                                <a:rPr lang="fr-FR" sz="2000" b="1" i="1" smtClean="0"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  <m:r>
                                <a:rPr lang="fr-FR" sz="2000" b="1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fr-FR" sz="20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  <m:r>
                                <a:rPr lang="fr-FR" sz="2000" b="1" i="1" smtClean="0">
                                  <a:latin typeface="Cambria Math"/>
                                  <a:ea typeface="Cambria Math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𝑚𝑖𝑛</m:t>
                          </m:r>
                          <m:r>
                            <a:rPr lang="fr-FR" sz="2000" b="1" i="1" smtClean="0">
                              <a:latin typeface="Cambria Math"/>
                            </a:rPr>
                            <m:t>(</m:t>
                          </m:r>
                        </m:e>
                      </m:func>
                      <m:r>
                        <a:rPr lang="fr-FR" sz="2000" b="1" i="1" smtClean="0">
                          <a:latin typeface="Cambria Math"/>
                        </a:rPr>
                        <m:t>𝟏</m:t>
                      </m:r>
                      <m:r>
                        <a:rPr lang="fr-FR" sz="2000" b="1" i="1" smtClean="0">
                          <a:latin typeface="Cambria Math"/>
                        </a:rPr>
                        <m:t>−</m:t>
                      </m:r>
                      <m:r>
                        <a:rPr lang="fr-FR" sz="2000" b="1" i="1" smtClean="0">
                          <a:latin typeface="Cambria Math"/>
                        </a:rPr>
                        <m:t>𝒑</m:t>
                      </m:r>
                      <m:r>
                        <a:rPr lang="fr-FR" sz="2000" b="1" i="1" smtClean="0">
                          <a:latin typeface="Cambria Math"/>
                        </a:rPr>
                        <m:t>,</m:t>
                      </m:r>
                      <m:r>
                        <a:rPr lang="fr-FR" sz="2000" b="1" i="1" smtClean="0">
                          <a:latin typeface="Cambria Math"/>
                        </a:rPr>
                        <m:t>𝟐</m:t>
                      </m:r>
                      <m:r>
                        <a:rPr lang="fr-FR" sz="2000" b="1" i="1" smtClean="0">
                          <a:latin typeface="Cambria Math"/>
                        </a:rPr>
                        <m:t>𝒑</m:t>
                      </m:r>
                      <m:r>
                        <a:rPr lang="fr-FR" sz="2000" b="1" i="1" smtClean="0">
                          <a:latin typeface="Cambria Math"/>
                        </a:rPr>
                        <m:t>,</m:t>
                      </m:r>
                      <m:r>
                        <a:rPr lang="fr-FR" sz="2000" b="1" i="1" smtClean="0">
                          <a:latin typeface="Cambria Math"/>
                        </a:rPr>
                        <m:t>𝟐</m:t>
                      </m:r>
                      <m:r>
                        <a:rPr lang="fr-FR" sz="2000" b="1" i="1" smtClean="0">
                          <a:latin typeface="Cambria Math"/>
                        </a:rPr>
                        <m:t>−</m:t>
                      </m:r>
                      <m:r>
                        <a:rPr lang="fr-FR" sz="2000" b="1" i="1" smtClean="0">
                          <a:latin typeface="Cambria Math"/>
                        </a:rPr>
                        <m:t>𝒑</m:t>
                      </m:r>
                      <m:r>
                        <a:rPr lang="fr-FR" sz="2000" b="1" i="1" smtClean="0">
                          <a:latin typeface="Cambria Math"/>
                        </a:rPr>
                        <m:t>)=</m:t>
                      </m:r>
                      <m:func>
                        <m:funcPr>
                          <m:ctrlPr>
                            <a:rPr lang="fr-FR" sz="20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𝒑</m:t>
                              </m:r>
                              <m:r>
                                <a:rPr lang="fr-FR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}"/>
                                  <m:ctrlPr>
                                    <a:rPr lang="fr-FR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𝟎</m:t>
                                  </m:r>
                                  <m:r>
                                    <a:rPr lang="fr-FR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fr-FR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fr-FR" sz="2000" i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min</m:t>
                          </m:r>
                          <m:r>
                            <a:rPr lang="fr-FR" sz="2000" i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⁡</m:t>
                          </m:r>
                          <m:r>
                            <a:rPr lang="fr-FR" sz="20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</m:e>
                      </m:func>
                      <m:r>
                        <a:rPr lang="fr-FR" sz="20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𝟏</m:t>
                      </m:r>
                      <m:r>
                        <a:rPr lang="fr-FR" sz="20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r>
                        <a:rPr lang="fr-FR" sz="20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𝒑</m:t>
                      </m:r>
                      <m:r>
                        <a:rPr lang="fr-FR" sz="2000" b="1" i="1">
                          <a:solidFill>
                            <a:prstClr val="black"/>
                          </a:solidFill>
                          <a:latin typeface="Cambria Math"/>
                        </a:rPr>
                        <m:t>,</m:t>
                      </m:r>
                      <m:r>
                        <a:rPr lang="fr-FR" sz="2000" b="1" i="1">
                          <a:solidFill>
                            <a:prstClr val="black"/>
                          </a:solidFill>
                          <a:latin typeface="Cambria Math"/>
                        </a:rPr>
                        <m:t>𝟐</m:t>
                      </m:r>
                      <m:r>
                        <a:rPr lang="fr-FR" sz="20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𝒑</m:t>
                      </m:r>
                      <m:r>
                        <a:rPr lang="fr-FR" sz="2000" b="1" i="0" smtClean="0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2000" b="1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fr-FR" sz="2000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1" i="1" smtClean="0">
                                  <a:latin typeface="Cambria Math"/>
                                </a:rPr>
                                <m:t>𝒑</m:t>
                              </m:r>
                              <m:r>
                                <a:rPr lang="fr-FR" sz="2000" b="1" i="1" smtClean="0">
                                  <a:latin typeface="Cambria Math"/>
                                  <a:ea typeface="Cambria Math"/>
                                </a:rPr>
                                <m:t>∈[</m:t>
                              </m:r>
                              <m:r>
                                <a:rPr lang="fr-FR" sz="2000" b="1" i="1" smtClean="0"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  <m:r>
                                <a:rPr lang="fr-FR" sz="2000" b="1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fr-FR" sz="20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  <m:r>
                                <a:rPr lang="fr-FR" sz="2000" b="1" i="1" smtClean="0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fr-FR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fr-FR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fr-FR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𝒑</m:t>
                                  </m:r>
                                  <m:r>
                                    <a:rPr lang="fr-FR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fr-FR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𝒔𝒊</m:t>
                                  </m:r>
                                  <m:r>
                                    <a:rPr lang="fr-FR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fr-FR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𝒑</m:t>
                                  </m:r>
                                  <m:r>
                                    <a:rPr lang="fr-FR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fr-FR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𝟎</m:t>
                                      </m:r>
                                      <m:r>
                                        <a:rPr lang="fr-FR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ctrlPr>
                                            <a:rPr lang="fr-FR" sz="2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2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𝟏</m:t>
                                          </m:r>
                                        </m:num>
                                        <m:den>
                                          <m:r>
                                            <a:rPr lang="fr-FR" sz="20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𝟑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e>
                                  <m:r>
                                    <a:rPr lang="fr-FR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fr-FR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fr-FR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𝒑</m:t>
                                  </m:r>
                                  <m:r>
                                    <a:rPr lang="fr-FR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fr-FR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𝒔𝒊</m:t>
                                  </m:r>
                                  <m:r>
                                    <a:rPr lang="fr-FR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fr-FR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𝒑</m:t>
                                  </m:r>
                                  <m:r>
                                    <a:rPr lang="fr-FR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∈[</m:t>
                                  </m:r>
                                  <m:f>
                                    <m:fPr>
                                      <m:ctrlPr>
                                        <a:rPr lang="fr-FR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fr-FR" sz="20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𝟑</m:t>
                                      </m:r>
                                    </m:den>
                                  </m:f>
                                  <m:r>
                                    <a:rPr lang="fr-FR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fr-FR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  <m:r>
                                    <a:rPr lang="fr-FR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fr-FR" sz="2000" b="1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2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2000" b="1" i="1" smtClean="0"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fr-FR" sz="2000" b="1" i="1" smtClean="0"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fr-FR" sz="2000" b="1" i="1" smtClean="0">
                          <a:latin typeface="Cambria Math"/>
                        </a:rPr>
                        <m:t> </m:t>
                      </m:r>
                      <m:r>
                        <a:rPr lang="fr-FR" sz="2000" b="1" i="1" smtClean="0">
                          <a:latin typeface="Cambria Math"/>
                        </a:rPr>
                        <m:t>𝒂𝒕𝒕𝒆𝒊𝒏𝒕</m:t>
                      </m:r>
                      <m:r>
                        <a:rPr lang="fr-FR" sz="2000" b="1" i="1" smtClean="0">
                          <a:latin typeface="Cambria Math"/>
                        </a:rPr>
                        <m:t> </m:t>
                      </m:r>
                      <m:r>
                        <a:rPr lang="fr-FR" sz="2000" b="1" i="1" smtClean="0">
                          <a:latin typeface="Cambria Math"/>
                        </a:rPr>
                        <m:t>𝒆𝒏</m:t>
                      </m:r>
                    </m:oMath>
                  </m:oMathPara>
                </a14:m>
                <a:endParaRPr lang="fr-FR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latin typeface="Cambria Math"/>
                        </a:rPr>
                        <m:t> </m:t>
                      </m:r>
                      <m:r>
                        <a:rPr lang="fr-FR" sz="2000" b="1" i="1" smtClean="0">
                          <a:latin typeface="Cambria Math"/>
                        </a:rPr>
                        <m:t>𝒑</m:t>
                      </m:r>
                      <m:r>
                        <a:rPr lang="fr-FR" sz="20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2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20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fr-FR" sz="2000" b="1" i="1" smtClean="0"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fr-FR" sz="2000" b="1" i="0" smtClean="0">
                          <a:latin typeface="Cambria Math"/>
                        </a:rPr>
                        <m:t> </m:t>
                      </m:r>
                      <m:r>
                        <a:rPr lang="fr-FR" sz="2000" b="1" i="0" smtClean="0">
                          <a:latin typeface="Cambria Math"/>
                        </a:rPr>
                        <m:t>𝐝𝐨𝐧𝐜</m:t>
                      </m:r>
                      <m:r>
                        <a:rPr lang="fr-FR" sz="2000" b="1" i="0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fr-FR" sz="2000" b="1" i="0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20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2000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fr-FR" sz="2000" b="1" i="1" smtClean="0">
                                  <a:latin typeface="Cambria Math"/>
                                </a:rPr>
                                <m:t>𝟑</m:t>
                              </m:r>
                            </m:den>
                          </m:f>
                          <m:r>
                            <a:rPr lang="fr-FR" sz="2000" b="1" i="1" smtClean="0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fr-FR" sz="20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2000" b="1" i="1" smtClean="0">
                                  <a:latin typeface="Cambria Math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fr-FR" sz="2000" b="1" i="1" smtClean="0">
                                  <a:latin typeface="Cambria Math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fr-FR" sz="2000" b="1" i="1" smtClean="0">
                          <a:latin typeface="Cambria Math"/>
                        </a:rPr>
                        <m:t>𝒆𝒔𝒕</m:t>
                      </m:r>
                      <m:r>
                        <a:rPr lang="fr-FR" sz="2000" b="1" i="1" smtClean="0">
                          <a:latin typeface="Cambria Math"/>
                        </a:rPr>
                        <m:t> </m:t>
                      </m:r>
                      <m:r>
                        <a:rPr lang="fr-FR" sz="2000" b="1" i="1" smtClean="0">
                          <a:latin typeface="Cambria Math"/>
                        </a:rPr>
                        <m:t>𝒍𝒂</m:t>
                      </m:r>
                      <m:r>
                        <a:rPr lang="fr-FR" sz="2000" b="1" i="1" smtClean="0">
                          <a:latin typeface="Cambria Math"/>
                        </a:rPr>
                        <m:t> </m:t>
                      </m:r>
                      <m:r>
                        <a:rPr lang="fr-FR" sz="2000" b="1" i="1" smtClean="0">
                          <a:latin typeface="Cambria Math"/>
                        </a:rPr>
                        <m:t>𝒔𝒕𝒓𝒂</m:t>
                      </m:r>
                      <m:r>
                        <a:rPr lang="fr-FR" sz="2000" b="1" i="1" smtClean="0">
                          <a:latin typeface="Cambria Math"/>
                        </a:rPr>
                        <m:t>é</m:t>
                      </m:r>
                      <m:r>
                        <a:rPr lang="fr-FR" sz="2000" b="1" i="1" smtClean="0">
                          <a:latin typeface="Cambria Math"/>
                        </a:rPr>
                        <m:t>𝒈𝒊𝒆</m:t>
                      </m:r>
                      <m:r>
                        <a:rPr lang="fr-FR" sz="2000" b="1" i="1" smtClean="0">
                          <a:latin typeface="Cambria Math"/>
                        </a:rPr>
                        <m:t> </m:t>
                      </m:r>
                      <m:r>
                        <a:rPr lang="fr-FR" sz="2000" b="1" i="1" smtClean="0">
                          <a:latin typeface="Cambria Math"/>
                        </a:rPr>
                        <m:t>𝒑𝒓𝒖𝒅𝒆𝒏𝒕𝒆</m:t>
                      </m:r>
                      <m:r>
                        <a:rPr lang="fr-FR" sz="2000" b="1" i="1" smtClean="0">
                          <a:latin typeface="Cambria Math"/>
                        </a:rPr>
                        <m:t> </m:t>
                      </m:r>
                      <m:r>
                        <a:rPr lang="fr-FR" sz="2000" b="1" i="1" smtClean="0">
                          <a:latin typeface="Cambria Math"/>
                        </a:rPr>
                        <m:t>𝒅𝒖</m:t>
                      </m:r>
                      <m:r>
                        <a:rPr lang="fr-FR" sz="2000" b="1" i="1" smtClean="0">
                          <a:latin typeface="Cambria Math"/>
                        </a:rPr>
                        <m:t> </m:t>
                      </m:r>
                      <m:r>
                        <a:rPr lang="fr-FR" sz="2000" b="1" i="1" smtClean="0">
                          <a:latin typeface="Cambria Math"/>
                        </a:rPr>
                        <m:t>𝒋𝒐𝒖𝒆𝒖𝒓</m:t>
                      </m:r>
                      <m:r>
                        <a:rPr lang="fr-FR" sz="2000" b="1" i="1" smtClean="0">
                          <a:latin typeface="Cambria Math"/>
                        </a:rPr>
                        <m:t>𝟏</m:t>
                      </m:r>
                      <m:r>
                        <a:rPr lang="fr-FR" sz="2000" b="1" i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fr-FR" sz="2000" b="1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08720"/>
                <a:ext cx="8856984" cy="5616624"/>
              </a:xfrm>
              <a:blipFill rotWithShape="1">
                <a:blip r:embed="rId2"/>
                <a:stretch>
                  <a:fillRect l="-688" t="-10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26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solidFill>
                  <a:prstClr val="black"/>
                </a:solidFill>
              </a:rPr>
              <a:t>Solutions 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dirty="0" smtClean="0"/>
                  <a:t>On vérifie le support de la stratégie prudente</a:t>
                </a:r>
                <a14:m>
                  <m:oMath xmlns:m="http://schemas.openxmlformats.org/officeDocument/2006/math"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000" dirty="0" smtClean="0"/>
                  <a:t> du joueur 2 grâce au fait que le gain dans le support est invariant  face à la stratégie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000" dirty="0" smtClean="0"/>
                  <a:t>, c’est-à-dire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fr-FR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20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fr-FR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20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fr-FR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𝑓</m:t>
                    </m:r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</m:sub>
                    </m:sSub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fr-FR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fr-FR" sz="2000" dirty="0" smtClean="0"/>
                  <a:t>Si on suppose que les trois stratégies du joueur 2 sont dans le support de la stratégie prudente  on obtient parés calcul :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prstClr val="black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2000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20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 ; </m:t>
                    </m:r>
                    <m:r>
                      <a:rPr lang="fr-FR" sz="2000" i="1">
                        <a:solidFill>
                          <a:prstClr val="black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2000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20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fr-FR" sz="2000" b="0" i="1" dirty="0" smtClean="0">
                    <a:solidFill>
                      <a:prstClr val="black"/>
                    </a:solidFill>
                    <a:latin typeface="Cambria Math"/>
                  </a:rPr>
                  <a:t>;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i="1">
                        <a:solidFill>
                          <a:prstClr val="black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1,</m:t>
                            </m:r>
                          </m:sub>
                        </m:sSub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donc</m:t>
                    </m:r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la</m:t>
                    </m:r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stra</m:t>
                    </m:r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é</m:t>
                    </m:r>
                    <m:r>
                      <m:rPr>
                        <m:sty m:val="p"/>
                      </m:rP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tgie</m:t>
                    </m:r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sz="2000" dirty="0" smtClean="0"/>
                  <a:t> est hors support alors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=(</m:t>
                    </m:r>
                    <m:r>
                      <m:rPr>
                        <m:sty m:val="p"/>
                      </m:rP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q</m:t>
                    </m:r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,1−</m:t>
                    </m:r>
                    <m:r>
                      <m:rPr>
                        <m:sty m:val="p"/>
                      </m:rP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q</m:t>
                    </m:r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,0)</m:t>
                    </m:r>
                  </m:oMath>
                </a14:m>
                <a:r>
                  <a:rPr lang="fr-FR" sz="2000" dirty="0" smtClean="0"/>
                  <a:t> par invariance au support du joueur 1 on détermine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fr-FR" sz="2000" dirty="0" smtClean="0"/>
                  <a:t>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fr-FR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/>
                      </a:rPr>
                      <m:t>=</m:t>
                    </m:r>
                    <m:r>
                      <a:rPr lang="fr-FR" sz="2000" b="0" i="1" smtClean="0">
                        <a:latin typeface="Cambria Math"/>
                      </a:rPr>
                      <m:t>𝑓</m:t>
                    </m:r>
                    <m:r>
                      <a:rPr lang="fr-FR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fr-FR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fr-FR" sz="20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fr-FR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FR" sz="2000" b="0" dirty="0" smtClean="0">
                  <a:solidFill>
                    <a:prstClr val="black"/>
                  </a:solidFill>
                  <a:ea typeface="Cambria Math"/>
                </a:endParaRPr>
              </a:p>
              <a:p>
                <a:pPr marL="0" indent="0">
                  <a:buNone/>
                </a:pPr>
                <a:r>
                  <a:rPr lang="fr-FR" sz="2000" dirty="0" smtClean="0">
                    <a:latin typeface="Cambria Math"/>
                    <a:ea typeface="Cambria Math"/>
                  </a:rPr>
                  <a:t>⇒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/>
                        <a:ea typeface="Cambria Math"/>
                      </a:rPr>
                      <m:t>2</m:t>
                    </m:r>
                    <m:d>
                      <m:d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=2/3</m:t>
                    </m:r>
                  </m:oMath>
                </a14:m>
                <a:r>
                  <a:rPr lang="fr-FR" sz="2000" dirty="0" smtClean="0"/>
                  <a:t> donc la stratégie prudente du joueur 2 est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fr-FR" sz="2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=(</m:t>
                      </m:r>
                      <m:f>
                        <m:fPr>
                          <m:ctrlPr>
                            <a:rPr lang="fr-FR" sz="20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num>
                        <m:den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  <m:r>
                        <a:rPr lang="fr-FR" sz="2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f>
                        <m:fPr>
                          <m:ctrlPr>
                            <a:rPr lang="fr-FR" sz="20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  <m:r>
                        <a:rPr lang="fr-FR" sz="2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,0)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5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92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fr-FR" sz="3200" dirty="0" smtClean="0"/>
              <a:t>Solutions </a:t>
            </a:r>
            <a:endParaRPr lang="fr-F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908720"/>
                <a:ext cx="8856984" cy="575877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000" b="1" dirty="0" smtClean="0">
                    <a:solidFill>
                      <a:prstClr val="black"/>
                    </a:solidFill>
                  </a:rPr>
                  <a:t>Exercice 4.</a:t>
                </a:r>
                <a:r>
                  <a:rPr lang="fr-FR" sz="2000" dirty="0" smtClean="0">
                    <a:solidFill>
                      <a:prstClr val="black"/>
                    </a:solidFill>
                  </a:rPr>
                  <a:t> Ce jeu admet un point selle si et seulement si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0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 sz="2000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fr-FR" sz="2000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fr-FR" sz="200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FR" sz="2000" i="1" smtClean="0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 i="0" smtClean="0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fr-FR" sz="2000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fr-FR" sz="2000" b="0" i="1" smtClean="0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fr-FR" sz="2000" b="0" i="1" smtClean="0">
                                      <a:latin typeface="Cambria Math"/>
                                      <a:ea typeface="Cambria Math"/>
                                    </a:rPr>
                                    <m:t>𝑌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fr-FR" sz="2000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fr-FR" sz="2000" b="0" i="1" smtClean="0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fr-FR" sz="20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FR" sz="2000" b="0" i="1" smtClean="0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 b="0" i="0" smtClean="0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fr-FR" sz="2000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fr-FR" sz="2000" b="0" i="1" smtClean="0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fr-FR" sz="20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fr-FR" sz="20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fr-FR" sz="2000" b="0" i="1" smtClean="0">
                                          <a:latin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000" b="0" i="0" smtClean="0">
                                          <a:latin typeface="Cambria Math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fr-FR" sz="20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fr-FR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∈</m:t>
                                      </m:r>
                                      <m:r>
                                        <a:rPr lang="fr-FR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𝑋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fr-FR" sz="2000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fr-FR" sz="20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0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fr-FR" sz="20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fr-FR" sz="20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fr-FR" sz="2000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fr-FR" sz="2000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fr-FR" sz="2000" dirty="0" smtClean="0"/>
              </a:p>
              <a:p>
                <a:pPr marL="0" indent="0">
                  <a:buNone/>
                </a:pPr>
                <a:r>
                  <a:rPr lang="fr-FR" sz="2000" dirty="0" smtClean="0"/>
                  <a:t>Car l’ensemble des stratégies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20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000" i="1" dirty="0" smtClean="0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fr-FR" sz="200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fr-FR" sz="2000" b="0" i="1" dirty="0" smtClean="0">
                        <a:latin typeface="Cambria Math"/>
                        <a:ea typeface="Cambria Math"/>
                      </a:rPr>
                      <m:t>[0,1]</m:t>
                    </m:r>
                    <m:r>
                      <a:rPr lang="fr-FR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fr-FR" sz="2000" dirty="0" smtClean="0"/>
                  <a:t>est un ensemble compact( borné et fermé) donc on peut appliquer le théorème vu en cours.</a:t>
                </a:r>
              </a:p>
              <a:p>
                <a:pPr marL="0" indent="0">
                  <a:buNone/>
                </a:pPr>
                <a:r>
                  <a:rPr lang="fr-FR" sz="2000" dirty="0" smtClean="0"/>
                  <a:t>On calcule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200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fr-FR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fr-FR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fr-FR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fr-FR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𝑌</m:t>
                                </m:r>
                              </m:lim>
                            </m:limLow>
                          </m:fName>
                          <m:e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𝑓</m:t>
                            </m:r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fr-FR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fr-FR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i="0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fr-FR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fr-FR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fr-FR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fr-FR" sz="20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fr-FR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000" i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fr-F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fr-F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∈</m:t>
                                    </m:r>
                                    <m:r>
                                      <a:rPr lang="fr-F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𝑌</m:t>
                                    </m:r>
                                  </m:lim>
                                </m:limLow>
                                <m:r>
                                  <a:rPr lang="fr-FR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</m:fName>
                              <m:e>
                                <m:r>
                                  <a:rPr lang="fr-FR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fr-F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fr-F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fr-F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fr-F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fr-F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fr-F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e>
                        </m:func>
                      </m:e>
                    </m:func>
                    <m:r>
                      <a:rPr lang="fr-FR" sz="2000" b="0" i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fr-FR" sz="2000" b="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 smtClean="0"/>
                  <a:t>On calcule alors la dérivé  partiel par rapport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000" i="1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fr-FR" sz="2000" i="1" smtClean="0">
                            <a:latin typeface="Cambria Math"/>
                          </a:rPr>
                          <m:t>𝑑</m:t>
                        </m:r>
                        <m:r>
                          <a:rPr lang="fr-FR" sz="2000" b="0" i="1" smtClean="0">
                            <a:latin typeface="Cambria Math"/>
                          </a:rPr>
                          <m:t>𝑦</m:t>
                        </m:r>
                      </m:den>
                    </m:f>
                    <m:r>
                      <a:rPr lang="fr-FR" sz="2000" b="0" i="0" smtClean="0">
                        <a:latin typeface="Cambria Math"/>
                      </a:rPr>
                      <m:t>=2(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/>
                      </a:rPr>
                      <m:t>x</m:t>
                    </m:r>
                    <m:r>
                      <a:rPr lang="fr-FR" sz="2000" b="0" i="0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/>
                      </a:rPr>
                      <m:t>y</m:t>
                    </m:r>
                    <m:r>
                      <a:rPr lang="fr-FR" sz="2000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2000" dirty="0" smtClean="0"/>
                  <a:t>  d’où la tableau de variation 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 smtClean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 smtClean="0"/>
              </a:p>
              <a:p>
                <a:pPr marL="0" indent="0">
                  <a:buNone/>
                </a:pPr>
                <a:endParaRPr lang="fr-FR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fr-FR" sz="200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200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200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fr-FR" sz="20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𝑌</m:t>
                            </m:r>
                          </m:lim>
                        </m:limLow>
                      </m:fName>
                      <m:e>
                        <m:r>
                          <a:rPr lang="fr-FR" sz="2000" b="0" i="1" smtClean="0">
                            <a:latin typeface="Cambria Math"/>
                          </a:rPr>
                          <m:t>(1−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sz="2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fr-FR" sz="2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sz="20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fr-FR" sz="2000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fr-FR" sz="2000" b="0" i="1" smtClean="0">
                        <a:latin typeface="Cambria Math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fr-FR" sz="2000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fr-FR" sz="2000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fr-FR" sz="20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fr-FR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sz="2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fr-FR" sz="2000" b="0" i="1" smtClean="0">
                                <a:latin typeface="Cambria Math"/>
                              </a:rPr>
                              <m:t>𝑠𝑖</m:t>
                            </m:r>
                            <m:r>
                              <a:rPr lang="fr-FR" sz="2000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fr-FR" sz="2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∈[0,</m:t>
                            </m:r>
                            <m:f>
                              <m:fPr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 ]</m:t>
                            </m:r>
                          </m:e>
                          <m:e>
                            <m:r>
                              <a:rPr lang="fr-FR" sz="2000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sz="2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fr-FR" sz="2000" b="0" i="1" smtClean="0">
                                <a:latin typeface="Cambria Math"/>
                              </a:rPr>
                              <m:t>𝑠𝑖</m:t>
                            </m:r>
                            <m:r>
                              <a:rPr lang="fr-FR" sz="2000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fr-FR" sz="2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∈[</m:t>
                            </m:r>
                            <m:f>
                              <m:fPr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,1]</m:t>
                            </m:r>
                          </m:e>
                        </m:eqArr>
                      </m:e>
                    </m:d>
                  </m:oMath>
                </a14:m>
                <a:r>
                  <a:rPr lang="fr-FR" sz="2000" dirty="0" smtClean="0"/>
                  <a:t>       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08720"/>
                <a:ext cx="8856984" cy="5758777"/>
              </a:xfrm>
              <a:blipFill rotWithShape="1">
                <a:blip r:embed="rId2"/>
                <a:stretch>
                  <a:fillRect l="-688" t="-10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003145"/>
              </p:ext>
            </p:extLst>
          </p:nvPr>
        </p:nvGraphicFramePr>
        <p:xfrm>
          <a:off x="2272756" y="3735636"/>
          <a:ext cx="5827636" cy="1152128"/>
        </p:xfrm>
        <a:graphic>
          <a:graphicData uri="http://schemas.openxmlformats.org/drawingml/2006/table">
            <a:tbl>
              <a:tblPr/>
              <a:tblGrid>
                <a:gridCol w="5827636"/>
              </a:tblGrid>
              <a:tr h="3369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fr-FR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                              +                                     x</a:t>
                      </a:r>
                      <a:r>
                        <a:rPr lang="fr-F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                                   -                                    1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1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fr-F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                                                                                   1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Connecteur droit avec flèche 9"/>
          <p:cNvCxnSpPr/>
          <p:nvPr/>
        </p:nvCxnSpPr>
        <p:spPr>
          <a:xfrm flipV="1">
            <a:off x="2989084" y="4189281"/>
            <a:ext cx="2014964" cy="366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5308882" y="4142426"/>
            <a:ext cx="1545212" cy="413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2277827" y="4498001"/>
                <a:ext cx="615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827" y="4498001"/>
                <a:ext cx="61561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11" t="-8333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6850439" y="4498001"/>
                <a:ext cx="12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𝑥</m:t>
                        </m:r>
                        <m:r>
                          <a:rPr lang="fr-FR" b="0" i="1" smtClean="0">
                            <a:latin typeface="Cambria Math"/>
                          </a:rPr>
                          <m:t>−1)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439" y="4498001"/>
                <a:ext cx="120629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545" t="-8333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/>
          <p:nvPr/>
        </p:nvCxnSpPr>
        <p:spPr>
          <a:xfrm flipV="1">
            <a:off x="6747434" y="5861306"/>
            <a:ext cx="459130" cy="436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7270683" y="5555838"/>
                <a:ext cx="36580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fr-FR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683" y="5555838"/>
                <a:ext cx="36580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6433721" y="6298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7636488" y="5927001"/>
            <a:ext cx="607920" cy="305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325375" y="6240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815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fr-FR" sz="3200" dirty="0">
                <a:solidFill>
                  <a:prstClr val="black"/>
                </a:solidFill>
              </a:rPr>
              <a:t>Solutions 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85395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fr-FR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fr-FR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FR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fr-FR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fr-FR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fr-FR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𝑌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fr-FR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r>
                                <a:rPr lang="fr-FR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fr-FR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fr-FR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fr-FR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fr-FR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FR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fr-FR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fr-FR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fr-FR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fr-FR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fr-FR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0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fr-FR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fr-FR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∈</m:t>
                                      </m:r>
                                      <m:r>
                                        <a:rPr lang="fr-FR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𝑌</m:t>
                                      </m:r>
                                    </m:lim>
                                  </m:limLow>
                                  <m:r>
                                    <a:rPr lang="fr-FR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</m:fName>
                                <m:e>
                                  <m:r>
                                    <a:rPr lang="fr-FR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fr-FR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fr-FR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fr-FR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fr-FR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fr-FR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fr-FR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func>
                            </m:e>
                          </m:func>
                        </m:e>
                      </m:func>
                      <m:r>
                        <a:rPr lang="fr-FR" sz="200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r>
                        <a:rPr lang="fr-FR" sz="2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 smtClean="0"/>
                  <a:t>on calcule de même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00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200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200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fr-FR" sz="20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𝑌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fr-FR" sz="20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fr-FR" sz="20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fr-FR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fr-FR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fr-FR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lim>
                            </m:limLow>
                          </m:fName>
                          <m:e>
                            <m:r>
                              <a:rPr lang="fr-FR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fr-FR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fr-FR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fr-FR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fr-FR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fr-FR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  <m:r>
                      <a:rPr lang="fr-FR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fr-FR" sz="2000" dirty="0" smtClean="0">
                    <a:solidFill>
                      <a:srgbClr val="FF0000"/>
                    </a:solidFill>
                  </a:rPr>
                  <a:t> </a:t>
                </a:r>
                <a:endParaRPr lang="fr-FR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 smtClean="0"/>
                  <a:t>On doit étudier alors  la </a:t>
                </a:r>
                <a:r>
                  <a:rPr lang="fr-FR" sz="2000" dirty="0" err="1" smtClean="0"/>
                  <a:t>fonctio</a:t>
                </a:r>
                <a:r>
                  <a:rPr lang="fr-FR" sz="2000" dirty="0" smtClean="0"/>
                  <a:t>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fr-F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sz="2000" b="0" i="1" smtClean="0">
                        <a:latin typeface="Cambria Math"/>
                      </a:rPr>
                      <m:t>       </m:t>
                    </m:r>
                    <m:f>
                      <m:fPr>
                        <m:ctrlPr>
                          <a:rPr lang="fr-FR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fr-FR" sz="2000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fr-FR" sz="2000" b="0" i="0" smtClean="0">
                        <a:latin typeface="Cambria Math"/>
                      </a:rPr>
                      <m:t>=−2(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/>
                      </a:rPr>
                      <m:t>x</m:t>
                    </m:r>
                    <m:r>
                      <a:rPr lang="fr-FR" sz="2000" b="0" i="0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/>
                      </a:rPr>
                      <m:t>y</m:t>
                    </m:r>
                    <m:r>
                      <a:rPr lang="fr-FR" sz="2000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2000" dirty="0" smtClean="0"/>
                  <a:t> </a:t>
                </a:r>
              </a:p>
              <a:p>
                <a:pPr marL="0" indent="0">
                  <a:buNone/>
                </a:pPr>
                <a:endParaRPr lang="fr-FR" sz="2000" dirty="0" smtClean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 smtClean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 smtClean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fr-FR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20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fr-F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fr-FR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fr-FR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a:rPr lang="fr-FR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(1−</m:t>
                        </m:r>
                        <m:sSup>
                          <m:sSupPr>
                            <m:ctrlPr>
                              <a:rPr lang="fr-F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fr-F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fr-F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fr-F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fr-F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fr-F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fr-FR" sz="2000" dirty="0" smtClean="0"/>
                  <a:t>=1</a:t>
                </a:r>
                <a:r>
                  <a:rPr lang="fr-FR" sz="2000" dirty="0" smtClean="0">
                    <a:latin typeface="Cambria Math"/>
                    <a:ea typeface="Cambria Math"/>
                  </a:rPr>
                  <a:t>⇒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200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𝑌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fr-F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lim>
                            </m:limLow>
                          </m:fName>
                          <m:e>
                            <m:r>
                              <a:rPr lang="fr-F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fr-FR" sz="2000" dirty="0" smtClean="0"/>
                  <a:t>)=1</a:t>
                </a:r>
              </a:p>
              <a:p>
                <a:pPr marL="0" indent="0">
                  <a:buNone/>
                </a:pPr>
                <a:r>
                  <a:rPr lang="fr-FR" sz="2000" dirty="0" smtClean="0"/>
                  <a:t>Donc le jeu n’admet pas de valeur ni de points selles.</a:t>
                </a: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85395"/>
              </a:xfrm>
              <a:blipFill rotWithShape="1">
                <a:blip r:embed="rId2"/>
                <a:stretch>
                  <a:fillRect l="-741" b="-8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767078"/>
              </p:ext>
            </p:extLst>
          </p:nvPr>
        </p:nvGraphicFramePr>
        <p:xfrm>
          <a:off x="1763688" y="3429000"/>
          <a:ext cx="5495925" cy="1296144"/>
        </p:xfrm>
        <a:graphic>
          <a:graphicData uri="http://schemas.openxmlformats.org/drawingml/2006/table">
            <a:tbl>
              <a:tblPr/>
              <a:tblGrid>
                <a:gridCol w="5495925"/>
              </a:tblGrid>
              <a:tr h="3369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fr-FR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                              +                                  y</a:t>
                      </a:r>
                      <a:r>
                        <a:rPr lang="fr-F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                                -                                    1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92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fr-F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                                                                                1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Connecteur droit avec flèche 5"/>
          <p:cNvCxnSpPr/>
          <p:nvPr/>
        </p:nvCxnSpPr>
        <p:spPr>
          <a:xfrm flipV="1">
            <a:off x="2123728" y="3861048"/>
            <a:ext cx="223224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860032" y="3933056"/>
            <a:ext cx="172819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1763688" y="4277428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1−</m:t>
                      </m:r>
                      <m:sSup>
                        <m:sSup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277428"/>
                <a:ext cx="88998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5848726" y="4339264"/>
                <a:ext cx="1478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1−</m:t>
                      </m:r>
                      <m:sSup>
                        <m:sSup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/>
                            </a:rPr>
                            <m:t>(1−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726" y="4339264"/>
                <a:ext cx="147899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03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fr-FR" sz="3200" dirty="0">
                <a:solidFill>
                  <a:prstClr val="black"/>
                </a:solidFill>
              </a:rPr>
              <a:t>Solutions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50014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dirty="0" smtClean="0"/>
                  <a:t>Exercice  5.</a:t>
                </a:r>
                <a:r>
                  <a:rPr lang="fr-FR" sz="2000" dirty="0" smtClean="0"/>
                  <a:t>( à remettre le 28/05 par email)</a:t>
                </a:r>
              </a:p>
              <a:p>
                <a:pPr marL="0" indent="0">
                  <a:buNone/>
                </a:pPr>
                <a:r>
                  <a:rPr lang="fr-FR" sz="2000" b="1" dirty="0" smtClean="0"/>
                  <a:t>Exercice 6. 1) </a:t>
                </a:r>
                <a:r>
                  <a:rPr lang="fr-FR" sz="2000" dirty="0" smtClean="0"/>
                  <a:t>on suppose la stratégie 3  du joueur 2 est dominée par une stratégie mixte combinaison  des stratégies pures 1 et 2 alors cela entraine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1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fr-FR" sz="2000" b="1" i="1" smtClean="0">
                        <a:latin typeface="Cambria Math"/>
                        <a:ea typeface="Cambria Math"/>
                      </a:rPr>
                      <m:t>𝒑</m:t>
                    </m:r>
                    <m:r>
                      <a:rPr lang="fr-FR" sz="2000" b="1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]"/>
                        <m:endChr m:val="["/>
                        <m:ctrlPr>
                          <a:rPr lang="fr-FR" sz="20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sz="2000" b="1" i="1" smtClean="0"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fr-FR" sz="2000" b="1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fr-FR" sz="20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d>
                    <m:r>
                      <a:rPr lang="fr-FR" sz="20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fr-FR" sz="2000" b="1" i="1" smtClean="0">
                        <a:latin typeface="Cambria Math"/>
                        <a:ea typeface="Cambria Math"/>
                      </a:rPr>
                      <m:t>𝒕𝒆𝒒</m:t>
                    </m:r>
                    <m:r>
                      <a:rPr lang="fr-FR" sz="20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fr-FR" sz="2000" b="1" i="1" smtClean="0">
                        <a:latin typeface="Cambria Math"/>
                        <a:ea typeface="Cambria Math"/>
                      </a:rPr>
                      <m:t>𝝈</m:t>
                    </m:r>
                    <m:r>
                      <a:rPr lang="fr-FR" sz="20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fr-FR" sz="2000" b="1" i="1" smtClean="0">
                        <a:latin typeface="Cambria Math"/>
                        <a:ea typeface="Cambria Math"/>
                      </a:rPr>
                      <m:t>𝒑</m:t>
                    </m:r>
                    <m:sSub>
                      <m:sSubPr>
                        <m:ctrlPr>
                          <a:rPr lang="fr-FR" sz="20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b="1" i="1" smtClean="0">
                            <a:latin typeface="Cambria Math"/>
                            <a:ea typeface="Cambria Math"/>
                          </a:rPr>
                          <m:t>𝒚</m:t>
                        </m:r>
                      </m:e>
                      <m:sub>
                        <m:r>
                          <a:rPr lang="fr-FR" sz="20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fr-FR" sz="2000" b="1" i="1" smtClean="0">
                        <a:latin typeface="Cambria Math"/>
                        <a:ea typeface="Cambria Math"/>
                      </a:rPr>
                      <m:t>+(</m:t>
                    </m:r>
                    <m:r>
                      <a:rPr lang="fr-FR" sz="2000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fr-FR" sz="2000" b="1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fr-FR" sz="2000" b="1" i="1" smtClean="0">
                        <a:latin typeface="Cambria Math"/>
                        <a:ea typeface="Cambria Math"/>
                      </a:rPr>
                      <m:t>𝒑</m:t>
                    </m:r>
                    <m:r>
                      <a:rPr lang="fr-FR" sz="2000" b="1" i="1" smtClean="0">
                        <a:latin typeface="Cambria Math"/>
                        <a:ea typeface="Cambria Math"/>
                      </a:rPr>
                      <m:t>)</m:t>
                    </m:r>
                    <m:sSub>
                      <m:sSubPr>
                        <m:ctrlPr>
                          <a:rPr lang="fr-FR" sz="20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b="1" i="1" smtClean="0">
                            <a:latin typeface="Cambria Math"/>
                            <a:ea typeface="Cambria Math"/>
                          </a:rPr>
                          <m:t>𝒚</m:t>
                        </m:r>
                      </m:e>
                      <m:sub>
                        <m:r>
                          <a:rPr lang="fr-FR" sz="20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r-FR" sz="2000" b="1" dirty="0" smtClean="0"/>
                  <a:t> et</a:t>
                </a:r>
                <a14:m>
                  <m:oMath xmlns:m="http://schemas.openxmlformats.org/officeDocument/2006/math">
                    <m:r>
                      <a:rPr lang="fr-FR" sz="2000" b="1" i="1" dirty="0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fr-FR" sz="20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000" b="1" i="1" dirty="0" smtClean="0">
                            <a:latin typeface="Cambria Math"/>
                          </a:rPr>
                          <m:t>𝒙</m:t>
                        </m:r>
                        <m:r>
                          <a:rPr lang="fr-FR" sz="2000" b="1" i="1" dirty="0" smtClean="0">
                            <a:latin typeface="Cambria Math"/>
                          </a:rPr>
                          <m:t>,</m:t>
                        </m:r>
                        <m:r>
                          <a:rPr lang="fr-FR" sz="2000" b="1" i="1" dirty="0" smtClean="0"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</m:d>
                    <m:r>
                      <a:rPr lang="fr-FR" sz="2000" b="1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fr-FR" sz="2000" b="1" i="1" dirty="0" smtClean="0">
                        <a:latin typeface="Cambria Math"/>
                        <a:ea typeface="Cambria Math"/>
                      </a:rPr>
                      <m:t>𝒇</m:t>
                    </m:r>
                    <m:d>
                      <m:dPr>
                        <m:ctrlPr>
                          <a:rPr lang="fr-FR" sz="2000" b="1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sz="2000" b="1" i="1" dirty="0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fr-FR" sz="2000" b="1" i="1" dirty="0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2000" b="1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2000" b="1" i="1" dirty="0" smtClean="0">
                                <a:latin typeface="Cambria Math"/>
                                <a:ea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fr-FR" sz="2000" b="1" i="1" dirty="0" smtClean="0">
                                <a:latin typeface="Cambria Math"/>
                                <a:ea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fr-FR" sz="2000" b="1" i="0" dirty="0" smtClean="0">
                        <a:latin typeface="Cambria Math"/>
                        <a:ea typeface="Cambria Math"/>
                      </a:rPr>
                      <m:t>    </m:t>
                    </m:r>
                    <m:r>
                      <a:rPr lang="fr-FR" sz="2000" b="1" i="1" dirty="0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fr-FR" sz="2000" b="1" i="1" dirty="0" smtClean="0">
                        <a:latin typeface="Cambria Math"/>
                        <a:ea typeface="Cambria Math"/>
                      </a:rPr>
                      <m:t>𝒙</m:t>
                    </m:r>
                    <m:r>
                      <a:rPr lang="fr-FR" sz="2000" b="1" i="1" dirty="0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fr-FR" sz="2000" b="1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1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2000" b="1" i="1" dirty="0" smtClean="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fr-FR" sz="2000" b="1" i="1" dirty="0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fr-FR" sz="2000" b="1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2000" b="1" i="1" dirty="0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fr-FR" sz="2000" b="1" i="1" dirty="0" smtClean="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fr-FR" sz="2000" b="1" i="1" dirty="0" smtClean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fr-FR" sz="2000" b="1" dirty="0" smtClean="0">
                    <a:latin typeface="Cambria Math"/>
                    <a:ea typeface="Cambria Math"/>
                  </a:rPr>
                  <a:t>⇒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sz="20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b="1" i="1" smtClean="0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fr-FR" sz="2000" b="1" i="1" smtClean="0">
                                <a:latin typeface="Cambria Math"/>
                                <a:ea typeface="Cambria Math"/>
                              </a:rPr>
                              <m:t>𝒑</m:t>
                            </m:r>
                            <m:r>
                              <a:rPr lang="fr-FR" sz="2000" b="1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fr-FR" sz="2000" b="1" i="1" smtClean="0">
                                <a:latin typeface="Cambria Math"/>
                                <a:ea typeface="Cambria Math"/>
                              </a:rPr>
                              <m:t>𝟑</m:t>
                            </m:r>
                            <m:r>
                              <a:rPr lang="fr-FR" sz="2000" b="1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fr-FR" sz="2000" b="1" i="1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  <m:r>
                              <a:rPr lang="fr-FR" sz="2000" b="1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fr-FR" sz="2000" b="1" i="1" smtClean="0">
                                <a:latin typeface="Cambria Math"/>
                                <a:ea typeface="Cambria Math"/>
                              </a:rPr>
                              <m:t>𝒑</m:t>
                            </m:r>
                            <m:r>
                              <a:rPr lang="fr-FR" sz="2000" b="1" i="1" smtClean="0">
                                <a:latin typeface="Cambria Math"/>
                                <a:ea typeface="Cambria Math"/>
                              </a:rPr>
                              <m:t>)≤</m:t>
                            </m:r>
                            <m:r>
                              <a:rPr lang="fr-FR" sz="2000" b="1" i="1" smtClean="0"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e>
                          <m:e>
                            <m:r>
                              <a:rPr lang="fr-FR" sz="2000" b="1" i="1" smtClean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  <m:r>
                              <a:rPr lang="fr-FR" sz="2000" b="1" i="1" smtClean="0">
                                <a:latin typeface="Cambria Math"/>
                                <a:ea typeface="Cambria Math"/>
                              </a:rPr>
                              <m:t>𝒑</m:t>
                            </m:r>
                            <m:r>
                              <a:rPr lang="fr-FR" sz="2000" b="1" i="1" smtClean="0">
                                <a:latin typeface="Cambria Math"/>
                                <a:ea typeface="Cambria Math"/>
                              </a:rPr>
                              <m:t>+(</m:t>
                            </m:r>
                            <m:r>
                              <a:rPr lang="fr-FR" sz="2000" b="1" i="1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  <m:r>
                              <a:rPr lang="fr-FR" sz="2000" b="1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fr-FR" sz="2000" b="1" i="1" smtClean="0">
                                <a:latin typeface="Cambria Math"/>
                                <a:ea typeface="Cambria Math"/>
                              </a:rPr>
                              <m:t>𝒑</m:t>
                            </m:r>
                            <m:r>
                              <a:rPr lang="fr-FR" sz="2000" b="1" i="1" smtClean="0">
                                <a:latin typeface="Cambria Math"/>
                                <a:ea typeface="Cambria Math"/>
                              </a:rPr>
                              <m:t>)≤</m:t>
                            </m:r>
                            <m:r>
                              <a:rPr lang="fr-FR" sz="2000" b="1" i="1" smtClean="0">
                                <a:latin typeface="Cambria Math"/>
                                <a:ea typeface="Cambria Math"/>
                              </a:rPr>
                              <m:t>𝟒</m:t>
                            </m:r>
                          </m:e>
                        </m:eqArr>
                      </m:e>
                    </m:d>
                  </m:oMath>
                </a14:m>
                <a:r>
                  <a:rPr lang="fr-FR" sz="2000" b="1" dirty="0" smtClean="0">
                    <a:latin typeface="Cambria Math"/>
                    <a:ea typeface="Cambria Math"/>
                  </a:rPr>
                  <a:t>⇒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sz="2000" b="1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b="1" i="1" dirty="0" smtClean="0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fr-FR" sz="20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fr-FR" sz="20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  <m:r>
                              <a:rPr lang="fr-FR" sz="20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𝒑</m:t>
                            </m:r>
                            <m:r>
                              <a:rPr lang="fr-FR" sz="20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fr-FR" sz="20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𝟑</m:t>
                            </m:r>
                            <m:r>
                              <a:rPr lang="fr-FR" sz="20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fr-FR" sz="20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𝟎</m:t>
                            </m:r>
                            <m:r>
                              <a:rPr lang="fr-FR" sz="20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 (é</m:t>
                            </m:r>
                            <m:r>
                              <a:rPr lang="fr-FR" sz="20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𝒒𝒖𝒂𝒕𝒊𝒐𝒏</m:t>
                            </m:r>
                            <m:r>
                              <a:rPr lang="fr-FR" sz="20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fr-FR" sz="20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𝒊𝒎𝒑𝒐𝒔𝒔𝒊𝒃𝒍𝒆</m:t>
                            </m:r>
                            <m:r>
                              <a:rPr lang="fr-FR" sz="20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e>
                            <m:r>
                              <a:rPr lang="fr-FR" sz="2000" b="1" i="1" dirty="0" smtClean="0">
                                <a:latin typeface="Cambria Math"/>
                                <a:ea typeface="Cambria Math"/>
                              </a:rPr>
                              <m:t>𝒑</m:t>
                            </m:r>
                            <m:r>
                              <a:rPr lang="fr-FR" sz="2000" b="1" i="1" dirty="0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fr-FR" sz="2000" b="1" i="1" dirty="0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  <m:r>
                              <a:rPr lang="fr-FR" sz="2000" b="1" i="1" dirty="0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fr-FR" sz="2000" b="1" i="1" dirty="0" smtClean="0">
                                <a:latin typeface="Cambria Math"/>
                                <a:ea typeface="Cambria Math"/>
                              </a:rPr>
                              <m:t>𝟒</m:t>
                            </m:r>
                          </m:e>
                        </m:eqArr>
                      </m:e>
                    </m:d>
                  </m:oMath>
                </a14:m>
                <a:endParaRPr lang="fr-FR" sz="2000" b="1" dirty="0" smtClean="0"/>
              </a:p>
              <a:p>
                <a:pPr marL="0" indent="0">
                  <a:buNone/>
                </a:pPr>
                <a:r>
                  <a:rPr lang="fr-FR" sz="2000" b="1" dirty="0" smtClean="0"/>
                  <a:t>2) De même cela implique alors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sz="20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b="1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fr-FR" sz="2000" b="1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fr-FR" sz="2000" b="1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  <m:r>
                              <a:rPr lang="fr-FR" sz="2000" b="1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𝒑</m:t>
                            </m:r>
                            <m:r>
                              <a:rPr lang="fr-FR" sz="2000" b="1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fr-FR" sz="2000" b="1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𝟑</m:t>
                            </m:r>
                            <m:r>
                              <a:rPr lang="fr-FR" sz="2000" b="1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fr-FR" sz="2000" b="1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𝒂</m:t>
                            </m:r>
                          </m:e>
                          <m:e>
                            <m:r>
                              <a:rPr lang="fr-FR" sz="2000" b="1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𝒑</m:t>
                            </m:r>
                            <m:r>
                              <a:rPr lang="fr-FR" sz="2000" b="1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fr-FR" sz="2000" b="1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𝟏</m:t>
                            </m:r>
                            <m:r>
                              <a:rPr lang="fr-FR" sz="2000" b="1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fr-FR" sz="2000" b="1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</m:eqArr>
                        <m:r>
                          <a:rPr lang="fr-FR" sz="2000" b="1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⇒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fr-FR" sz="2000" b="1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sz="2000" b="1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eqArrPr>
                              <m:e>
                                <m:r>
                                  <a:rPr lang="fr-FR" sz="2000" b="1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𝒑</m:t>
                                </m:r>
                                <m:r>
                                  <a:rPr lang="fr-FR" sz="2000" b="1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f>
                                  <m:fPr>
                                    <m:ctrlPr>
                                      <a:rPr lang="fr-FR" sz="2000" b="1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𝟑</m:t>
                                    </m:r>
                                    <m:r>
                                      <a:rPr lang="fr-FR" sz="2000" b="1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fr-FR" sz="2000" b="1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𝒂</m:t>
                                    </m:r>
                                  </m:num>
                                  <m:den>
                                    <m:r>
                                      <a:rPr lang="fr-FR" sz="2000" b="1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fr-FR" sz="2000" b="1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𝒑</m:t>
                                </m:r>
                                <m:r>
                                  <a:rPr lang="fr-FR" sz="2000" b="1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r>
                                  <a:rPr lang="fr-FR" sz="2000" b="1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  <m:r>
                                  <a:rPr lang="fr-FR" sz="2000" b="1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fr-FR" sz="2000" b="1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fr-FR" sz="2000" b="1" dirty="0" smtClean="0">
                    <a:latin typeface="Cambria Math"/>
                    <a:ea typeface="Cambria Math"/>
                  </a:rPr>
                  <a:t>⇒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sz="2000" b="1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b="1" i="1" dirty="0" smtClean="0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fr-FR" sz="2000" b="1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b="1" i="1" dirty="0" smtClean="0">
                                    <a:latin typeface="Cambria Math"/>
                                    <a:ea typeface="Cambria Math"/>
                                  </a:rPr>
                                  <m:t>𝟑</m:t>
                                </m:r>
                                <m:r>
                                  <a:rPr lang="fr-FR" sz="2000" b="1" i="1" dirty="0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fr-FR" sz="2000" b="1" i="1" dirty="0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  <m:r>
                                  <a:rPr lang="fr-FR" sz="2000" b="1" i="1" dirty="0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fr-FR" sz="2000" b="1" i="1" dirty="0" smtClean="0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fr-FR" sz="2000" b="1" i="1" dirty="0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fr-FR" sz="2000" b="1" i="1" dirty="0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e>
                          <m:e>
                            <m:r>
                              <a:rPr lang="fr-FR" sz="2000" b="1" i="1" dirty="0" smtClean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  <m:r>
                              <a:rPr lang="fr-FR" sz="2000" b="1" i="1" dirty="0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fr-FR" sz="2000" b="1" i="1" dirty="0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  <m:r>
                              <a:rPr lang="fr-FR" sz="2000" b="1" i="1" dirty="0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fr-FR" sz="2000" b="1" i="1" dirty="0" smtClean="0"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e>
                          <m:e>
                            <m:r>
                              <a:rPr lang="fr-FR" sz="2000" b="1" i="1" dirty="0" smtClean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  <m:r>
                              <a:rPr lang="fr-FR" sz="2000" b="1" i="1" dirty="0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fr-FR" sz="2000" b="1" i="1" dirty="0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  <m:r>
                              <a:rPr lang="fr-FR" sz="2000" b="1" i="1" dirty="0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fr-FR" sz="2000" b="1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b="1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𝟑</m:t>
                                </m:r>
                                <m:r>
                                  <a:rPr lang="fr-FR" sz="2000" b="1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fr-FR" sz="2000" b="1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num>
                              <m:den>
                                <m:r>
                                  <a:rPr lang="fr-FR" sz="2000" b="1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fr-FR" sz="2000" b="1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 </a:t>
                </a:r>
                <a:r>
                  <a:rPr lang="fr-FR" sz="2000" b="1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⇒</a:t>
                </a:r>
                <a14:m>
                  <m:oMath xmlns:m="http://schemas.openxmlformats.org/officeDocument/2006/math">
                    <m:r>
                      <a:rPr lang="fr-FR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𝒃</m:t>
                    </m:r>
                    <m:r>
                      <a:rPr lang="fr-FR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fr-FR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fr-FR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fr-FR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𝒆𝒕</m:t>
                    </m:r>
                    <m:r>
                      <a:rPr lang="fr-FR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fr-FR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fr-FR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fr-FR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fr-FR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fr-FR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𝒆𝒕𝒃</m:t>
                    </m:r>
                    <m:r>
                      <a:rPr lang="fr-FR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≥</m:t>
                    </m:r>
                    <m:f>
                      <m:fPr>
                        <m:ctrlPr>
                          <a:rPr lang="fr-FR" sz="2000" b="1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sz="2000" b="1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𝟓</m:t>
                        </m:r>
                        <m:r>
                          <a:rPr lang="fr-FR" sz="2000" b="1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fr-FR" sz="2000" b="1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num>
                      <m:den>
                        <m:r>
                          <a:rPr lang="fr-FR" sz="2000" b="1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5001419"/>
              </a:xfrm>
              <a:blipFill rotWithShape="1">
                <a:blip r:embed="rId2"/>
                <a:stretch>
                  <a:fillRect l="-741" t="-6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6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1263</Words>
  <Application>Microsoft Office PowerPoint</Application>
  <PresentationFormat>Affichage à l'écran (4:3)</PresentationFormat>
  <Paragraphs>75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Série 4</vt:lpstr>
      <vt:lpstr>Solutions </vt:lpstr>
      <vt:lpstr>Solutions</vt:lpstr>
      <vt:lpstr>Solutions </vt:lpstr>
      <vt:lpstr>Solutions </vt:lpstr>
      <vt:lpstr>Solutions </vt:lpstr>
      <vt:lpstr>Solutions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Série 4</dc:title>
  <dc:creator>sakr</dc:creator>
  <cp:lastModifiedBy>sakr</cp:lastModifiedBy>
  <cp:revision>28</cp:revision>
  <dcterms:created xsi:type="dcterms:W3CDTF">2020-05-18T09:51:48Z</dcterms:created>
  <dcterms:modified xsi:type="dcterms:W3CDTF">2020-05-20T08:20:15Z</dcterms:modified>
</cp:coreProperties>
</file>