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77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6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A1247-9C99-4BCA-975F-50D74FB4A41D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79DC-B73D-49E7-84C9-FF00CAF6D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AF5-0C32-4440-8FF8-BEC36D8EC6D3}" type="datetime1">
              <a:rPr lang="fr-FR" smtClean="0"/>
              <a:t>24/04/2022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3818-F8E5-46B1-B18F-9A9504590843}" type="datetime1">
              <a:rPr lang="fr-FR" smtClean="0"/>
              <a:t>24/04/2022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34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AD4-A141-4D5B-AFC8-4F4803B57F84}" type="datetime1">
              <a:rPr lang="fr-FR" smtClean="0"/>
              <a:t>24/04/2022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85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9A83-05FF-495C-9BBA-27A283549BA9}" type="datetime1">
              <a:rPr lang="fr-FR" smtClean="0"/>
              <a:t>24/04/2022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1BE-9C9C-4986-AE96-359AB471CEE6}" type="datetime1">
              <a:rPr lang="fr-FR" smtClean="0"/>
              <a:t>24/04/2022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51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4F41-DC69-4E5B-9562-7843A77E2287}" type="datetime1">
              <a:rPr lang="fr-FR" smtClean="0"/>
              <a:t>24/04/2022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55-7A75-480E-AE86-DEAE6FEAB466}" type="datetime1">
              <a:rPr lang="fr-FR" smtClean="0"/>
              <a:t>24/04/2022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F60E-27CC-4B84-B099-C34A035652E2}" type="datetime1">
              <a:rPr lang="fr-FR" smtClean="0"/>
              <a:t>24/04/2022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5AF8-7BE3-434C-8A3C-C83692B677EB}" type="datetime1">
              <a:rPr lang="fr-FR" smtClean="0"/>
              <a:t>24/04/2022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178-FCC3-412D-94AF-2CAFDE2AC66E}" type="datetime1">
              <a:rPr lang="fr-FR" smtClean="0"/>
              <a:t>24/04/2022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DC3-E56C-42EC-B695-ECA7B653A87B}" type="datetime1">
              <a:rPr lang="fr-FR" smtClean="0"/>
              <a:t>24/04/2022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2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8962-7635-49CF-964B-DD942FF02140}" type="datetime1">
              <a:rPr lang="fr-FR" smtClean="0"/>
              <a:t>24/04/2022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C7C2-0C22-4B94-B695-9A60ADCD8F99}" type="datetime1">
              <a:rPr lang="fr-FR" smtClean="0"/>
              <a:t>24/04/2022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4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02DE-3BAD-43BC-B110-689CC1D36F19}" type="datetime1">
              <a:rPr lang="fr-FR" smtClean="0"/>
              <a:t>24/04/2022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F8B-727E-4E2D-B7A7-9306EB312FBC}" type="datetime1">
              <a:rPr lang="fr-FR" smtClean="0"/>
              <a:t>24/04/2022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F6B-E93C-4D73-A3CD-3EB7529024B6}" type="datetime1">
              <a:rPr lang="fr-FR" smtClean="0"/>
              <a:t>24/04/2022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9FF0-F765-42B9-B0A4-B7B1356FDB32}" type="datetime1">
              <a:rPr lang="fr-FR" smtClean="0"/>
              <a:t>24/04/2022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88700" y="477982"/>
            <a:ext cx="10295827" cy="2169263"/>
          </a:xfrm>
        </p:spPr>
        <p:txBody>
          <a:bodyPr/>
          <a:lstStyle/>
          <a:p>
            <a:r>
              <a:rPr lang="fr-FR" dirty="0" smtClean="0"/>
              <a:t>Apprentissage Automatique et Réseaux de Neurones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85304" y="482933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Chargé de cours: Dr. I. </a:t>
            </a:r>
            <a:r>
              <a:rPr lang="fr-FR" dirty="0" err="1" smtClean="0"/>
              <a:t>Setitra</a:t>
            </a:r>
            <a:r>
              <a:rPr lang="fr-FR" dirty="0" smtClean="0"/>
              <a:t> </a:t>
            </a:r>
          </a:p>
          <a:p>
            <a:r>
              <a:rPr lang="fr-FR" dirty="0" smtClean="0"/>
              <a:t>Chargés de TD/TP : </a:t>
            </a:r>
            <a:r>
              <a:rPr lang="fr-FR" dirty="0"/>
              <a:t> </a:t>
            </a:r>
            <a:r>
              <a:rPr lang="fr-FR" dirty="0" smtClean="0"/>
              <a:t>Dr. I</a:t>
            </a:r>
            <a:r>
              <a:rPr lang="fr-FR" dirty="0"/>
              <a:t>. </a:t>
            </a:r>
            <a:r>
              <a:rPr lang="fr-FR" dirty="0" err="1" smtClean="0"/>
              <a:t>Setitra</a:t>
            </a:r>
            <a:r>
              <a:rPr lang="fr-FR" dirty="0" smtClean="0"/>
              <a:t>, Dr. H. </a:t>
            </a:r>
            <a:r>
              <a:rPr lang="fr-FR" dirty="0" err="1" smtClean="0"/>
              <a:t>Belhadi</a:t>
            </a:r>
            <a:endParaRPr lang="fr-FR" dirty="0" smtClean="0"/>
          </a:p>
          <a:p>
            <a:r>
              <a:rPr lang="fr-FR" dirty="0" smtClean="0"/>
              <a:t>Année 2021/2022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5304" y="3176337"/>
            <a:ext cx="833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Cours </a:t>
            </a:r>
            <a:r>
              <a:rPr lang="fr-FR" dirty="0"/>
              <a:t>7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b="1" dirty="0" smtClean="0"/>
              <a:t>Machines à vecteurs de support</a:t>
            </a:r>
            <a:endParaRPr lang="fr-FR" b="1" dirty="0" smtClean="0"/>
          </a:p>
          <a:p>
            <a:pPr algn="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2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VMS pour des données non linéairement séparables:</a:t>
                </a:r>
              </a:p>
              <a:p>
                <a:pPr lvl="1"/>
                <a:r>
                  <a:rPr lang="fr-FR" dirty="0" smtClean="0"/>
                  <a:t>Précédemment, nous avons transformé nos données en données </a:t>
                </a:r>
                <a:r>
                  <a:rPr lang="fr-FR" dirty="0" err="1" smtClean="0"/>
                  <a:t>polynimiales</a:t>
                </a:r>
                <a:r>
                  <a:rPr lang="fr-FR" dirty="0" smtClean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baseline="-25000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r>
                  <a:rPr lang="fr-FR" dirty="0" smtClean="0"/>
                  <a:t>MVS propose de créer des caractéristiques à partir des données (des exemples) en utilisant une mesure de similarité (ou un noyau gaussien):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fr-F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0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fr-FR" sz="2400" dirty="0"/>
              </a:p>
              <a:p>
                <a:pPr lvl="1"/>
                <a:endParaRPr lang="fr-FR" sz="24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 r="-7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1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 smtClean="0"/>
                  <a:t>VMS pour des données non linéairement séparables: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l-GR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fr-FR" sz="2400" dirty="0"/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fr-FR" sz="24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fr-FR" sz="2400" dirty="0"/>
                                  <m:t>=1 </m:t>
                                </m:r>
                              </m:sub>
                              <m:sup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fr-FR" sz="2400" dirty="0"/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4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fr-FR" sz="24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fr-FR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  <m:t>𝐶𝑜</m:t>
                                            </m:r>
                                            <m: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  <m:t>û</m:t>
                                            </m:r>
                                            <m: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fr-FR" sz="2400" baseline="-25000" dirty="0">
                                                <a:latin typeface="Courier New" panose="02070309020205020404" pitchFamily="49" charset="0"/>
                                                <a:cs typeface="Courier New" panose="02070309020205020404" pitchFamily="49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fr-FR" sz="2400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sz="2400" dirty="0">
                                            <a:latin typeface="Courier New" panose="02070309020205020404" pitchFamily="49" charset="0"/>
                                            <a:cs typeface="Courier New" panose="02070309020205020404" pitchFamily="49" charset="0"/>
                                          </a:rPr>
                                          <m:t>θ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sz="2400" baseline="30000" dirty="0">
                                            <a:latin typeface="Courier New" panose="02070309020205020404" pitchFamily="49" charset="0"/>
                                            <a:cs typeface="Courier New" panose="02070309020205020404" pitchFamily="49" charset="0"/>
                                          </a:rPr>
                                          <m:t>T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fr-FR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fr-FR" sz="2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fr-FR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sz="2400" dirty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fr-FR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fr-FR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  <m:t>𝐶𝑜</m:t>
                                            </m:r>
                                            <m: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  <m:t>û</m:t>
                                            </m:r>
                                            <m: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fr-FR" sz="2400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fr-FR" sz="2400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sz="2400" dirty="0">
                                            <a:latin typeface="Courier New" panose="02070309020205020404" pitchFamily="49" charset="0"/>
                                            <a:cs typeface="Courier New" panose="02070309020205020404" pitchFamily="49" charset="0"/>
                                          </a:rPr>
                                          <m:t>θ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sz="2400" baseline="30000" dirty="0">
                                            <a:latin typeface="Courier New" panose="02070309020205020404" pitchFamily="49" charset="0"/>
                                            <a:cs typeface="Courier New" panose="02070309020205020404" pitchFamily="49" charset="0"/>
                                          </a:rPr>
                                          <m:t>T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fr-FR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</m:rPr>
                              <a:rPr lang="fr-FR" sz="2400" dirty="0"/>
                              <m:t>+ </m:t>
                            </m:r>
                            <m:f>
                              <m:f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fr-FR" sz="2400" dirty="0"/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fr-FR" sz="24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fr-FR" sz="2400" dirty="0"/>
                                  <m:t>=1 </m:t>
                                </m:r>
                              </m:sub>
                              <m:sup>
                                <m:r>
                                  <a:rPr lang="fr-FR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l-GR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fr-FR" sz="2400" dirty="0"/>
                                  <m:t> </m:t>
                                </m:r>
                              </m:e>
                            </m:nary>
                          </m:e>
                        </m:func>
                      </m:fName>
                      <m:e/>
                    </m:func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295" t="-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9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Quand utiliser régression logistique, MVS,  et RN?</a:t>
            </a:r>
          </a:p>
          <a:p>
            <a:r>
              <a:rPr lang="fr-FR" sz="2400" dirty="0" smtClean="0"/>
              <a:t>n grand, m petit: utiliser régression logistique</a:t>
            </a:r>
          </a:p>
          <a:p>
            <a:r>
              <a:rPr lang="fr-FR" sz="2400" dirty="0"/>
              <a:t>n</a:t>
            </a:r>
            <a:r>
              <a:rPr lang="fr-FR" sz="2400" dirty="0" smtClean="0"/>
              <a:t> grand m moyen: utiliser MVS avec noyau gaussien</a:t>
            </a:r>
          </a:p>
          <a:p>
            <a:r>
              <a:rPr lang="fr-FR" sz="2400" dirty="0" smtClean="0"/>
              <a:t>n  petit m grand: utiliser régression logistique ou MVS après avoir créé de nouvelles caractéristiques</a:t>
            </a:r>
          </a:p>
          <a:p>
            <a:r>
              <a:rPr lang="fr-FR" sz="2400" dirty="0" smtClean="0"/>
              <a:t>Utiliser RN dans tous les cas est bon.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4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ea typeface="Cambria Math" panose="02040503050406030204" pitchFamily="18" charset="0"/>
                  </a:rPr>
                  <a:t>On </a:t>
                </a:r>
                <a:r>
                  <a:rPr lang="fr-FR" dirty="0">
                    <a:ea typeface="Cambria Math" panose="02040503050406030204" pitchFamily="18" charset="0"/>
                  </a:rPr>
                  <a:t>veut que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</m:oMath>
                </a14:m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1</a:t>
                </a:r>
              </a:p>
              <a:p>
                <a:r>
                  <a:rPr lang="fr-FR" dirty="0"/>
                  <a:t>Nous appliquons une fonction logistique (</a:t>
                </a:r>
                <a:r>
                  <a:rPr lang="fr-FR" dirty="0" err="1"/>
                  <a:t>sigmoid</a:t>
                </a:r>
                <a:r>
                  <a:rPr lang="fr-FR" dirty="0"/>
                  <a:t>):</a:t>
                </a:r>
              </a:p>
              <a:p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/>
                  <a:t>) = g(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30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 </a:t>
                </a:r>
                <a:r>
                  <a:rPr lang="fr-F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1+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fr-FR" baseline="30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fr-FR" baseline="30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</a:t>
            </a:fld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605942" y="694919"/>
            <a:ext cx="1435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24/04/2022</a:t>
            </a:r>
            <a:endParaRPr lang="fr-FR" b="1" dirty="0" smtClean="0"/>
          </a:p>
          <a:p>
            <a:r>
              <a:rPr lang="fr-FR" b="1" dirty="0" smtClean="0"/>
              <a:t>En ligne</a:t>
            </a:r>
            <a:endParaRPr lang="fr-FR" b="1" dirty="0"/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1193565" y="462603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885205" y="313251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 29"/>
          <p:cNvSpPr/>
          <p:nvPr/>
        </p:nvSpPr>
        <p:spPr>
          <a:xfrm>
            <a:off x="1102125" y="3543990"/>
            <a:ext cx="3642360" cy="1021321"/>
          </a:xfrm>
          <a:custGeom>
            <a:avLst/>
            <a:gdLst>
              <a:gd name="connsiteX0" fmla="*/ 0 w 3642360"/>
              <a:gd name="connsiteY0" fmla="*/ 1021080 h 1021321"/>
              <a:gd name="connsiteX1" fmla="*/ 1539240 w 3642360"/>
              <a:gd name="connsiteY1" fmla="*/ 883920 h 1021321"/>
              <a:gd name="connsiteX2" fmla="*/ 1996440 w 3642360"/>
              <a:gd name="connsiteY2" fmla="*/ 182880 h 1021321"/>
              <a:gd name="connsiteX3" fmla="*/ 3642360 w 3642360"/>
              <a:gd name="connsiteY3" fmla="*/ 0 h 102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360" h="1021321">
                <a:moveTo>
                  <a:pt x="0" y="1021080"/>
                </a:moveTo>
                <a:cubicBezTo>
                  <a:pt x="603250" y="1022350"/>
                  <a:pt x="1206500" y="1023620"/>
                  <a:pt x="1539240" y="883920"/>
                </a:cubicBezTo>
                <a:cubicBezTo>
                  <a:pt x="1871980" y="744220"/>
                  <a:pt x="1645920" y="330200"/>
                  <a:pt x="1996440" y="182880"/>
                </a:cubicBezTo>
                <a:cubicBezTo>
                  <a:pt x="2346960" y="35560"/>
                  <a:pt x="3642360" y="0"/>
                  <a:pt x="36423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296040" y="3833414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344357" y="3330495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303660" y="4595790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697327" y="4395197"/>
                <a:ext cx="58072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Lorsque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on voudrait </a:t>
                </a:r>
                <a:r>
                  <a:rPr lang="fr-FR" dirty="0" smtClean="0"/>
                  <a:t>que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 ~1 =&gt;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≫0</m:t>
                    </m:r>
                  </m:oMath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on voudrait </a:t>
                </a:r>
                <a:r>
                  <a:rPr lang="fr-FR" dirty="0" smtClean="0"/>
                  <a:t>que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 smtClean="0"/>
                  <a:t>~0 </a:t>
                </a:r>
                <a:r>
                  <a:rPr lang="fr-FR" dirty="0"/>
                  <a:t>=&gt;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≪</m:t>
                    </m:r>
                    <m:r>
                      <a:rPr lang="fr-FR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327" y="4395197"/>
                <a:ext cx="580728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945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4616259" y="4626030"/>
            <a:ext cx="52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51311" y="3067911"/>
            <a:ext cx="8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g(z)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5686426" y="2962520"/>
                <a:ext cx="42908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Lorsque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~ -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Lorsque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~ </a:t>
                </a:r>
                <a:r>
                  <a:rPr lang="fr-FR" dirty="0" smtClean="0"/>
                  <a:t>+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26" y="2962520"/>
                <a:ext cx="429089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ea typeface="Cambria Math" panose="02040503050406030204" pitchFamily="18" charset="0"/>
                  </a:rPr>
                  <a:t>Rappelons la fonction du coût de la régression logistique: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+(1</m:t>
                        </m:r>
                        <m:r>
                          <a:rPr lang="fr-FR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fr-FR" i="1" dirty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fr-FR" dirty="0"/>
              </a:p>
              <a:p>
                <a:r>
                  <a:rPr lang="fr-FR" dirty="0" smtClean="0"/>
                  <a:t>Pour un exemple donné:</a:t>
                </a:r>
              </a:p>
              <a:p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</a:t>
            </a:fld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605942" y="694919"/>
            <a:ext cx="1435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24/04/2022</a:t>
            </a:r>
            <a:endParaRPr lang="fr-FR" b="1" dirty="0" smtClean="0"/>
          </a:p>
          <a:p>
            <a:r>
              <a:rPr lang="fr-FR" b="1" dirty="0" smtClean="0"/>
              <a:t>En ligne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93" y="3633932"/>
            <a:ext cx="2792125" cy="2375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46159" y="6152055"/>
                <a:ext cx="35621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on voudrait </a:t>
                </a:r>
                <a:r>
                  <a:rPr lang="fr-FR" dirty="0" smtClean="0"/>
                  <a:t>que</a:t>
                </a:r>
              </a:p>
              <a:p>
                <a:r>
                  <a:rPr lang="fr-FR" dirty="0" smtClean="0"/>
                  <a:t>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/>
                  <a:t>) ~1 =&gt;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fr-FR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≫0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159" y="6152055"/>
                <a:ext cx="356219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70" t="-4717" r="-685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407" y="3430198"/>
            <a:ext cx="2939329" cy="25036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420407" y="6046780"/>
                <a:ext cx="35621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on voudrait </a:t>
                </a:r>
                <a:r>
                  <a:rPr lang="fr-FR" dirty="0" smtClean="0"/>
                  <a:t>que</a:t>
                </a:r>
              </a:p>
              <a:p>
                <a:r>
                  <a:rPr lang="fr-FR" dirty="0" smtClean="0"/>
                  <a:t>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/>
                  <a:t>~0 </a:t>
                </a:r>
                <a:r>
                  <a:rPr lang="fr-FR" dirty="0"/>
                  <a:t>=&gt;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fr-FR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≪</m:t>
                    </m:r>
                    <m:r>
                      <a:rPr lang="fr-FR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07" y="6046780"/>
                <a:ext cx="3562194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368" t="-5660" r="-513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ea typeface="Cambria Math" panose="02040503050406030204" pitchFamily="18" charset="0"/>
                  </a:rPr>
                  <a:t>Rappelons la fonction du coût de la régression logistique: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+(1</m:t>
                        </m:r>
                        <m:r>
                          <a:rPr lang="fr-FR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fr-FR" i="1" dirty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fr-FR" dirty="0"/>
              </a:p>
              <a:p>
                <a:r>
                  <a:rPr lang="fr-FR" dirty="0" smtClean="0"/>
                  <a:t>Pour un exemple donné:</a:t>
                </a:r>
              </a:p>
              <a:p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4</a:t>
            </a:fld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605942" y="694919"/>
            <a:ext cx="1435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24/04/2022</a:t>
            </a:r>
            <a:endParaRPr lang="fr-FR" b="1" dirty="0" smtClean="0"/>
          </a:p>
          <a:p>
            <a:r>
              <a:rPr lang="fr-FR" b="1" dirty="0" smtClean="0"/>
              <a:t>En ligne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93" y="3633932"/>
            <a:ext cx="2792125" cy="2375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46159" y="6152055"/>
                <a:ext cx="35621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on voudrait </a:t>
                </a:r>
                <a:r>
                  <a:rPr lang="fr-FR" dirty="0" smtClean="0"/>
                  <a:t>que</a:t>
                </a:r>
              </a:p>
              <a:p>
                <a:r>
                  <a:rPr lang="fr-FR" dirty="0" smtClean="0"/>
                  <a:t>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/>
                  <a:t>) ~1 =&gt;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fr-FR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≫0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159" y="6152055"/>
                <a:ext cx="356219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70" t="-4717" r="-685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407" y="3437859"/>
            <a:ext cx="2939329" cy="25036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420407" y="6046780"/>
                <a:ext cx="35621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on voudrait </a:t>
                </a:r>
                <a:r>
                  <a:rPr lang="fr-FR" dirty="0" smtClean="0"/>
                  <a:t>que</a:t>
                </a:r>
              </a:p>
              <a:p>
                <a:r>
                  <a:rPr lang="fr-FR" dirty="0" smtClean="0"/>
                  <a:t>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/>
                  <a:t>~0 </a:t>
                </a:r>
                <a:r>
                  <a:rPr lang="fr-FR" dirty="0"/>
                  <a:t>=&gt;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fr-FR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≪</m:t>
                    </m:r>
                    <m:r>
                      <a:rPr lang="fr-FR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07" y="6046780"/>
                <a:ext cx="3562194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368" t="-5660" r="-513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 flipH="1">
            <a:off x="3740726" y="5683096"/>
            <a:ext cx="789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7675417" y="5565332"/>
            <a:ext cx="789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 flipV="1">
            <a:off x="2067791" y="4301836"/>
            <a:ext cx="1672935" cy="1381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8465126" y="4208318"/>
            <a:ext cx="1811483" cy="13570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75017" y="4637220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Coût(h</a:t>
            </a:r>
            <a:r>
              <a:rPr lang="el-GR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>
                <a:solidFill>
                  <a:srgbClr val="FF0000"/>
                </a:solidFill>
              </a:rPr>
              <a:t>(x</a:t>
            </a:r>
            <a:r>
              <a:rPr lang="fr-FR" dirty="0" smtClean="0">
                <a:solidFill>
                  <a:srgbClr val="FF0000"/>
                </a:solidFill>
              </a:rPr>
              <a:t>),1)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57853" y="4320347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Coût(h</a:t>
            </a:r>
            <a:r>
              <a:rPr lang="el-GR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>
                <a:solidFill>
                  <a:srgbClr val="FF0000"/>
                </a:solidFill>
              </a:rPr>
              <a:t>(x</a:t>
            </a:r>
            <a:r>
              <a:rPr lang="fr-FR" dirty="0" smtClean="0">
                <a:solidFill>
                  <a:srgbClr val="FF0000"/>
                </a:solidFill>
              </a:rPr>
              <a:t>),0)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ea typeface="Cambria Math" panose="02040503050406030204" pitchFamily="18" charset="0"/>
                  </a:rPr>
                  <a:t>Coût de la régression logistique: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r>
                      <a:rPr lang="fr-FR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dirty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e>
                    </m:nary>
                  </m:oMath>
                </a14:m>
                <a:endParaRPr lang="fr-FR" dirty="0"/>
              </a:p>
              <a:p>
                <a:r>
                  <a:rPr lang="fr-FR" dirty="0">
                    <a:ea typeface="Cambria Math" panose="02040503050406030204" pitchFamily="18" charset="0"/>
                  </a:rPr>
                  <a:t>Coût </a:t>
                </a:r>
                <a:r>
                  <a:rPr lang="fr-FR" dirty="0" smtClean="0">
                    <a:ea typeface="Cambria Math" panose="02040503050406030204" pitchFamily="18" charset="0"/>
                  </a:rPr>
                  <a:t>des MVS:</a:t>
                </a:r>
                <a:endParaRPr lang="fr-FR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û</m:t>
                                    </m:r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baseline="-25000" dirty="0" smtClean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dirty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û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e>
                    </m:nary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5</a:t>
            </a:fld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605942" y="694919"/>
            <a:ext cx="1435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24/04/2022</a:t>
            </a:r>
            <a:endParaRPr lang="fr-FR" b="1" dirty="0" smtClean="0"/>
          </a:p>
          <a:p>
            <a:r>
              <a:rPr lang="fr-FR" b="1" dirty="0" smtClean="0"/>
              <a:t>En ligne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143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ea typeface="Cambria Math" panose="02040503050406030204" pitchFamily="18" charset="0"/>
                  </a:rPr>
                  <a:t>Coût de la régression logistique: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dirty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e>
                    </m:nary>
                  </m:oMath>
                </a14:m>
                <a:endParaRPr lang="fr-FR" dirty="0"/>
              </a:p>
              <a:p>
                <a:r>
                  <a:rPr lang="fr-FR" dirty="0">
                    <a:ea typeface="Cambria Math" panose="02040503050406030204" pitchFamily="18" charset="0"/>
                  </a:rPr>
                  <a:t>Coût </a:t>
                </a:r>
                <a:r>
                  <a:rPr lang="fr-FR" dirty="0" smtClean="0">
                    <a:ea typeface="Cambria Math" panose="02040503050406030204" pitchFamily="18" charset="0"/>
                  </a:rPr>
                  <a:t>des MVS:</a:t>
                </a:r>
                <a:endParaRPr lang="fr-FR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û</m:t>
                                    </m:r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baseline="-25000" dirty="0" smtClean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dirty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û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fr-FR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e>
                    </m:nary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6</a:t>
            </a:fld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605942" y="694919"/>
            <a:ext cx="1435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24/04/2022</a:t>
            </a:r>
            <a:endParaRPr lang="fr-FR" b="1" dirty="0" smtClean="0"/>
          </a:p>
          <a:p>
            <a:r>
              <a:rPr lang="fr-FR" b="1" dirty="0" smtClean="0"/>
              <a:t>En ligne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93" y="3800188"/>
            <a:ext cx="2792125" cy="2375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646159" y="6152055"/>
                <a:ext cx="35621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Lorsque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on voudrait </a:t>
                </a:r>
                <a:r>
                  <a:rPr lang="fr-FR" dirty="0" smtClean="0"/>
                  <a:t>que</a:t>
                </a:r>
              </a:p>
              <a:p>
                <a:r>
                  <a:rPr lang="fr-FR" dirty="0" smtClean="0"/>
                  <a:t>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/>
                  <a:t>) ~1 =&gt;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&gt;1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159" y="6152055"/>
                <a:ext cx="356219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70" t="-4717" r="-685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407" y="3604115"/>
            <a:ext cx="2939329" cy="25036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420407" y="6150690"/>
                <a:ext cx="35621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Lorsque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on voudrait </a:t>
                </a:r>
                <a:r>
                  <a:rPr lang="fr-FR" dirty="0" smtClean="0"/>
                  <a:t>que</a:t>
                </a:r>
              </a:p>
              <a:p>
                <a:r>
                  <a:rPr lang="fr-FR" dirty="0" smtClean="0"/>
                  <a:t>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/>
                  <a:t>~0 </a:t>
                </a:r>
                <a:r>
                  <a:rPr lang="fr-FR" dirty="0"/>
                  <a:t>=&gt;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&lt;−1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07" y="6150690"/>
                <a:ext cx="3562194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368" t="-5660" r="-513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 flipH="1">
            <a:off x="3740726" y="5897587"/>
            <a:ext cx="789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7675417" y="5779823"/>
            <a:ext cx="789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2067791" y="4516327"/>
            <a:ext cx="1672935" cy="1381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8465126" y="4422809"/>
            <a:ext cx="1811483" cy="13570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5017" y="4637220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Coût(h</a:t>
            </a:r>
            <a:r>
              <a:rPr lang="el-GR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>
                <a:solidFill>
                  <a:srgbClr val="FF0000"/>
                </a:solidFill>
              </a:rPr>
              <a:t>(x</a:t>
            </a:r>
            <a:r>
              <a:rPr lang="fr-FR" dirty="0" smtClean="0">
                <a:solidFill>
                  <a:srgbClr val="FF0000"/>
                </a:solidFill>
              </a:rPr>
              <a:t>),1)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57853" y="4320347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Coût(h</a:t>
            </a:r>
            <a:r>
              <a:rPr lang="el-GR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>
                <a:solidFill>
                  <a:srgbClr val="FF0000"/>
                </a:solidFill>
              </a:rPr>
              <a:t>(x</a:t>
            </a:r>
            <a:r>
              <a:rPr lang="fr-FR" dirty="0" smtClean="0">
                <a:solidFill>
                  <a:srgbClr val="FF0000"/>
                </a:solidFill>
              </a:rPr>
              <a:t>),0)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276609" y="2516540"/>
                <a:ext cx="826380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609" y="2516540"/>
                <a:ext cx="826380" cy="6127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276609" y="2516540"/>
                <a:ext cx="826380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609" y="2516540"/>
                <a:ext cx="826380" cy="6127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Espace réservé du contenu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8" y="2167456"/>
            <a:ext cx="6762750" cy="4486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Imag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7" y="2255620"/>
            <a:ext cx="4377840" cy="2162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05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Optimisation MVS: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=1 </m:t>
                            </m:r>
                          </m:sub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𝐶𝑜</m:t>
                                        </m:r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û</m:t>
                                        </m:r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fr-FR" baseline="-25000" dirty="0">
                                            <a:latin typeface="Courier New" panose="02070309020205020404" pitchFamily="49" charset="0"/>
                                            <a:cs typeface="Courier New" panose="02070309020205020404" pitchFamily="49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aseline="30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T</m:t>
                                    </m:r>
                                    <m:sSup>
                                      <m:sSup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fr-F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dirty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p>
                                      <m:sSup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𝐶𝑜</m:t>
                                        </m:r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û</m:t>
                                        </m:r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fr-FR" dirty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aseline="30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T</m:t>
                                    </m:r>
                                    <m:sSup>
                                      <m:sSup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fr-FR" dirty="0"/>
                          <m:t>+ 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=1 </m:t>
                            </m:r>
                          </m:sub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fr-FR" dirty="0"/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=1 </m:t>
                            </m:r>
                          </m:sub>
                          <m:sup>
                            <m: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fr-FR" dirty="0"/>
                              <m:t> </m:t>
                            </m:r>
                          </m:e>
                        </m:nary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aseline="30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T</m:t>
                                    </m:r>
                                    <m:sSup>
                                      <m:sSup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fr-F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−1 </m:t>
                                    </m:r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</m:t>
                                    </m:r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fr-FR" dirty="0" smtClean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=1 </m:t>
                            </m:r>
                          </m:sub>
                          <m:sup>
                            <m:r>
                              <a:rPr lang="fr-F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fr-FR" dirty="0"/>
                              <m:t> </m:t>
                            </m:r>
                          </m:e>
                        </m:nary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  <m:r>
                                  <m:rPr>
                                    <m:nor/>
                                  </m:rPr>
                                  <a:rPr lang="fr-FR" baseline="30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T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aseline="30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T</m:t>
                                    </m:r>
                                    <m:sSup>
                                      <m:sSup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≤−1 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=1 </m:t>
                            </m:r>
                          </m:sub>
                          <m:sup>
                            <m:r>
                              <a:rPr lang="fr-F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fr-FR" dirty="0"/>
                              <m:t> </m:t>
                            </m:r>
                          </m:e>
                        </m:nary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 </m:t>
                                </m:r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</m:t>
                                </m:r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.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>
                                            <a:latin typeface="Courier New" panose="02070309020205020404" pitchFamily="49" charset="0"/>
                                            <a:cs typeface="Courier New" panose="02070309020205020404" pitchFamily="49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≤−1 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fr-FR" dirty="0" smtClean="0"/>
              </a:p>
              <a:p>
                <a:r>
                  <a:rPr lang="fr-FR" dirty="0" smtClean="0"/>
                  <a:t>Où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est la projection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dirty="0" smtClean="0"/>
                  <a:t> sur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Exemple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=0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7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12240</TotalTime>
  <Words>479</Words>
  <Application>Microsoft Office PowerPoint</Application>
  <PresentationFormat>Grand écran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Courier New</vt:lpstr>
      <vt:lpstr>Wingdings 3</vt:lpstr>
      <vt:lpstr>Brin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Automatique et Réseaux de Neurones</dc:title>
  <dc:creator>Utilisateur Windows</dc:creator>
  <cp:lastModifiedBy>Utilisateur Windows</cp:lastModifiedBy>
  <cp:revision>216</cp:revision>
  <dcterms:created xsi:type="dcterms:W3CDTF">2022-02-16T05:11:15Z</dcterms:created>
  <dcterms:modified xsi:type="dcterms:W3CDTF">2022-04-25T09:20:51Z</dcterms:modified>
</cp:coreProperties>
</file>