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60" r:id="rId4"/>
    <p:sldId id="258" r:id="rId5"/>
    <p:sldId id="261" r:id="rId6"/>
    <p:sldId id="262"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 Id="rId4"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21824-959D-46D6-9C36-C901DDC383EC}"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0B37AC5A-2A8C-404D-A94C-5EEA78F054D3}">
      <dgm:prSet phldrT="[Text]" phldr="1"/>
      <dgm:spPr>
        <a:blipFill rotWithShape="0">
          <a:blip xmlns:r="http://schemas.openxmlformats.org/officeDocument/2006/relationships" r:embed="rId1"/>
          <a:stretch>
            <a:fillRect/>
          </a:stretch>
        </a:blipFill>
      </dgm:spPr>
      <dgm:t>
        <a:bodyPr/>
        <a:lstStyle/>
        <a:p>
          <a:endParaRPr lang="en-US"/>
        </a:p>
      </dgm:t>
    </dgm:pt>
    <dgm:pt modelId="{34836F6C-52D1-462F-926C-94C568868E14}" type="parTrans" cxnId="{64E15FE0-051D-4D17-AF08-AA7842E0FE7E}">
      <dgm:prSet/>
      <dgm:spPr/>
      <dgm:t>
        <a:bodyPr/>
        <a:lstStyle/>
        <a:p>
          <a:endParaRPr lang="en-US"/>
        </a:p>
      </dgm:t>
    </dgm:pt>
    <dgm:pt modelId="{62E0D6A7-4951-4A76-8409-1BD34EC19382}" type="sibTrans" cxnId="{64E15FE0-051D-4D17-AF08-AA7842E0FE7E}">
      <dgm:prSet/>
      <dgm:spPr/>
      <dgm:t>
        <a:bodyPr/>
        <a:lstStyle/>
        <a:p>
          <a:endParaRPr lang="en-US"/>
        </a:p>
      </dgm:t>
    </dgm:pt>
    <dgm:pt modelId="{CD6EBFE5-C302-46E1-9E95-55C82473AA0D}">
      <dgm:prSet phldrT="[Text]" phldr="1"/>
      <dgm:spPr>
        <a:blipFill rotWithShape="0">
          <a:blip xmlns:r="http://schemas.openxmlformats.org/officeDocument/2006/relationships" r:embed="rId2"/>
          <a:stretch>
            <a:fillRect/>
          </a:stretch>
        </a:blipFill>
      </dgm:spPr>
      <dgm:t>
        <a:bodyPr/>
        <a:lstStyle/>
        <a:p>
          <a:endParaRPr lang="en-US"/>
        </a:p>
      </dgm:t>
    </dgm:pt>
    <dgm:pt modelId="{E2071020-36A5-4E92-A0B2-A154EE7B24D5}" type="parTrans" cxnId="{03C1CE99-E572-413F-B76F-EE5FEB126CDA}">
      <dgm:prSet/>
      <dgm:spPr/>
      <dgm:t>
        <a:bodyPr/>
        <a:lstStyle/>
        <a:p>
          <a:endParaRPr lang="en-US"/>
        </a:p>
      </dgm:t>
    </dgm:pt>
    <dgm:pt modelId="{B3B1CDC9-8134-4AB0-A525-5796839A98A2}" type="sibTrans" cxnId="{03C1CE99-E572-413F-B76F-EE5FEB126CDA}">
      <dgm:prSet/>
      <dgm:spPr/>
      <dgm:t>
        <a:bodyPr/>
        <a:lstStyle/>
        <a:p>
          <a:endParaRPr lang="en-US"/>
        </a:p>
      </dgm:t>
    </dgm:pt>
    <dgm:pt modelId="{B498BEF7-21BF-488D-8936-C9E8C9BC53EC}">
      <dgm:prSet phldrT="[Text]" phldr="1"/>
      <dgm:spPr>
        <a:blipFill rotWithShape="0">
          <a:blip xmlns:r="http://schemas.openxmlformats.org/officeDocument/2006/relationships" r:embed="rId3"/>
          <a:stretch>
            <a:fillRect/>
          </a:stretch>
        </a:blipFill>
      </dgm:spPr>
      <dgm:t>
        <a:bodyPr/>
        <a:lstStyle/>
        <a:p>
          <a:endParaRPr lang="en-US" dirty="0"/>
        </a:p>
      </dgm:t>
    </dgm:pt>
    <dgm:pt modelId="{D4B88B11-9BD3-404E-8AFC-B0B693321619}" type="parTrans" cxnId="{1E14AFBF-A16F-498D-B048-21A6020A1856}">
      <dgm:prSet/>
      <dgm:spPr/>
      <dgm:t>
        <a:bodyPr/>
        <a:lstStyle/>
        <a:p>
          <a:endParaRPr lang="en-US"/>
        </a:p>
      </dgm:t>
    </dgm:pt>
    <dgm:pt modelId="{62B34B8D-A853-4B57-9745-1217BE44A964}" type="sibTrans" cxnId="{1E14AFBF-A16F-498D-B048-21A6020A1856}">
      <dgm:prSet/>
      <dgm:spPr/>
      <dgm:t>
        <a:bodyPr/>
        <a:lstStyle/>
        <a:p>
          <a:endParaRPr lang="en-US"/>
        </a:p>
      </dgm:t>
    </dgm:pt>
    <dgm:pt modelId="{9064D885-30BB-4233-9C7E-E0B8407DACC8}">
      <dgm:prSet phldrT="[Text]" phldr="1"/>
      <dgm:spPr>
        <a:blipFill rotWithShape="0">
          <a:blip xmlns:r="http://schemas.openxmlformats.org/officeDocument/2006/relationships" r:embed="rId4"/>
          <a:stretch>
            <a:fillRect/>
          </a:stretch>
        </a:blipFill>
      </dgm:spPr>
      <dgm:t>
        <a:bodyPr/>
        <a:lstStyle/>
        <a:p>
          <a:endParaRPr lang="en-US" dirty="0"/>
        </a:p>
      </dgm:t>
    </dgm:pt>
    <dgm:pt modelId="{C9E9FF5B-1E60-4787-8DE0-7EE9CD3C8404}" type="parTrans" cxnId="{430625DD-352C-4CFA-B392-97585CA301B4}">
      <dgm:prSet/>
      <dgm:spPr/>
      <dgm:t>
        <a:bodyPr/>
        <a:lstStyle/>
        <a:p>
          <a:endParaRPr lang="en-US"/>
        </a:p>
      </dgm:t>
    </dgm:pt>
    <dgm:pt modelId="{B1525C82-28E0-405D-A6BF-6C637231BFDE}" type="sibTrans" cxnId="{430625DD-352C-4CFA-B392-97585CA301B4}">
      <dgm:prSet/>
      <dgm:spPr/>
      <dgm:t>
        <a:bodyPr/>
        <a:lstStyle/>
        <a:p>
          <a:endParaRPr lang="en-US"/>
        </a:p>
      </dgm:t>
    </dgm:pt>
    <dgm:pt modelId="{8CA615AB-A60E-4D15-A006-87D71C1B3333}">
      <dgm:prSet phldrT="[Text]" phldr="1"/>
      <dgm:spPr/>
      <dgm:t>
        <a:bodyPr/>
        <a:lstStyle/>
        <a:p>
          <a:endParaRPr lang="en-US" dirty="0"/>
        </a:p>
      </dgm:t>
    </dgm:pt>
    <dgm:pt modelId="{0462432D-276B-4842-9ADA-7B891146F5E6}" type="sibTrans" cxnId="{DCD92F15-1801-4E30-BB06-2DF282CD7EA7}">
      <dgm:prSet/>
      <dgm:spPr/>
      <dgm:t>
        <a:bodyPr/>
        <a:lstStyle/>
        <a:p>
          <a:endParaRPr lang="en-US"/>
        </a:p>
      </dgm:t>
    </dgm:pt>
    <dgm:pt modelId="{D52CCCDC-FB67-4483-95D3-DB9B6229228A}" type="parTrans" cxnId="{DCD92F15-1801-4E30-BB06-2DF282CD7EA7}">
      <dgm:prSet/>
      <dgm:spPr/>
      <dgm:t>
        <a:bodyPr/>
        <a:lstStyle/>
        <a:p>
          <a:endParaRPr lang="en-US"/>
        </a:p>
      </dgm:t>
    </dgm:pt>
    <dgm:pt modelId="{93327F4C-F0BE-4C9A-92F1-21C79FAB4701}" type="pres">
      <dgm:prSet presAssocID="{59321824-959D-46D6-9C36-C901DDC383EC}" presName="diagram" presStyleCnt="0">
        <dgm:presLayoutVars>
          <dgm:chMax val="1"/>
          <dgm:dir/>
          <dgm:animLvl val="ctr"/>
          <dgm:resizeHandles val="exact"/>
        </dgm:presLayoutVars>
      </dgm:prSet>
      <dgm:spPr/>
    </dgm:pt>
    <dgm:pt modelId="{89EFE3A9-BB23-42E5-A980-6E0CFBAD4324}" type="pres">
      <dgm:prSet presAssocID="{59321824-959D-46D6-9C36-C901DDC383EC}" presName="matrix" presStyleCnt="0"/>
      <dgm:spPr/>
    </dgm:pt>
    <dgm:pt modelId="{5CFDC8AA-17B8-4E9D-A17A-B1CDFB9149B4}" type="pres">
      <dgm:prSet presAssocID="{59321824-959D-46D6-9C36-C901DDC383EC}" presName="tile1" presStyleLbl="node1" presStyleIdx="0" presStyleCnt="4"/>
      <dgm:spPr/>
    </dgm:pt>
    <dgm:pt modelId="{BBC1BEBE-C7D1-4378-96CF-D3C9CF5E559A}" type="pres">
      <dgm:prSet presAssocID="{59321824-959D-46D6-9C36-C901DDC383EC}" presName="tile1text" presStyleLbl="node1" presStyleIdx="0" presStyleCnt="4">
        <dgm:presLayoutVars>
          <dgm:chMax val="0"/>
          <dgm:chPref val="0"/>
          <dgm:bulletEnabled val="1"/>
        </dgm:presLayoutVars>
      </dgm:prSet>
      <dgm:spPr/>
    </dgm:pt>
    <dgm:pt modelId="{D07CC560-E3F5-436E-81AC-6B9221FCCC9E}" type="pres">
      <dgm:prSet presAssocID="{59321824-959D-46D6-9C36-C901DDC383EC}" presName="tile2" presStyleLbl="node1" presStyleIdx="1" presStyleCnt="4"/>
      <dgm:spPr/>
    </dgm:pt>
    <dgm:pt modelId="{A4C646DC-2A0D-4527-952F-FF08B1617E7F}" type="pres">
      <dgm:prSet presAssocID="{59321824-959D-46D6-9C36-C901DDC383EC}" presName="tile2text" presStyleLbl="node1" presStyleIdx="1" presStyleCnt="4">
        <dgm:presLayoutVars>
          <dgm:chMax val="0"/>
          <dgm:chPref val="0"/>
          <dgm:bulletEnabled val="1"/>
        </dgm:presLayoutVars>
      </dgm:prSet>
      <dgm:spPr/>
    </dgm:pt>
    <dgm:pt modelId="{669954B3-571D-4FFC-95FE-E74A5DBEBA0C}" type="pres">
      <dgm:prSet presAssocID="{59321824-959D-46D6-9C36-C901DDC383EC}" presName="tile3" presStyleLbl="node1" presStyleIdx="2" presStyleCnt="4"/>
      <dgm:spPr/>
    </dgm:pt>
    <dgm:pt modelId="{4765ABA6-4CE2-479E-BD38-A7BA81F1F3ED}" type="pres">
      <dgm:prSet presAssocID="{59321824-959D-46D6-9C36-C901DDC383EC}" presName="tile3text" presStyleLbl="node1" presStyleIdx="2" presStyleCnt="4">
        <dgm:presLayoutVars>
          <dgm:chMax val="0"/>
          <dgm:chPref val="0"/>
          <dgm:bulletEnabled val="1"/>
        </dgm:presLayoutVars>
      </dgm:prSet>
      <dgm:spPr/>
    </dgm:pt>
    <dgm:pt modelId="{A6B62E84-CE10-4FB1-A333-A8E1BBEBA773}" type="pres">
      <dgm:prSet presAssocID="{59321824-959D-46D6-9C36-C901DDC383EC}" presName="tile4" presStyleLbl="node1" presStyleIdx="3" presStyleCnt="4"/>
      <dgm:spPr/>
    </dgm:pt>
    <dgm:pt modelId="{792247AA-00FD-42D2-8856-818FAE2A503D}" type="pres">
      <dgm:prSet presAssocID="{59321824-959D-46D6-9C36-C901DDC383EC}" presName="tile4text" presStyleLbl="node1" presStyleIdx="3" presStyleCnt="4">
        <dgm:presLayoutVars>
          <dgm:chMax val="0"/>
          <dgm:chPref val="0"/>
          <dgm:bulletEnabled val="1"/>
        </dgm:presLayoutVars>
      </dgm:prSet>
      <dgm:spPr/>
    </dgm:pt>
    <dgm:pt modelId="{1897F375-EC7B-4BA6-AD61-819ACB1A11F7}" type="pres">
      <dgm:prSet presAssocID="{59321824-959D-46D6-9C36-C901DDC383EC}" presName="centerTile" presStyleLbl="fgShp" presStyleIdx="0" presStyleCnt="1" custFlipVert="1" custScaleY="11069">
        <dgm:presLayoutVars>
          <dgm:chMax val="0"/>
          <dgm:chPref val="0"/>
        </dgm:presLayoutVars>
      </dgm:prSet>
      <dgm:spPr/>
      <dgm:t>
        <a:bodyPr/>
        <a:lstStyle/>
        <a:p>
          <a:endParaRPr lang="en-US"/>
        </a:p>
      </dgm:t>
    </dgm:pt>
  </dgm:ptLst>
  <dgm:cxnLst>
    <dgm:cxn modelId="{A4CF4CC5-0BC0-4F78-A5CE-E40BBEB71D5C}" type="presOf" srcId="{9064D885-30BB-4233-9C7E-E0B8407DACC8}" destId="{A6B62E84-CE10-4FB1-A333-A8E1BBEBA773}" srcOrd="0" destOrd="0" presId="urn:microsoft.com/office/officeart/2005/8/layout/matrix1"/>
    <dgm:cxn modelId="{48E6D750-2760-435B-8F0D-5042CCAEC3B5}" type="presOf" srcId="{8CA615AB-A60E-4D15-A006-87D71C1B3333}" destId="{1897F375-EC7B-4BA6-AD61-819ACB1A11F7}" srcOrd="0" destOrd="0" presId="urn:microsoft.com/office/officeart/2005/8/layout/matrix1"/>
    <dgm:cxn modelId="{1E14AFBF-A16F-498D-B048-21A6020A1856}" srcId="{8CA615AB-A60E-4D15-A006-87D71C1B3333}" destId="{B498BEF7-21BF-488D-8936-C9E8C9BC53EC}" srcOrd="2" destOrd="0" parTransId="{D4B88B11-9BD3-404E-8AFC-B0B693321619}" sibTransId="{62B34B8D-A853-4B57-9745-1217BE44A964}"/>
    <dgm:cxn modelId="{BFCD8143-FB26-4BA8-9828-482A1C58812B}" type="presOf" srcId="{0B37AC5A-2A8C-404D-A94C-5EEA78F054D3}" destId="{5CFDC8AA-17B8-4E9D-A17A-B1CDFB9149B4}" srcOrd="0" destOrd="0" presId="urn:microsoft.com/office/officeart/2005/8/layout/matrix1"/>
    <dgm:cxn modelId="{DCD92F15-1801-4E30-BB06-2DF282CD7EA7}" srcId="{59321824-959D-46D6-9C36-C901DDC383EC}" destId="{8CA615AB-A60E-4D15-A006-87D71C1B3333}" srcOrd="0" destOrd="0" parTransId="{D52CCCDC-FB67-4483-95D3-DB9B6229228A}" sibTransId="{0462432D-276B-4842-9ADA-7B891146F5E6}"/>
    <dgm:cxn modelId="{F9BF7A1D-225C-471A-9247-671D20CCF046}" type="presOf" srcId="{CD6EBFE5-C302-46E1-9E95-55C82473AA0D}" destId="{D07CC560-E3F5-436E-81AC-6B9221FCCC9E}" srcOrd="0" destOrd="0" presId="urn:microsoft.com/office/officeart/2005/8/layout/matrix1"/>
    <dgm:cxn modelId="{AE420EED-F8AE-46A7-8B07-99C031C33852}" type="presOf" srcId="{9064D885-30BB-4233-9C7E-E0B8407DACC8}" destId="{792247AA-00FD-42D2-8856-818FAE2A503D}" srcOrd="1" destOrd="0" presId="urn:microsoft.com/office/officeart/2005/8/layout/matrix1"/>
    <dgm:cxn modelId="{66BE174B-E6F5-4783-8D50-205AC66A68BF}" type="presOf" srcId="{B498BEF7-21BF-488D-8936-C9E8C9BC53EC}" destId="{669954B3-571D-4FFC-95FE-E74A5DBEBA0C}" srcOrd="0" destOrd="0" presId="urn:microsoft.com/office/officeart/2005/8/layout/matrix1"/>
    <dgm:cxn modelId="{430625DD-352C-4CFA-B392-97585CA301B4}" srcId="{8CA615AB-A60E-4D15-A006-87D71C1B3333}" destId="{9064D885-30BB-4233-9C7E-E0B8407DACC8}" srcOrd="3" destOrd="0" parTransId="{C9E9FF5B-1E60-4787-8DE0-7EE9CD3C8404}" sibTransId="{B1525C82-28E0-405D-A6BF-6C637231BFDE}"/>
    <dgm:cxn modelId="{C1651A01-4921-4A1C-96D9-B1B52CEA4DAA}" type="presOf" srcId="{CD6EBFE5-C302-46E1-9E95-55C82473AA0D}" destId="{A4C646DC-2A0D-4527-952F-FF08B1617E7F}" srcOrd="1" destOrd="0" presId="urn:microsoft.com/office/officeart/2005/8/layout/matrix1"/>
    <dgm:cxn modelId="{64E15FE0-051D-4D17-AF08-AA7842E0FE7E}" srcId="{8CA615AB-A60E-4D15-A006-87D71C1B3333}" destId="{0B37AC5A-2A8C-404D-A94C-5EEA78F054D3}" srcOrd="0" destOrd="0" parTransId="{34836F6C-52D1-462F-926C-94C568868E14}" sibTransId="{62E0D6A7-4951-4A76-8409-1BD34EC19382}"/>
    <dgm:cxn modelId="{03C1CE99-E572-413F-B76F-EE5FEB126CDA}" srcId="{8CA615AB-A60E-4D15-A006-87D71C1B3333}" destId="{CD6EBFE5-C302-46E1-9E95-55C82473AA0D}" srcOrd="1" destOrd="0" parTransId="{E2071020-36A5-4E92-A0B2-A154EE7B24D5}" sibTransId="{B3B1CDC9-8134-4AB0-A525-5796839A98A2}"/>
    <dgm:cxn modelId="{1ED33ECF-271E-4C20-93ED-D62C1685B955}" type="presOf" srcId="{59321824-959D-46D6-9C36-C901DDC383EC}" destId="{93327F4C-F0BE-4C9A-92F1-21C79FAB4701}" srcOrd="0" destOrd="0" presId="urn:microsoft.com/office/officeart/2005/8/layout/matrix1"/>
    <dgm:cxn modelId="{B90D854C-6D29-4225-9AC7-9137617A7127}" type="presOf" srcId="{0B37AC5A-2A8C-404D-A94C-5EEA78F054D3}" destId="{BBC1BEBE-C7D1-4378-96CF-D3C9CF5E559A}" srcOrd="1" destOrd="0" presId="urn:microsoft.com/office/officeart/2005/8/layout/matrix1"/>
    <dgm:cxn modelId="{7EA13153-C54D-4EB1-84F2-A980FAAB0038}" type="presOf" srcId="{B498BEF7-21BF-488D-8936-C9E8C9BC53EC}" destId="{4765ABA6-4CE2-479E-BD38-A7BA81F1F3ED}" srcOrd="1" destOrd="0" presId="urn:microsoft.com/office/officeart/2005/8/layout/matrix1"/>
    <dgm:cxn modelId="{507F4DC5-7B0B-49DD-814D-D4C168D6A382}" type="presParOf" srcId="{93327F4C-F0BE-4C9A-92F1-21C79FAB4701}" destId="{89EFE3A9-BB23-42E5-A980-6E0CFBAD4324}" srcOrd="0" destOrd="0" presId="urn:microsoft.com/office/officeart/2005/8/layout/matrix1"/>
    <dgm:cxn modelId="{1FCA1591-2FB1-4A40-A23C-7741E25E395B}" type="presParOf" srcId="{89EFE3A9-BB23-42E5-A980-6E0CFBAD4324}" destId="{5CFDC8AA-17B8-4E9D-A17A-B1CDFB9149B4}" srcOrd="0" destOrd="0" presId="urn:microsoft.com/office/officeart/2005/8/layout/matrix1"/>
    <dgm:cxn modelId="{B53D5B27-3FD1-410C-AD40-412856C357AE}" type="presParOf" srcId="{89EFE3A9-BB23-42E5-A980-6E0CFBAD4324}" destId="{BBC1BEBE-C7D1-4378-96CF-D3C9CF5E559A}" srcOrd="1" destOrd="0" presId="urn:microsoft.com/office/officeart/2005/8/layout/matrix1"/>
    <dgm:cxn modelId="{01E59428-31C5-4961-80A1-24499EFFFA0F}" type="presParOf" srcId="{89EFE3A9-BB23-42E5-A980-6E0CFBAD4324}" destId="{D07CC560-E3F5-436E-81AC-6B9221FCCC9E}" srcOrd="2" destOrd="0" presId="urn:microsoft.com/office/officeart/2005/8/layout/matrix1"/>
    <dgm:cxn modelId="{242F6C83-F1DE-427E-96A7-A4AE9A8217E9}" type="presParOf" srcId="{89EFE3A9-BB23-42E5-A980-6E0CFBAD4324}" destId="{A4C646DC-2A0D-4527-952F-FF08B1617E7F}" srcOrd="3" destOrd="0" presId="urn:microsoft.com/office/officeart/2005/8/layout/matrix1"/>
    <dgm:cxn modelId="{7D3A73D4-D5B0-4430-B140-83126D83F986}" type="presParOf" srcId="{89EFE3A9-BB23-42E5-A980-6E0CFBAD4324}" destId="{669954B3-571D-4FFC-95FE-E74A5DBEBA0C}" srcOrd="4" destOrd="0" presId="urn:microsoft.com/office/officeart/2005/8/layout/matrix1"/>
    <dgm:cxn modelId="{E9C40786-5BCC-4923-937E-96061D4826A0}" type="presParOf" srcId="{89EFE3A9-BB23-42E5-A980-6E0CFBAD4324}" destId="{4765ABA6-4CE2-479E-BD38-A7BA81F1F3ED}" srcOrd="5" destOrd="0" presId="urn:microsoft.com/office/officeart/2005/8/layout/matrix1"/>
    <dgm:cxn modelId="{61F5B150-9AD4-4D93-8261-4F4E01B7D9A2}" type="presParOf" srcId="{89EFE3A9-BB23-42E5-A980-6E0CFBAD4324}" destId="{A6B62E84-CE10-4FB1-A333-A8E1BBEBA773}" srcOrd="6" destOrd="0" presId="urn:microsoft.com/office/officeart/2005/8/layout/matrix1"/>
    <dgm:cxn modelId="{1FC81A77-F191-4BAC-82E5-CB6BD433ACDA}" type="presParOf" srcId="{89EFE3A9-BB23-42E5-A980-6E0CFBAD4324}" destId="{792247AA-00FD-42D2-8856-818FAE2A503D}" srcOrd="7" destOrd="0" presId="urn:microsoft.com/office/officeart/2005/8/layout/matrix1"/>
    <dgm:cxn modelId="{ACCF5C76-703D-4D69-9EF0-07035A34F747}" type="presParOf" srcId="{93327F4C-F0BE-4C9A-92F1-21C79FAB4701}" destId="{1897F375-EC7B-4BA6-AD61-819ACB1A11F7}" srcOrd="1" destOrd="0" presId="urn:microsoft.com/office/officeart/2005/8/layout/matrix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FDC8AA-17B8-4E9D-A17A-B1CDFB9149B4}">
      <dsp:nvSpPr>
        <dsp:cNvPr id="0" name=""/>
        <dsp:cNvSpPr/>
      </dsp:nvSpPr>
      <dsp:spPr>
        <a:xfrm rot="16200000">
          <a:off x="910214" y="-910214"/>
          <a:ext cx="2032000" cy="3852428"/>
        </a:xfrm>
        <a:prstGeom prst="round1Rect">
          <a:avLst/>
        </a:prstGeom>
        <a:blipFill rotWithShape="0">
          <a:blip xmlns:r="http://schemas.openxmlformats.org/officeDocument/2006/relationships" r:embed="rId1"/>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endParaRPr lang="en-US" sz="5400" kern="1200"/>
        </a:p>
      </dsp:txBody>
      <dsp:txXfrm rot="16200000">
        <a:off x="1164214" y="-1164214"/>
        <a:ext cx="1524000" cy="3852428"/>
      </dsp:txXfrm>
    </dsp:sp>
    <dsp:sp modelId="{D07CC560-E3F5-436E-81AC-6B9221FCCC9E}">
      <dsp:nvSpPr>
        <dsp:cNvPr id="0" name=""/>
        <dsp:cNvSpPr/>
      </dsp:nvSpPr>
      <dsp:spPr>
        <a:xfrm>
          <a:off x="3852428" y="0"/>
          <a:ext cx="3852428" cy="2032000"/>
        </a:xfrm>
        <a:prstGeom prst="round1Rect">
          <a:avLst/>
        </a:prstGeom>
        <a:blipFill rotWithShape="0">
          <a:blip xmlns:r="http://schemas.openxmlformats.org/officeDocument/2006/relationships" r:embed="rId2"/>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endParaRPr lang="en-US" sz="5400" kern="1200"/>
        </a:p>
      </dsp:txBody>
      <dsp:txXfrm>
        <a:off x="3852428" y="0"/>
        <a:ext cx="3852428" cy="1524000"/>
      </dsp:txXfrm>
    </dsp:sp>
    <dsp:sp modelId="{669954B3-571D-4FFC-95FE-E74A5DBEBA0C}">
      <dsp:nvSpPr>
        <dsp:cNvPr id="0" name=""/>
        <dsp:cNvSpPr/>
      </dsp:nvSpPr>
      <dsp:spPr>
        <a:xfrm rot="10800000">
          <a:off x="0" y="2032000"/>
          <a:ext cx="3852428" cy="2032000"/>
        </a:xfrm>
        <a:prstGeom prst="round1Rect">
          <a:avLst/>
        </a:prstGeom>
        <a:blipFill rotWithShape="0">
          <a:blip xmlns:r="http://schemas.openxmlformats.org/officeDocument/2006/relationships" r:embed="rId3"/>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endParaRPr lang="en-US" sz="5400" kern="1200" dirty="0"/>
        </a:p>
      </dsp:txBody>
      <dsp:txXfrm rot="10800000">
        <a:off x="0" y="2539999"/>
        <a:ext cx="3852428" cy="1524000"/>
      </dsp:txXfrm>
    </dsp:sp>
    <dsp:sp modelId="{A6B62E84-CE10-4FB1-A333-A8E1BBEBA773}">
      <dsp:nvSpPr>
        <dsp:cNvPr id="0" name=""/>
        <dsp:cNvSpPr/>
      </dsp:nvSpPr>
      <dsp:spPr>
        <a:xfrm rot="5400000">
          <a:off x="4762641" y="1121785"/>
          <a:ext cx="2032000" cy="3852428"/>
        </a:xfrm>
        <a:prstGeom prst="round1Rect">
          <a:avLst/>
        </a:prstGeom>
        <a:blipFill rotWithShape="0">
          <a:blip xmlns:r="http://schemas.openxmlformats.org/officeDocument/2006/relationships" r:embed="rId4"/>
          <a:stretch>
            <a:fillRect/>
          </a:stretch>
        </a:blip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4048" tIns="384048" rIns="384048" bIns="384048" numCol="1" spcCol="1270" anchor="ctr" anchorCtr="0">
          <a:noAutofit/>
        </a:bodyPr>
        <a:lstStyle/>
        <a:p>
          <a:pPr lvl="0" algn="ctr" defTabSz="2400300">
            <a:lnSpc>
              <a:spcPct val="90000"/>
            </a:lnSpc>
            <a:spcBef>
              <a:spcPct val="0"/>
            </a:spcBef>
            <a:spcAft>
              <a:spcPct val="35000"/>
            </a:spcAft>
          </a:pPr>
          <a:endParaRPr lang="en-US" sz="5400" kern="1200" dirty="0"/>
        </a:p>
      </dsp:txBody>
      <dsp:txXfrm rot="5400000">
        <a:off x="5016642" y="1375785"/>
        <a:ext cx="1524000" cy="3852428"/>
      </dsp:txXfrm>
    </dsp:sp>
    <dsp:sp modelId="{1897F375-EC7B-4BA6-AD61-819ACB1A11F7}">
      <dsp:nvSpPr>
        <dsp:cNvPr id="0" name=""/>
        <dsp:cNvSpPr/>
      </dsp:nvSpPr>
      <dsp:spPr>
        <a:xfrm flipV="1">
          <a:off x="2696699" y="1975769"/>
          <a:ext cx="2311456" cy="112461"/>
        </a:xfrm>
        <a:prstGeom prst="roundRect">
          <a:avLst/>
        </a:prstGeom>
        <a:solidFill>
          <a:schemeClr val="accent1">
            <a:tint val="60000"/>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endParaRPr lang="en-US" sz="500" kern="1200" dirty="0"/>
        </a:p>
      </dsp:txBody>
      <dsp:txXfrm flipV="1">
        <a:off x="2696699" y="1975769"/>
        <a:ext cx="2311456" cy="112461"/>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E9DED2-B2D3-405E-951D-AA17C1A69D6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090CCED-694F-4041-916C-EA61270E7C33}" type="datetimeFigureOut">
              <a:rPr lang="en-US" smtClean="0"/>
              <a:t>1/29/2022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AE9DED2-B2D3-405E-951D-AA17C1A69D68}" type="slidenum">
              <a:rPr lang="en-US" smtClean="0"/>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090CCED-694F-4041-916C-EA61270E7C33}" type="datetimeFigureOut">
              <a:rPr lang="en-US" smtClean="0"/>
              <a:t>1/29/2022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FAE9DED2-B2D3-405E-951D-AA17C1A69D6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2376" y="404664"/>
            <a:ext cx="7772400" cy="1440160"/>
          </a:xfrm>
        </p:spPr>
        <p:txBody>
          <a:bodyPr>
            <a:normAutofit fontScale="90000"/>
          </a:bodyPr>
          <a:lstStyle/>
          <a:p>
            <a:r>
              <a:rPr lang="en-IN" dirty="0" smtClean="0"/>
              <a:t>Flight Price Prediction Project</a:t>
            </a:r>
            <a:endParaRPr lang="en-US" dirty="0"/>
          </a:p>
        </p:txBody>
      </p:sp>
      <p:sp>
        <p:nvSpPr>
          <p:cNvPr id="3" name="Subtitle 2"/>
          <p:cNvSpPr>
            <a:spLocks noGrp="1"/>
          </p:cNvSpPr>
          <p:nvPr>
            <p:ph type="subTitle" idx="1"/>
          </p:nvPr>
        </p:nvSpPr>
        <p:spPr/>
        <p:txBody>
          <a:bodyPr>
            <a:normAutofit fontScale="25000" lnSpcReduction="20000"/>
          </a:bodyPr>
          <a:lstStyle/>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endParaRPr lang="en-IN" dirty="0" smtClean="0"/>
          </a:p>
          <a:p>
            <a:r>
              <a:rPr lang="en-IN" sz="11200" dirty="0" smtClean="0"/>
              <a:t>				</a:t>
            </a:r>
            <a:r>
              <a:rPr lang="en-IN" sz="11200" dirty="0" smtClean="0">
                <a:solidFill>
                  <a:srgbClr val="FF0000"/>
                </a:solidFill>
              </a:rPr>
              <a:t>Submitted by </a:t>
            </a:r>
          </a:p>
          <a:p>
            <a:r>
              <a:rPr lang="en-IN" sz="11200" dirty="0" smtClean="0">
                <a:solidFill>
                  <a:srgbClr val="FF0000"/>
                </a:solidFill>
              </a:rPr>
              <a:t>				Fenny Denny</a:t>
            </a:r>
            <a:endParaRPr lang="en-US" sz="11200" dirty="0">
              <a:solidFill>
                <a:srgbClr val="FF0000"/>
              </a:solidFill>
            </a:endParaRPr>
          </a:p>
        </p:txBody>
      </p:sp>
      <p:pic>
        <p:nvPicPr>
          <p:cNvPr id="6" name="Picture 5">
            <a:extLst>
              <a:ext uri="{FF2B5EF4-FFF2-40B4-BE49-F238E27FC236}">
                <a16:creationId xmlns:a16="http://schemas.microsoft.com/office/drawing/2014/main" xmlns="" id="{794F3671-897E-4382-801C-F5E7CFC09D74}"/>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67544" y="2060848"/>
            <a:ext cx="8280920" cy="21602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5562944"/>
          </a:xfrm>
        </p:spPr>
        <p:txBody>
          <a:bodyPr>
            <a:normAutofit fontScale="70000" lnSpcReduction="20000"/>
          </a:bodyPr>
          <a:lstStyle/>
          <a:p>
            <a:pPr>
              <a:buNone/>
            </a:pPr>
            <a:r>
              <a:rPr lang="en-IN" sz="4600" dirty="0" smtClean="0">
                <a:solidFill>
                  <a:srgbClr val="FF0000"/>
                </a:solidFill>
              </a:rPr>
              <a:t>RESULT</a:t>
            </a:r>
          </a:p>
          <a:p>
            <a:pPr>
              <a:buNone/>
            </a:pPr>
            <a:endParaRPr lang="en-IN" dirty="0" smtClean="0"/>
          </a:p>
          <a:p>
            <a:pPr>
              <a:buNone/>
            </a:pPr>
            <a:r>
              <a:rPr lang="en-US" dirty="0" smtClean="0">
                <a:latin typeface="Calibri" panose="020F0502020204030204" pitchFamily="34" charset="0"/>
                <a:ea typeface="Calibri" panose="020F0502020204030204" pitchFamily="34" charset="0"/>
              </a:rPr>
              <a:t>     Many </a:t>
            </a:r>
            <a:r>
              <a:rPr lang="en-US" dirty="0" smtClean="0">
                <a:latin typeface="Calibri" panose="020F0502020204030204" pitchFamily="34" charset="0"/>
                <a:ea typeface="Calibri" panose="020F0502020204030204" pitchFamily="34" charset="0"/>
              </a:rPr>
              <a:t>machine learning algorithms are used to predict. However, the prediction accuracy of these algorithms depends</a:t>
            </a:r>
            <a:r>
              <a:rPr lang="en-US" spc="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heavily</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on</a:t>
            </a:r>
            <a:r>
              <a:rPr lang="en-US" spc="-4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the</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given</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data</a:t>
            </a:r>
            <a:r>
              <a:rPr lang="en-US" spc="-2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when</a:t>
            </a:r>
            <a:r>
              <a:rPr lang="en-US" spc="-2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training</a:t>
            </a:r>
            <a:r>
              <a:rPr lang="en-US" spc="-5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the</a:t>
            </a:r>
            <a:r>
              <a:rPr lang="en-US" spc="-2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model.</a:t>
            </a:r>
            <a:r>
              <a:rPr lang="en-US" spc="-2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If</a:t>
            </a:r>
            <a:r>
              <a:rPr lang="en-US" spc="-4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the</a:t>
            </a:r>
            <a:r>
              <a:rPr lang="en-US" spc="-5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data</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is</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in</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bad</a:t>
            </a:r>
            <a:r>
              <a:rPr lang="en-US" spc="-5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shape,</a:t>
            </a:r>
            <a:r>
              <a:rPr lang="en-US" spc="-5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the</a:t>
            </a:r>
            <a:r>
              <a:rPr lang="en-US" spc="-4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model</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will</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be</a:t>
            </a:r>
            <a:r>
              <a:rPr lang="en-US" spc="-30" dirty="0" smtClean="0">
                <a:latin typeface="Calibri" panose="020F0502020204030204" pitchFamily="34" charset="0"/>
                <a:ea typeface="Calibri" panose="020F0502020204030204" pitchFamily="34" charset="0"/>
              </a:rPr>
              <a:t> </a:t>
            </a:r>
            <a:r>
              <a:rPr lang="en-US" dirty="0" err="1" smtClean="0">
                <a:latin typeface="Calibri" panose="020F0502020204030204" pitchFamily="34" charset="0"/>
                <a:ea typeface="Calibri" panose="020F0502020204030204" pitchFamily="34" charset="0"/>
              </a:rPr>
              <a:t>overfitted</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and</a:t>
            </a:r>
            <a:r>
              <a:rPr lang="en-US" spc="-4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inefficient,</a:t>
            </a:r>
            <a:r>
              <a:rPr lang="en-US" spc="-21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which means that data pre-processing is an important part of this experiment and will affect the final results. Thus,</a:t>
            </a:r>
            <a:r>
              <a:rPr lang="en-US" spc="5" dirty="0" smtClean="0">
                <a:latin typeface="Calibri" panose="020F0502020204030204" pitchFamily="34" charset="0"/>
                <a:ea typeface="Calibri" panose="020F0502020204030204" pitchFamily="34" charset="0"/>
              </a:rPr>
              <a:t> </a:t>
            </a:r>
            <a:r>
              <a:rPr lang="en-US" spc="-5" dirty="0" smtClean="0">
                <a:latin typeface="Calibri" panose="020F0502020204030204" pitchFamily="34" charset="0"/>
                <a:ea typeface="Calibri" panose="020F0502020204030204" pitchFamily="34" charset="0"/>
              </a:rPr>
              <a:t>multiple</a:t>
            </a:r>
            <a:r>
              <a:rPr lang="en-US" spc="-35" dirty="0" smtClean="0">
                <a:latin typeface="Calibri" panose="020F0502020204030204" pitchFamily="34" charset="0"/>
                <a:ea typeface="Calibri" panose="020F0502020204030204" pitchFamily="34" charset="0"/>
              </a:rPr>
              <a:t> </a:t>
            </a:r>
            <a:r>
              <a:rPr lang="en-US" spc="-5" dirty="0" smtClean="0">
                <a:latin typeface="Calibri" panose="020F0502020204030204" pitchFamily="34" charset="0"/>
                <a:ea typeface="Calibri" panose="020F0502020204030204" pitchFamily="34" charset="0"/>
              </a:rPr>
              <a:t>combinations</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of</a:t>
            </a:r>
            <a:r>
              <a:rPr lang="en-US" spc="-2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pre-processing</a:t>
            </a:r>
            <a:r>
              <a:rPr lang="en-US" spc="-4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methods</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need</a:t>
            </a:r>
            <a:r>
              <a:rPr lang="en-US" spc="-4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to</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be</a:t>
            </a:r>
            <a:r>
              <a:rPr lang="en-US" spc="-3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tested</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before</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getting</a:t>
            </a:r>
            <a:r>
              <a:rPr lang="en-US" spc="-5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the</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data</a:t>
            </a:r>
            <a:r>
              <a:rPr lang="en-US" spc="-3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ready</a:t>
            </a:r>
            <a:r>
              <a:rPr lang="en-US" spc="-4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to</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be</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used</a:t>
            </a:r>
            <a:r>
              <a:rPr lang="en-US" spc="-3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in</a:t>
            </a:r>
            <a:r>
              <a:rPr lang="en-US" spc="-4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training.</a:t>
            </a:r>
            <a:r>
              <a:rPr lang="en-US" spc="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After analyzing every model XGB </a:t>
            </a:r>
            <a:r>
              <a:rPr lang="en-US" dirty="0" err="1" smtClean="0">
                <a:latin typeface="Calibri" panose="020F0502020204030204" pitchFamily="34" charset="0"/>
                <a:ea typeface="Calibri" panose="020F0502020204030204" pitchFamily="34" charset="0"/>
              </a:rPr>
              <a:t>Regressor</a:t>
            </a:r>
            <a:r>
              <a:rPr lang="en-US" dirty="0" smtClean="0">
                <a:latin typeface="Calibri" panose="020F0502020204030204" pitchFamily="34" charset="0"/>
                <a:ea typeface="Calibri" panose="020F0502020204030204" pitchFamily="34" charset="0"/>
              </a:rPr>
              <a:t> shows good accuracy and </a:t>
            </a:r>
            <a:r>
              <a:rPr lang="en-US" dirty="0" err="1" smtClean="0">
                <a:latin typeface="Calibri" panose="020F0502020204030204" pitchFamily="34" charset="0"/>
                <a:ea typeface="Calibri" panose="020F0502020204030204" pitchFamily="34" charset="0"/>
              </a:rPr>
              <a:t>cv</a:t>
            </a:r>
            <a:r>
              <a:rPr lang="en-US" dirty="0" smtClean="0">
                <a:latin typeface="Calibri" panose="020F0502020204030204" pitchFamily="34" charset="0"/>
                <a:ea typeface="Calibri" panose="020F0502020204030204" pitchFamily="34" charset="0"/>
              </a:rPr>
              <a:t> with least difference and on doing hyper</a:t>
            </a:r>
            <a:r>
              <a:rPr lang="en-US" spc="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parameter</a:t>
            </a:r>
            <a:r>
              <a:rPr lang="en-US" spc="-15"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tuning</a:t>
            </a:r>
            <a:r>
              <a:rPr lang="en-US" spc="-1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it</a:t>
            </a:r>
            <a:r>
              <a:rPr lang="en-US" spc="-1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accuracy reaches</a:t>
            </a:r>
            <a:r>
              <a:rPr lang="en-US" spc="-1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to</a:t>
            </a:r>
            <a:r>
              <a:rPr lang="en-US" spc="-2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89%. If we compare the flight prices of the month of January, we can see that price of the flight changes frequently near the date of </a:t>
            </a:r>
            <a:r>
              <a:rPr lang="en-US" dirty="0" smtClean="0">
                <a:latin typeface="Calibri" panose="020F0502020204030204" pitchFamily="34" charset="0"/>
                <a:ea typeface="Calibri" panose="020F0502020204030204" pitchFamily="34" charset="0"/>
              </a:rPr>
              <a:t>November. </a:t>
            </a:r>
            <a:r>
              <a:rPr lang="en-US" dirty="0" smtClean="0">
                <a:latin typeface="Calibri" panose="020F0502020204030204" pitchFamily="34" charset="0"/>
                <a:ea typeface="Calibri" panose="020F0502020204030204" pitchFamily="34" charset="0"/>
              </a:rPr>
              <a:t>The flight prices increase in large increments near the departure dates. But increases and decreases in very small increments afterwards. Similarly, if we compare the flight prices in the month of November and December, we can see that flight prices increases. Therefore, we concluded that the flight prices tend to decrease over time, sometimes they show sudden increases but most of the time they tend to decrease</a:t>
            </a:r>
            <a:endParaRPr lang="en-IN" dirty="0" smtClean="0">
              <a:latin typeface="Calibri" panose="020F0502020204030204" pitchFamily="34" charset="0"/>
              <a:ea typeface="Calibri" panose="020F0502020204030204" pitchFamily="34" charset="0"/>
            </a:endParaRP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02920" y="530352"/>
            <a:ext cx="8183880" cy="5418928"/>
          </a:xfrm>
        </p:spPr>
        <p:txBody>
          <a:bodyPr>
            <a:normAutofit fontScale="77500" lnSpcReduction="20000"/>
          </a:bodyPr>
          <a:lstStyle/>
          <a:p>
            <a:pPr>
              <a:buNone/>
            </a:pPr>
            <a:r>
              <a:rPr lang="en-IN" sz="4100" dirty="0" smtClean="0">
                <a:solidFill>
                  <a:srgbClr val="FF0000"/>
                </a:solidFill>
                <a:latin typeface="Calibri" panose="020F0502020204030204" pitchFamily="34" charset="0"/>
                <a:ea typeface="Calibri" panose="020F0502020204030204" pitchFamily="34" charset="0"/>
              </a:rPr>
              <a:t>CONCLUSION</a:t>
            </a:r>
            <a:endParaRPr lang="en-US" sz="4100" dirty="0" smtClean="0">
              <a:solidFill>
                <a:srgbClr val="FF0000"/>
              </a:solidFill>
              <a:latin typeface="Calibri" panose="020F0502020204030204" pitchFamily="34" charset="0"/>
              <a:ea typeface="Calibri" panose="020F0502020204030204" pitchFamily="34" charset="0"/>
            </a:endParaRPr>
          </a:p>
          <a:p>
            <a:pPr>
              <a:buNone/>
            </a:pPr>
            <a:endParaRPr lang="en-US" dirty="0" smtClean="0">
              <a:latin typeface="Calibri" panose="020F0502020204030204" pitchFamily="34" charset="0"/>
              <a:ea typeface="Calibri" panose="020F0502020204030204" pitchFamily="34" charset="0"/>
            </a:endParaRPr>
          </a:p>
          <a:p>
            <a:pPr>
              <a:buNone/>
            </a:pPr>
            <a:endParaRPr lang="en-US" dirty="0" smtClean="0">
              <a:latin typeface="Calibri" panose="020F0502020204030204" pitchFamily="34" charset="0"/>
              <a:ea typeface="Calibri" panose="020F0502020204030204" pitchFamily="34" charset="0"/>
            </a:endParaRPr>
          </a:p>
          <a:p>
            <a:pPr>
              <a:buNone/>
            </a:pPr>
            <a:r>
              <a:rPr lang="en-US" dirty="0" smtClean="0">
                <a:latin typeface="Calibri" panose="020F0502020204030204" pitchFamily="34" charset="0"/>
                <a:ea typeface="Calibri" panose="020F0502020204030204" pitchFamily="34" charset="0"/>
              </a:rPr>
              <a:t>     Flight </a:t>
            </a:r>
            <a:r>
              <a:rPr lang="en-US" dirty="0" smtClean="0">
                <a:latin typeface="Calibri" panose="020F0502020204030204" pitchFamily="34" charset="0"/>
                <a:ea typeface="Calibri" panose="020F0502020204030204" pitchFamily="34" charset="0"/>
              </a:rPr>
              <a:t>price prediction can be a challenging task due to the high number of attributes that should be considered for the accurate prediction. The major step in the prediction process is collection and preprocessing of the data</a:t>
            </a:r>
            <a:r>
              <a:rPr lang="en-US" dirty="0" smtClean="0">
                <a:latin typeface="Calibri" panose="020F0502020204030204" pitchFamily="34" charset="0"/>
                <a:ea typeface="Calibri" panose="020F0502020204030204" pitchFamily="34" charset="0"/>
                <a:cs typeface="Calibri" panose="020F0502020204030204" pitchFamily="34" charset="0"/>
              </a:rPr>
              <a:t> which we have successfully done using different</a:t>
            </a:r>
            <a:r>
              <a:rPr lang="en-US" spc="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machine learning algorithms like a Decision tree, Bagging, Gradient Boosting and XGB so it’s clear that XGB have more accuracy in prediction when compared to the others and also my research provides to find the</a:t>
            </a:r>
            <a:r>
              <a:rPr lang="en-US" spc="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attributes contribution in prediction. So, I would believe this research will be helpful for both the company and people,</a:t>
            </a:r>
            <a:r>
              <a:rPr lang="en-US" spc="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the</a:t>
            </a:r>
            <a:r>
              <a:rPr lang="en-US" spc="-5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future</a:t>
            </a:r>
            <a:r>
              <a:rPr lang="en-US" spc="-4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works</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are</a:t>
            </a:r>
            <a:r>
              <a:rPr lang="en-US" spc="-3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stated</a:t>
            </a:r>
            <a:r>
              <a:rPr lang="en-US" spc="-4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below</a:t>
            </a:r>
            <a:r>
              <a:rPr lang="en-US" spc="-3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Every</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system</a:t>
            </a:r>
            <a:r>
              <a:rPr lang="en-US" spc="-5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and</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new</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software</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technology</a:t>
            </a:r>
            <a:r>
              <a:rPr lang="en-US" spc="-2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can</a:t>
            </a:r>
            <a:r>
              <a:rPr lang="en-US" spc="-5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help</a:t>
            </a:r>
            <a:r>
              <a:rPr lang="en-US" spc="-4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in</a:t>
            </a:r>
            <a:r>
              <a:rPr lang="en-US" spc="-3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the</a:t>
            </a:r>
            <a:r>
              <a:rPr lang="en-US" spc="-3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future</a:t>
            </a:r>
            <a:r>
              <a:rPr lang="en-US" spc="-35"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to</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predict</a:t>
            </a:r>
            <a:r>
              <a:rPr lang="en-US" spc="-4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the</a:t>
            </a:r>
            <a:r>
              <a:rPr lang="en-US" spc="-30" dirty="0" smtClean="0">
                <a:latin typeface="Calibri" panose="020F0502020204030204" pitchFamily="34" charset="0"/>
                <a:ea typeface="Calibri" panose="020F0502020204030204" pitchFamily="34" charset="0"/>
                <a:cs typeface="Calibri" panose="020F0502020204030204" pitchFamily="34" charset="0"/>
              </a:rPr>
              <a:t> </a:t>
            </a:r>
            <a:r>
              <a:rPr lang="en-US" dirty="0" smtClean="0">
                <a:latin typeface="Calibri" panose="020F0502020204030204" pitchFamily="34" charset="0"/>
                <a:ea typeface="Calibri" panose="020F0502020204030204" pitchFamily="34" charset="0"/>
                <a:cs typeface="Calibri" panose="020F0502020204030204" pitchFamily="34" charset="0"/>
              </a:rPr>
              <a:t>prices.</a:t>
            </a:r>
            <a:r>
              <a:rPr lang="en-US" sz="2000" dirty="0" smtClean="0">
                <a:latin typeface="Calibri" panose="020F0502020204030204" pitchFamily="34" charset="0"/>
                <a:ea typeface="Calibri" panose="020F0502020204030204" pitchFamily="34" charset="0"/>
              </a:rPr>
              <a:t> </a:t>
            </a:r>
            <a:r>
              <a:rPr lang="en-US" dirty="0" smtClean="0">
                <a:latin typeface="Calibri" panose="020F0502020204030204" pitchFamily="34" charset="0"/>
                <a:ea typeface="Calibri" panose="020F0502020204030204" pitchFamily="34" charset="0"/>
              </a:rPr>
              <a:t>Although, this model has achieved astonishing performance in flight price prediction problem our aim for the future research is to test this model to work successfully with various data sets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ages (3).jpg"/>
          <p:cNvPicPr>
            <a:picLocks noGrp="1" noChangeAspect="1"/>
          </p:cNvPicPr>
          <p:nvPr>
            <p:ph idx="1"/>
          </p:nvPr>
        </p:nvPicPr>
        <p:blipFill>
          <a:blip r:embed="rId2" cstate="print"/>
          <a:stretch>
            <a:fillRect/>
          </a:stretch>
        </p:blipFill>
        <p:spPr>
          <a:xfrm>
            <a:off x="467544" y="404664"/>
            <a:ext cx="8208912" cy="5616624"/>
          </a:xfrm>
        </p:spPr>
      </p:pic>
      <p:pic>
        <p:nvPicPr>
          <p:cNvPr id="5" name="Picture 4" descr="images (1).jpg"/>
          <p:cNvPicPr>
            <a:picLocks noChangeAspect="1"/>
          </p:cNvPicPr>
          <p:nvPr/>
        </p:nvPicPr>
        <p:blipFill>
          <a:blip r:embed="rId3" cstate="print"/>
          <a:stretch>
            <a:fillRect/>
          </a:stretch>
        </p:blipFill>
        <p:spPr>
          <a:xfrm>
            <a:off x="467544" y="3284984"/>
            <a:ext cx="8136904" cy="266429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IN" sz="4600" dirty="0" smtClean="0"/>
              <a:t>Problem </a:t>
            </a:r>
            <a:r>
              <a:rPr lang="en-IN" sz="4600" dirty="0" smtClean="0"/>
              <a:t>statement</a:t>
            </a:r>
          </a:p>
          <a:p>
            <a:endParaRPr lang="en-IN" dirty="0" smtClean="0"/>
          </a:p>
          <a:p>
            <a:r>
              <a:rPr lang="en-US" dirty="0" smtClean="0"/>
              <a:t>Anyone who has booked a flight ticket knows how unexpectedly the prices vary. Airlines use using sophisticated quasi-academic tactics which they call </a:t>
            </a:r>
            <a:r>
              <a:rPr lang="en-US" b="1" dirty="0" smtClean="0"/>
              <a:t>"revenue management"</a:t>
            </a:r>
            <a:r>
              <a:rPr lang="en-US" dirty="0" smtClean="0"/>
              <a:t> or </a:t>
            </a:r>
            <a:r>
              <a:rPr lang="en-US" b="1" dirty="0" smtClean="0"/>
              <a:t>"yield management"</a:t>
            </a:r>
            <a:r>
              <a:rPr lang="en-US" dirty="0" smtClean="0"/>
              <a:t>. The cheapest available ticket on a given flight gets more and less expensive over time. This usually happens as an attempt to maximize revenue based on -</a:t>
            </a:r>
          </a:p>
          <a:p>
            <a:r>
              <a:rPr lang="en-US" dirty="0" smtClean="0"/>
              <a:t>Time of purchase patterns (making sure last-minute purchases are expensive)</a:t>
            </a:r>
          </a:p>
          <a:p>
            <a:r>
              <a:rPr lang="en-US" dirty="0" smtClean="0"/>
              <a:t>Keeping the flight as full as they want it (raising prices on a </a:t>
            </a:r>
            <a:r>
              <a:rPr lang="en-US" dirty="0" smtClean="0"/>
              <a:t>flight </a:t>
            </a:r>
            <a:r>
              <a:rPr lang="en-US" dirty="0" smtClean="0"/>
              <a:t>which is filling up in order to reduce sales and hold back inventory for those expensive last-minute expensive purchases)</a:t>
            </a:r>
          </a:p>
          <a:p>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a:xfrm>
            <a:off x="502920" y="530352"/>
            <a:ext cx="8183880" cy="1170456"/>
          </a:xfrm>
        </p:spPr>
        <p:txBody>
          <a:bodyPr/>
          <a:lstStyle/>
          <a:p>
            <a:r>
              <a:rPr lang="en-US" dirty="0" smtClean="0"/>
              <a:t>The Purpose is to Predict </a:t>
            </a:r>
            <a:r>
              <a:rPr lang="en-US" dirty="0" smtClean="0"/>
              <a:t>FLIGHT </a:t>
            </a:r>
            <a:r>
              <a:rPr lang="en-US" dirty="0" smtClean="0"/>
              <a:t>PRICE </a:t>
            </a:r>
            <a:r>
              <a:rPr lang="en-US" dirty="0" smtClean="0"/>
              <a:t>PREDICTION</a:t>
            </a:r>
          </a:p>
          <a:p>
            <a:pPr>
              <a:buNone/>
            </a:pPr>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467544" y="1556792"/>
            <a:ext cx="8208912" cy="45365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a:extLst>
              <a:ext uri="{FF2B5EF4-FFF2-40B4-BE49-F238E27FC236}">
                <a16:creationId xmlns:a16="http://schemas.microsoft.com/office/drawing/2014/main" xmlns="" id="{ECE5882B-2E62-4F55-87DC-553B09F1F438}"/>
              </a:ext>
            </a:extLst>
          </p:cNvPr>
          <p:cNvSpPr>
            <a:spLocks noGrp="1"/>
          </p:cNvSpPr>
          <p:nvPr>
            <p:ph idx="1"/>
          </p:nvPr>
        </p:nvSpPr>
        <p:spPr>
          <a:xfrm>
            <a:off x="502920" y="530352"/>
            <a:ext cx="2340888" cy="522384"/>
          </a:xfrm>
          <a:prstGeom prst="rect">
            <a:avLst/>
          </a:prstGeom>
        </p:spPr>
        <p:style>
          <a:lnRef idx="2">
            <a:schemeClr val="accent2"/>
          </a:lnRef>
          <a:fillRef idx="1">
            <a:schemeClr val="lt1"/>
          </a:fillRef>
          <a:effectRef idx="0">
            <a:schemeClr val="accent2"/>
          </a:effectRef>
          <a:fontRef idx="minor">
            <a:schemeClr val="dk1"/>
          </a:fontRef>
        </p:style>
        <p:txBody>
          <a:bodyPr rtlCol="0" anchor="ctr">
            <a:normAutofit fontScale="92500" lnSpcReduction="10000"/>
          </a:bodyPr>
          <a:lstStyle/>
          <a:p>
            <a:pPr algn="ctr">
              <a:buNone/>
            </a:pPr>
            <a:r>
              <a:rPr lang="en-IN" dirty="0"/>
              <a:t>Time delta</a:t>
            </a:r>
          </a:p>
        </p:txBody>
      </p:sp>
      <p:sp>
        <p:nvSpPr>
          <p:cNvPr id="5" name="Rectangle 4">
            <a:extLst>
              <a:ext uri="{FF2B5EF4-FFF2-40B4-BE49-F238E27FC236}">
                <a16:creationId xmlns:a16="http://schemas.microsoft.com/office/drawing/2014/main" xmlns="" id="{1CE669A9-8F89-4FB2-AD81-25F18BFCEA33}"/>
              </a:ext>
            </a:extLst>
          </p:cNvPr>
          <p:cNvSpPr/>
          <p:nvPr/>
        </p:nvSpPr>
        <p:spPr>
          <a:xfrm>
            <a:off x="3491880" y="548681"/>
            <a:ext cx="1800200" cy="576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6" name="Rectangle 5">
            <a:extLst>
              <a:ext uri="{FF2B5EF4-FFF2-40B4-BE49-F238E27FC236}">
                <a16:creationId xmlns:a16="http://schemas.microsoft.com/office/drawing/2014/main" xmlns="" id="{1CE669A9-8F89-4FB2-AD81-25F18BFCEA33}"/>
              </a:ext>
            </a:extLst>
          </p:cNvPr>
          <p:cNvSpPr/>
          <p:nvPr/>
        </p:nvSpPr>
        <p:spPr>
          <a:xfrm>
            <a:off x="5796136" y="620688"/>
            <a:ext cx="1944216" cy="57606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encoding</a:t>
            </a:r>
            <a:endParaRPr lang="en-IN" dirty="0"/>
          </a:p>
        </p:txBody>
      </p:sp>
      <p:sp>
        <p:nvSpPr>
          <p:cNvPr id="7" name="Arrow: Down 12">
            <a:extLst>
              <a:ext uri="{FF2B5EF4-FFF2-40B4-BE49-F238E27FC236}">
                <a16:creationId xmlns:a16="http://schemas.microsoft.com/office/drawing/2014/main" xmlns="" id="{34710824-3E29-476F-B64A-F637C73B53A5}"/>
              </a:ext>
            </a:extLst>
          </p:cNvPr>
          <p:cNvSpPr/>
          <p:nvPr/>
        </p:nvSpPr>
        <p:spPr>
          <a:xfrm>
            <a:off x="1187625" y="1124745"/>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Down 12">
            <a:extLst>
              <a:ext uri="{FF2B5EF4-FFF2-40B4-BE49-F238E27FC236}">
                <a16:creationId xmlns:a16="http://schemas.microsoft.com/office/drawing/2014/main" xmlns="" id="{34710824-3E29-476F-B64A-F637C73B53A5}"/>
              </a:ext>
            </a:extLst>
          </p:cNvPr>
          <p:cNvSpPr/>
          <p:nvPr/>
        </p:nvSpPr>
        <p:spPr>
          <a:xfrm>
            <a:off x="6228184" y="1196752"/>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Down 12">
            <a:extLst>
              <a:ext uri="{FF2B5EF4-FFF2-40B4-BE49-F238E27FC236}">
                <a16:creationId xmlns:a16="http://schemas.microsoft.com/office/drawing/2014/main" xmlns="" id="{34710824-3E29-476F-B64A-F637C73B53A5}"/>
              </a:ext>
            </a:extLst>
          </p:cNvPr>
          <p:cNvSpPr/>
          <p:nvPr/>
        </p:nvSpPr>
        <p:spPr>
          <a:xfrm>
            <a:off x="3851920" y="1124744"/>
            <a:ext cx="1152128" cy="10081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p:cNvPicPr/>
          <p:nvPr/>
        </p:nvPicPr>
        <p:blipFill>
          <a:blip r:embed="rId2" cstate="print"/>
          <a:srcRect/>
          <a:stretch>
            <a:fillRect/>
          </a:stretch>
        </p:blipFill>
        <p:spPr bwMode="auto">
          <a:xfrm>
            <a:off x="755576" y="2204864"/>
            <a:ext cx="2592288" cy="2088232"/>
          </a:xfrm>
          <a:prstGeom prst="rect">
            <a:avLst/>
          </a:prstGeom>
          <a:noFill/>
          <a:ln w="9525">
            <a:noFill/>
            <a:miter lim="800000"/>
            <a:headEnd/>
            <a:tailEnd/>
          </a:ln>
        </p:spPr>
      </p:pic>
      <p:pic>
        <p:nvPicPr>
          <p:cNvPr id="11" name="Picture 10"/>
          <p:cNvPicPr/>
          <p:nvPr/>
        </p:nvPicPr>
        <p:blipFill>
          <a:blip r:embed="rId3" cstate="print"/>
          <a:srcRect/>
          <a:stretch>
            <a:fillRect/>
          </a:stretch>
        </p:blipFill>
        <p:spPr bwMode="auto">
          <a:xfrm>
            <a:off x="3516050" y="2204864"/>
            <a:ext cx="2111899" cy="2088231"/>
          </a:xfrm>
          <a:prstGeom prst="rect">
            <a:avLst/>
          </a:prstGeom>
          <a:noFill/>
          <a:ln w="9525">
            <a:noFill/>
            <a:miter lim="800000"/>
            <a:headEnd/>
            <a:tailEnd/>
          </a:ln>
        </p:spPr>
      </p:pic>
      <p:pic>
        <p:nvPicPr>
          <p:cNvPr id="12" name="Picture 11"/>
          <p:cNvPicPr/>
          <p:nvPr/>
        </p:nvPicPr>
        <p:blipFill>
          <a:blip r:embed="rId4" cstate="print"/>
          <a:srcRect/>
          <a:stretch>
            <a:fillRect/>
          </a:stretch>
        </p:blipFill>
        <p:spPr bwMode="auto">
          <a:xfrm>
            <a:off x="5940152" y="2276872"/>
            <a:ext cx="2090282" cy="19442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A glance of </a:t>
            </a:r>
            <a:r>
              <a:rPr lang="en-US" dirty="0" smtClean="0"/>
              <a:t>dataset</a:t>
            </a:r>
          </a:p>
          <a:p>
            <a:endParaRPr lang="en-US" dirty="0"/>
          </a:p>
        </p:txBody>
      </p:sp>
      <p:pic>
        <p:nvPicPr>
          <p:cNvPr id="4" name="Picture 3"/>
          <p:cNvPicPr/>
          <p:nvPr/>
        </p:nvPicPr>
        <p:blipFill>
          <a:blip r:embed="rId2" cstate="print"/>
          <a:srcRect/>
          <a:stretch>
            <a:fillRect/>
          </a:stretch>
        </p:blipFill>
        <p:spPr bwMode="auto">
          <a:xfrm>
            <a:off x="467545" y="1268760"/>
            <a:ext cx="4104455" cy="4824536"/>
          </a:xfrm>
          <a:prstGeom prst="rect">
            <a:avLst/>
          </a:prstGeom>
          <a:noFill/>
          <a:ln w="9525">
            <a:noFill/>
            <a:miter lim="800000"/>
            <a:headEnd/>
            <a:tailEnd/>
          </a:ln>
        </p:spPr>
      </p:pic>
      <p:pic>
        <p:nvPicPr>
          <p:cNvPr id="5" name="Picture 4"/>
          <p:cNvPicPr/>
          <p:nvPr/>
        </p:nvPicPr>
        <p:blipFill>
          <a:blip r:embed="rId3" cstate="print"/>
          <a:srcRect/>
          <a:stretch>
            <a:fillRect/>
          </a:stretch>
        </p:blipFill>
        <p:spPr bwMode="auto">
          <a:xfrm>
            <a:off x="4788024" y="1196752"/>
            <a:ext cx="3528392" cy="1224136"/>
          </a:xfrm>
          <a:prstGeom prst="rect">
            <a:avLst/>
          </a:prstGeom>
          <a:noFill/>
          <a:ln w="9525">
            <a:noFill/>
            <a:miter lim="800000"/>
            <a:headEnd/>
            <a:tailEnd/>
          </a:ln>
        </p:spPr>
      </p:pic>
      <p:pic>
        <p:nvPicPr>
          <p:cNvPr id="6" name="Picture 5"/>
          <p:cNvPicPr/>
          <p:nvPr/>
        </p:nvPicPr>
        <p:blipFill>
          <a:blip r:embed="rId4" cstate="print"/>
          <a:srcRect/>
          <a:stretch>
            <a:fillRect/>
          </a:stretch>
        </p:blipFill>
        <p:spPr bwMode="auto">
          <a:xfrm>
            <a:off x="4788024" y="2492896"/>
            <a:ext cx="3528392" cy="1440160"/>
          </a:xfrm>
          <a:prstGeom prst="rect">
            <a:avLst/>
          </a:prstGeom>
          <a:noFill/>
          <a:ln w="9525">
            <a:noFill/>
            <a:miter lim="800000"/>
            <a:headEnd/>
            <a:tailEnd/>
          </a:ln>
        </p:spPr>
      </p:pic>
      <p:pic>
        <p:nvPicPr>
          <p:cNvPr id="7" name="Picture 6"/>
          <p:cNvPicPr/>
          <p:nvPr/>
        </p:nvPicPr>
        <p:blipFill>
          <a:blip r:embed="rId5" cstate="print"/>
          <a:srcRect/>
          <a:stretch>
            <a:fillRect/>
          </a:stretch>
        </p:blipFill>
        <p:spPr bwMode="auto">
          <a:xfrm>
            <a:off x="4860032" y="3933056"/>
            <a:ext cx="3456384" cy="648072"/>
          </a:xfrm>
          <a:prstGeom prst="rect">
            <a:avLst/>
          </a:prstGeom>
          <a:noFill/>
          <a:ln w="9525">
            <a:noFill/>
            <a:miter lim="800000"/>
            <a:headEnd/>
            <a:tailEnd/>
          </a:ln>
        </p:spPr>
      </p:pic>
      <p:pic>
        <p:nvPicPr>
          <p:cNvPr id="2050" name="Picture 2"/>
          <p:cNvPicPr>
            <a:picLocks noChangeAspect="1" noChangeArrowheads="1"/>
          </p:cNvPicPr>
          <p:nvPr/>
        </p:nvPicPr>
        <p:blipFill>
          <a:blip r:embed="rId6" cstate="print"/>
          <a:srcRect/>
          <a:stretch>
            <a:fillRect/>
          </a:stretch>
        </p:blipFill>
        <p:spPr bwMode="auto">
          <a:xfrm>
            <a:off x="4860032" y="4581129"/>
            <a:ext cx="3456384" cy="12241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5" name="Picture 3"/>
          <p:cNvPicPr>
            <a:picLocks noGrp="1" noChangeAspect="1" noChangeArrowheads="1"/>
          </p:cNvPicPr>
          <p:nvPr>
            <p:ph idx="1"/>
          </p:nvPr>
        </p:nvPicPr>
        <p:blipFill>
          <a:blip r:embed="rId2" cstate="print"/>
          <a:srcRect/>
          <a:stretch>
            <a:fillRect/>
          </a:stretch>
        </p:blipFill>
        <p:spPr bwMode="auto">
          <a:xfrm>
            <a:off x="539553" y="908720"/>
            <a:ext cx="3384376" cy="2945234"/>
          </a:xfrm>
          <a:prstGeom prst="rect">
            <a:avLst/>
          </a:prstGeom>
          <a:noFill/>
          <a:ln w="9525">
            <a:noFill/>
            <a:miter lim="800000"/>
            <a:headEnd/>
            <a:tailEnd/>
          </a:ln>
          <a:effectLst/>
        </p:spPr>
      </p:pic>
      <p:sp>
        <p:nvSpPr>
          <p:cNvPr id="6" name="Rectangle 5"/>
          <p:cNvSpPr/>
          <p:nvPr/>
        </p:nvSpPr>
        <p:spPr>
          <a:xfrm>
            <a:off x="611561" y="476672"/>
            <a:ext cx="1224136" cy="369332"/>
          </a:xfrm>
          <a:prstGeom prst="rect">
            <a:avLst/>
          </a:prstGeom>
        </p:spPr>
        <p:txBody>
          <a:bodyPr wrap="square">
            <a:spAutoFit/>
          </a:bodyPr>
          <a:lstStyle/>
          <a:p>
            <a:r>
              <a:rPr lang="en-US" dirty="0" smtClean="0"/>
              <a:t>Analysis</a:t>
            </a:r>
            <a:endParaRPr lang="en-US" dirty="0"/>
          </a:p>
        </p:txBody>
      </p:sp>
      <p:pic>
        <p:nvPicPr>
          <p:cNvPr id="7" name="Picture 6"/>
          <p:cNvPicPr/>
          <p:nvPr/>
        </p:nvPicPr>
        <p:blipFill>
          <a:blip r:embed="rId3" cstate="print"/>
          <a:srcRect/>
          <a:stretch>
            <a:fillRect/>
          </a:stretch>
        </p:blipFill>
        <p:spPr bwMode="auto">
          <a:xfrm>
            <a:off x="4139952" y="908720"/>
            <a:ext cx="3816424" cy="1519746"/>
          </a:xfrm>
          <a:prstGeom prst="rect">
            <a:avLst/>
          </a:prstGeom>
          <a:noFill/>
          <a:ln w="9525">
            <a:noFill/>
            <a:miter lim="800000"/>
            <a:headEnd/>
            <a:tailEnd/>
          </a:ln>
        </p:spPr>
      </p:pic>
      <p:pic>
        <p:nvPicPr>
          <p:cNvPr id="8" name="Picture 7"/>
          <p:cNvPicPr/>
          <p:nvPr/>
        </p:nvPicPr>
        <p:blipFill>
          <a:blip r:embed="rId4" cstate="print"/>
          <a:srcRect/>
          <a:stretch>
            <a:fillRect/>
          </a:stretch>
        </p:blipFill>
        <p:spPr bwMode="auto">
          <a:xfrm>
            <a:off x="4211960" y="2636912"/>
            <a:ext cx="3672408" cy="2736304"/>
          </a:xfrm>
          <a:prstGeom prst="rect">
            <a:avLst/>
          </a:prstGeom>
          <a:noFill/>
          <a:ln w="9525">
            <a:noFill/>
            <a:miter lim="800000"/>
            <a:headEnd/>
            <a:tailEnd/>
          </a:ln>
        </p:spPr>
      </p:pic>
      <p:pic>
        <p:nvPicPr>
          <p:cNvPr id="9" name="Picture 8"/>
          <p:cNvPicPr/>
          <p:nvPr/>
        </p:nvPicPr>
        <p:blipFill>
          <a:blip r:embed="rId5" cstate="print"/>
          <a:srcRect/>
          <a:stretch>
            <a:fillRect/>
          </a:stretch>
        </p:blipFill>
        <p:spPr bwMode="auto">
          <a:xfrm>
            <a:off x="611560" y="4005064"/>
            <a:ext cx="3312368" cy="149353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611560" y="1052736"/>
            <a:ext cx="3600400" cy="4896544"/>
          </a:xfrm>
          <a:prstGeom prst="rect">
            <a:avLst/>
          </a:prstGeom>
          <a:noFill/>
          <a:ln w="9525">
            <a:noFill/>
            <a:miter lim="800000"/>
            <a:headEnd/>
            <a:tailEnd/>
          </a:ln>
          <a:effectLst/>
        </p:spPr>
      </p:pic>
      <p:sp>
        <p:nvSpPr>
          <p:cNvPr id="5" name="Rectangle 4"/>
          <p:cNvSpPr/>
          <p:nvPr/>
        </p:nvSpPr>
        <p:spPr>
          <a:xfrm>
            <a:off x="467544" y="476672"/>
            <a:ext cx="8208912" cy="369332"/>
          </a:xfrm>
          <a:prstGeom prst="rect">
            <a:avLst/>
          </a:prstGeom>
        </p:spPr>
        <p:txBody>
          <a:bodyPr wrap="square">
            <a:spAutoFit/>
          </a:bodyPr>
          <a:lstStyle/>
          <a:p>
            <a:r>
              <a:rPr lang="en-US" dirty="0" smtClean="0"/>
              <a:t>Removing </a:t>
            </a:r>
            <a:r>
              <a:rPr lang="en-US" dirty="0" err="1" smtClean="0"/>
              <a:t>skewness</a:t>
            </a:r>
            <a:r>
              <a:rPr lang="en-US" dirty="0" smtClean="0"/>
              <a:t> of Important - Highly Correlated – Features</a:t>
            </a:r>
            <a:endParaRPr lang="en-US" dirty="0"/>
          </a:p>
        </p:txBody>
      </p:sp>
      <p:sp>
        <p:nvSpPr>
          <p:cNvPr id="7" name="Right Arrow 6"/>
          <p:cNvSpPr/>
          <p:nvPr/>
        </p:nvSpPr>
        <p:spPr>
          <a:xfrm>
            <a:off x="4355976" y="2996952"/>
            <a:ext cx="115212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p:nvPr/>
        </p:nvPicPr>
        <p:blipFill>
          <a:blip r:embed="rId3" cstate="print"/>
          <a:srcRect/>
          <a:stretch>
            <a:fillRect/>
          </a:stretch>
        </p:blipFill>
        <p:spPr bwMode="auto">
          <a:xfrm>
            <a:off x="5508104" y="1196752"/>
            <a:ext cx="2952327" cy="46805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endParaRPr lang="en-IN" dirty="0" smtClean="0"/>
          </a:p>
          <a:p>
            <a:pPr>
              <a:buNone/>
            </a:pPr>
            <a:endParaRPr lang="en-IN" dirty="0" smtClean="0"/>
          </a:p>
          <a:p>
            <a:pPr>
              <a:buNone/>
            </a:pPr>
            <a:endParaRPr lang="en-IN" dirty="0" smtClean="0"/>
          </a:p>
          <a:p>
            <a:pPr>
              <a:buNone/>
            </a:pPr>
            <a:endParaRPr lang="en-US" dirty="0"/>
          </a:p>
        </p:txBody>
      </p:sp>
      <p:sp>
        <p:nvSpPr>
          <p:cNvPr id="4" name="Rectangle 3"/>
          <p:cNvSpPr/>
          <p:nvPr/>
        </p:nvSpPr>
        <p:spPr>
          <a:xfrm>
            <a:off x="1187625" y="620688"/>
            <a:ext cx="3672407" cy="646331"/>
          </a:xfrm>
          <a:prstGeom prst="rect">
            <a:avLst/>
          </a:prstGeom>
        </p:spPr>
        <p:txBody>
          <a:bodyPr wrap="square">
            <a:spAutoFit/>
          </a:bodyPr>
          <a:lstStyle/>
          <a:p>
            <a:r>
              <a:rPr lang="en-US" dirty="0" smtClean="0"/>
              <a:t>Price Prediction by different model</a:t>
            </a:r>
            <a:endParaRPr lang="en-US" dirty="0"/>
          </a:p>
        </p:txBody>
      </p:sp>
      <p:graphicFrame>
        <p:nvGraphicFramePr>
          <p:cNvPr id="9" name="Diagram 8"/>
          <p:cNvGraphicFramePr/>
          <p:nvPr/>
        </p:nvGraphicFramePr>
        <p:xfrm>
          <a:off x="755576" y="1196752"/>
          <a:ext cx="770485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p:cNvPicPr>
          <p:nvPr>
            <p:ph idx="1"/>
          </p:nvPr>
        </p:nvPicPr>
        <p:blipFill>
          <a:blip r:embed="rId2" cstate="print"/>
          <a:srcRect/>
          <a:stretch>
            <a:fillRect/>
          </a:stretch>
        </p:blipFill>
        <p:spPr bwMode="auto">
          <a:xfrm>
            <a:off x="611560" y="595312"/>
            <a:ext cx="7920880" cy="492192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227</TotalTime>
  <Words>434</Words>
  <Application>Microsoft Office PowerPoint</Application>
  <PresentationFormat>On-screen Show (4:3)</PresentationFormat>
  <Paragraphs>38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Aspect</vt:lpstr>
      <vt:lpstr>Flight Price Prediction Project</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Admin</dc:creator>
  <cp:lastModifiedBy>Admin</cp:lastModifiedBy>
  <cp:revision>23</cp:revision>
  <dcterms:created xsi:type="dcterms:W3CDTF">2022-01-29T08:14:59Z</dcterms:created>
  <dcterms:modified xsi:type="dcterms:W3CDTF">2022-01-29T12:02:00Z</dcterms:modified>
</cp:coreProperties>
</file>