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61"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5"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B23865B1-D37C-44C4-B324-29C440DC401F}" type="datetimeFigureOut">
              <a:rPr lang="en-US" smtClean="0"/>
              <a:pPr/>
              <a:t>2/16/2022</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E2CDA0AC-B70B-4E24-9091-7D4DF181EDC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23865B1-D37C-44C4-B324-29C440DC401F}" type="datetimeFigureOut">
              <a:rPr lang="en-US" smtClean="0"/>
              <a:pPr/>
              <a:t>2/16/2022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2CDA0AC-B70B-4E24-9091-7D4DF181ED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B23865B1-D37C-44C4-B324-29C440DC401F}" type="datetimeFigureOut">
              <a:rPr lang="en-US" smtClean="0"/>
              <a:pPr/>
              <a:t>2/16/2022</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E2CDA0AC-B70B-4E24-9091-7D4DF181EDC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23865B1-D37C-44C4-B324-29C440DC401F}" type="datetimeFigureOut">
              <a:rPr lang="en-US" smtClean="0"/>
              <a:pPr/>
              <a:t>2/16/2022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2CDA0AC-B70B-4E24-9091-7D4DF181EDC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B23865B1-D37C-44C4-B324-29C440DC401F}" type="datetimeFigureOut">
              <a:rPr lang="en-US" smtClean="0"/>
              <a:pPr/>
              <a:t>2/16/2022</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E2CDA0AC-B70B-4E24-9091-7D4DF181EDC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23865B1-D37C-44C4-B324-29C440DC401F}" type="datetimeFigureOut">
              <a:rPr lang="en-US" smtClean="0"/>
              <a:pPr/>
              <a:t>2/16/2022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2CDA0AC-B70B-4E24-9091-7D4DF181EDC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23865B1-D37C-44C4-B324-29C440DC401F}" type="datetimeFigureOut">
              <a:rPr lang="en-US" smtClean="0"/>
              <a:pPr/>
              <a:t>2/16/2022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2CDA0AC-B70B-4E24-9091-7D4DF181EDC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23865B1-D37C-44C4-B324-29C440DC401F}" type="datetimeFigureOut">
              <a:rPr lang="en-US" smtClean="0"/>
              <a:pPr/>
              <a:t>2/16/2022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2CDA0AC-B70B-4E24-9091-7D4DF181EDC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B23865B1-D37C-44C4-B324-29C440DC401F}" type="datetimeFigureOut">
              <a:rPr lang="en-US" smtClean="0"/>
              <a:pPr/>
              <a:t>2/16/2022</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E2CDA0AC-B70B-4E24-9091-7D4DF181EDC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23865B1-D37C-44C4-B324-29C440DC401F}" type="datetimeFigureOut">
              <a:rPr lang="en-US" smtClean="0"/>
              <a:pPr/>
              <a:t>2/16/2022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2CDA0AC-B70B-4E24-9091-7D4DF181EDC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B23865B1-D37C-44C4-B324-29C440DC401F}" type="datetimeFigureOut">
              <a:rPr lang="en-US" smtClean="0"/>
              <a:pPr/>
              <a:t>2/16/2022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2CDA0AC-B70B-4E24-9091-7D4DF181EDC0}"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B23865B1-D37C-44C4-B324-29C440DC401F}" type="datetimeFigureOut">
              <a:rPr lang="en-US" smtClean="0"/>
              <a:pPr/>
              <a:t>2/16/2022</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E2CDA0AC-B70B-4E24-9091-7D4DF181EDC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HOUSING PROJECT</a:t>
            </a:r>
            <a:br>
              <a:rPr lang="en-IN" dirty="0" smtClean="0"/>
            </a:br>
            <a:r>
              <a:rPr lang="en-IN" sz="2000" dirty="0" smtClean="0"/>
              <a:t>Submitted by </a:t>
            </a:r>
            <a:br>
              <a:rPr lang="en-IN" sz="2000" dirty="0" smtClean="0"/>
            </a:br>
            <a:r>
              <a:rPr lang="en-IN" sz="2000" dirty="0" smtClean="0"/>
              <a:t>fenny </a:t>
            </a:r>
            <a:r>
              <a:rPr lang="en-IN" sz="2000" dirty="0" err="1" smtClean="0"/>
              <a:t>denny</a:t>
            </a:r>
            <a:r>
              <a:rPr lang="en-IN" dirty="0" smtClean="0"/>
              <a:t/>
            </a:r>
            <a:br>
              <a:rPr lang="en-IN" dirty="0" smtClean="0"/>
            </a:br>
            <a:endParaRPr lang="en-US" dirty="0"/>
          </a:p>
        </p:txBody>
      </p:sp>
      <p:sp>
        <p:nvSpPr>
          <p:cNvPr id="3" name="Subtitle 2"/>
          <p:cNvSpPr>
            <a:spLocks noGrp="1"/>
          </p:cNvSpPr>
          <p:nvPr>
            <p:ph type="subTitle" idx="1"/>
          </p:nvPr>
        </p:nvSpPr>
        <p:spPr/>
        <p:txBody>
          <a:bodyPr/>
          <a:lstStyle/>
          <a:p>
            <a:endParaRPr lang="en-US"/>
          </a:p>
        </p:txBody>
      </p:sp>
      <p:pic>
        <p:nvPicPr>
          <p:cNvPr id="4" name="Picture 3" descr="20201218-KCM-Share housing.png"/>
          <p:cNvPicPr>
            <a:picLocks noChangeAspect="1"/>
          </p:cNvPicPr>
          <p:nvPr/>
        </p:nvPicPr>
        <p:blipFill>
          <a:blip r:embed="rId2" cstate="print"/>
          <a:stretch>
            <a:fillRect/>
          </a:stretch>
        </p:blipFill>
        <p:spPr>
          <a:xfrm>
            <a:off x="3347864" y="3573016"/>
            <a:ext cx="5256584" cy="302433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EDA</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23529" y="1628801"/>
            <a:ext cx="3744415" cy="201622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4139951" y="1663700"/>
            <a:ext cx="3384377" cy="1909316"/>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395537" y="3717032"/>
            <a:ext cx="3312367" cy="2376264"/>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4139952" y="3789040"/>
            <a:ext cx="3384376" cy="21602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467545" y="1484785"/>
            <a:ext cx="4104455" cy="230425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4427984" y="3717032"/>
            <a:ext cx="2603252" cy="2952328"/>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1475656" y="3789040"/>
            <a:ext cx="3024336" cy="2854424"/>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cstate="print"/>
          <a:srcRect/>
          <a:stretch>
            <a:fillRect/>
          </a:stretch>
        </p:blipFill>
        <p:spPr bwMode="auto">
          <a:xfrm>
            <a:off x="4644008" y="1484784"/>
            <a:ext cx="3016250" cy="2197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1763688" y="1484784"/>
            <a:ext cx="3600400" cy="1816193"/>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251520" y="3251200"/>
            <a:ext cx="7429500" cy="34181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755576" y="1196752"/>
            <a:ext cx="6840760" cy="50938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US" dirty="0"/>
          </a:p>
        </p:txBody>
      </p:sp>
      <p:pic>
        <p:nvPicPr>
          <p:cNvPr id="5123" name="Picture 3"/>
          <p:cNvPicPr>
            <a:picLocks noGrp="1" noChangeAspect="1" noChangeArrowheads="1"/>
          </p:cNvPicPr>
          <p:nvPr>
            <p:ph idx="1"/>
          </p:nvPr>
        </p:nvPicPr>
        <p:blipFill>
          <a:blip r:embed="rId2" cstate="print"/>
          <a:srcRect/>
          <a:stretch>
            <a:fillRect/>
          </a:stretch>
        </p:blipFill>
        <p:spPr bwMode="auto">
          <a:xfrm>
            <a:off x="395536" y="1412776"/>
            <a:ext cx="7128792" cy="252028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cstate="print"/>
          <a:srcRect/>
          <a:stretch>
            <a:fillRect/>
          </a:stretch>
        </p:blipFill>
        <p:spPr bwMode="auto">
          <a:xfrm>
            <a:off x="611560" y="3933056"/>
            <a:ext cx="5904656" cy="26369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GridSearch</a:t>
            </a:r>
            <a:r>
              <a:rPr lang="en-US" dirty="0" smtClean="0"/>
              <a:t> </a:t>
            </a:r>
            <a:r>
              <a:rPr lang="en-US" dirty="0" err="1" smtClean="0"/>
              <a:t>Cv</a:t>
            </a:r>
            <a:r>
              <a:rPr lang="en-US" dirty="0" smtClean="0"/>
              <a:t> Lasso</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467544" y="1484785"/>
            <a:ext cx="5472608" cy="1728191"/>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395536" y="3356992"/>
            <a:ext cx="7056784" cy="30008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cstate="print"/>
          <a:srcRect/>
          <a:stretch>
            <a:fillRect/>
          </a:stretch>
        </p:blipFill>
        <p:spPr bwMode="auto">
          <a:xfrm>
            <a:off x="611560" y="1556792"/>
            <a:ext cx="4864350" cy="430552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cstate="print"/>
          <a:srcRect/>
          <a:stretch>
            <a:fillRect/>
          </a:stretch>
        </p:blipFill>
        <p:spPr bwMode="auto">
          <a:xfrm>
            <a:off x="539552" y="1556792"/>
            <a:ext cx="4978656" cy="41150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After comparing both the model we can see that the below Features are best explaining the Dataset</a:t>
            </a:r>
          </a:p>
          <a:p>
            <a:r>
              <a:rPr lang="en-US" dirty="0" smtClean="0"/>
              <a:t>From this project I draw these following conclusions:</a:t>
            </a:r>
          </a:p>
          <a:p>
            <a:endParaRPr lang="en-US" dirty="0" smtClean="0"/>
          </a:p>
          <a:p>
            <a:pPr>
              <a:buFontTx/>
              <a:buChar char="-"/>
            </a:pPr>
            <a:r>
              <a:rPr lang="en-US" i="1" dirty="0" err="1" smtClean="0"/>
              <a:t>MiscVal</a:t>
            </a:r>
            <a:r>
              <a:rPr lang="en-US" i="1" dirty="0" smtClean="0"/>
              <a:t> : $Value of miscellaneous feature </a:t>
            </a:r>
            <a:r>
              <a:rPr lang="en-US" dirty="0" smtClean="0"/>
              <a:t>.</a:t>
            </a:r>
          </a:p>
          <a:p>
            <a:pPr>
              <a:buFontTx/>
              <a:buChar char="-"/>
            </a:pPr>
            <a:r>
              <a:rPr lang="en-IN" i="1" dirty="0" err="1" smtClean="0"/>
              <a:t>BsmtHalfBath</a:t>
            </a:r>
            <a:r>
              <a:rPr lang="en-IN" i="1" dirty="0" smtClean="0"/>
              <a:t> : Basement half bathrooms</a:t>
            </a:r>
            <a:r>
              <a:rPr lang="en-US" dirty="0" smtClean="0"/>
              <a:t>.</a:t>
            </a:r>
          </a:p>
          <a:p>
            <a:pPr>
              <a:buFontTx/>
              <a:buChar char="-"/>
            </a:pPr>
            <a:r>
              <a:rPr lang="en-US" i="1" dirty="0" err="1" smtClean="0"/>
              <a:t>LowQualFinSF</a:t>
            </a:r>
            <a:r>
              <a:rPr lang="en-US" i="1" dirty="0" smtClean="0"/>
              <a:t> : Low quality finished square feet (all floors).</a:t>
            </a:r>
          </a:p>
          <a:p>
            <a:pPr>
              <a:buFontTx/>
              <a:buChar char="-"/>
            </a:pPr>
            <a:r>
              <a:rPr lang="en-IN" i="1" dirty="0" err="1" smtClean="0"/>
              <a:t>BsmtFullBath</a:t>
            </a:r>
            <a:r>
              <a:rPr lang="en-IN" i="1" dirty="0" smtClean="0"/>
              <a:t> : Basement full bathrooms.</a:t>
            </a:r>
          </a:p>
          <a:p>
            <a:pPr>
              <a:buFontTx/>
              <a:buChar char="-"/>
            </a:pPr>
            <a:r>
              <a:rPr lang="en-US" i="1" dirty="0" err="1" smtClean="0"/>
              <a:t>HalfBath</a:t>
            </a:r>
            <a:r>
              <a:rPr lang="en-US" i="1" dirty="0" smtClean="0"/>
              <a:t> : Half baths above grade.</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have walked through setting up basic simple linear and multiple linear regression models to predict housing prices resulting from macroeconomic forces and how to assess the quality of a linear regression model on a basic level.</a:t>
            </a:r>
          </a:p>
          <a:p>
            <a:r>
              <a:rPr lang="en-US" dirty="0" smtClean="0"/>
              <a:t>To be sure, explaining housing prices is a difficult problem. There are many more predictor variables that could be used. And causality could run the other way; that is, housing prices could be driving our macroeconomic variables; and even more complex still, these variables could be influencing each other simultaneously.</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dirty="0" err="1" smtClean="0"/>
              <a:t>modelling</a:t>
            </a:r>
            <a:r>
              <a:rPr lang="en-US" dirty="0" smtClean="0"/>
              <a:t>, Market mix </a:t>
            </a:r>
            <a:r>
              <a:rPr lang="en-US" dirty="0" err="1" smtClean="0"/>
              <a:t>modelling</a:t>
            </a:r>
            <a:r>
              <a:rPr lang="en-US" dirty="0" smtClean="0"/>
              <a:t>, recommendation systems are some of the machine learning techniques used for achieving the business goals for housing companies. </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images (1).jpg"/>
          <p:cNvPicPr>
            <a:picLocks noGrp="1" noChangeAspect="1"/>
          </p:cNvPicPr>
          <p:nvPr>
            <p:ph idx="1"/>
          </p:nvPr>
        </p:nvPicPr>
        <p:blipFill>
          <a:blip r:embed="rId2" cstate="print"/>
          <a:stretch>
            <a:fillRect/>
          </a:stretch>
        </p:blipFill>
        <p:spPr>
          <a:xfrm>
            <a:off x="467544" y="332656"/>
            <a:ext cx="7200800" cy="5976664"/>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a:t>
            </a:r>
          </a:p>
          <a:p>
            <a:r>
              <a:rPr lang="en-US" dirty="0" smtClean="0"/>
              <a:t>For this company wants to know:</a:t>
            </a:r>
          </a:p>
          <a:p>
            <a:pPr>
              <a:buNone/>
            </a:pPr>
            <a:r>
              <a:rPr lang="en-US" dirty="0" smtClean="0"/>
              <a:t>      • Which variables are important to predict the price of variable? </a:t>
            </a:r>
          </a:p>
          <a:p>
            <a:pPr>
              <a:buNone/>
            </a:pPr>
            <a:r>
              <a:rPr lang="en-US" dirty="0" smtClean="0"/>
              <a:t>      • How do these variables describe the price of the house?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Analytical Problem Framing</a:t>
            </a:r>
            <a:endParaRPr lang="en-US" dirty="0"/>
          </a:p>
        </p:txBody>
      </p:sp>
      <p:sp>
        <p:nvSpPr>
          <p:cNvPr id="3" name="Content Placeholder 2"/>
          <p:cNvSpPr>
            <a:spLocks noGrp="1"/>
          </p:cNvSpPr>
          <p:nvPr>
            <p:ph idx="1"/>
          </p:nvPr>
        </p:nvSpPr>
        <p:spPr/>
        <p:txBody>
          <a:bodyPr>
            <a:normAutofit fontScale="92500"/>
          </a:bodyPr>
          <a:lstStyle/>
          <a:p>
            <a:r>
              <a:rPr lang="en-IN" sz="2800" dirty="0" smtClean="0"/>
              <a:t>As from the Problem statement we can understand that this Dataset needs Advanced Regression for Model Building.</a:t>
            </a:r>
          </a:p>
          <a:p>
            <a:endParaRPr lang="en-US" sz="2800" dirty="0" smtClean="0"/>
          </a:p>
          <a:p>
            <a:r>
              <a:rPr lang="en-US" sz="2800" dirty="0" smtClean="0"/>
              <a:t>We will be using some </a:t>
            </a:r>
            <a:r>
              <a:rPr lang="en-US" sz="2800" dirty="0" err="1" smtClean="0"/>
              <a:t>regressor</a:t>
            </a:r>
            <a:r>
              <a:rPr lang="en-US" sz="2800" dirty="0" smtClean="0"/>
              <a:t> algorithms to try and find the Best Model for our Dataset.</a:t>
            </a:r>
          </a:p>
          <a:p>
            <a:endParaRPr lang="en-US" sz="2800" dirty="0" smtClean="0"/>
          </a:p>
          <a:p>
            <a:r>
              <a:rPr lang="en-US" sz="2800" dirty="0" smtClean="0"/>
              <a:t>As from the Dataset we have seen that it is highly filled with impurities, for that we have to do feature engineering and extensive Data Cleaning.</a:t>
            </a:r>
            <a:endParaRPr lang="en-IN" sz="2800"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 &amp; Formats</a:t>
            </a:r>
            <a:endParaRPr lang="en-US" dirty="0"/>
          </a:p>
        </p:txBody>
      </p:sp>
      <p:sp>
        <p:nvSpPr>
          <p:cNvPr id="3" name="Content Placeholder 2"/>
          <p:cNvSpPr>
            <a:spLocks noGrp="1"/>
          </p:cNvSpPr>
          <p:nvPr>
            <p:ph idx="1"/>
          </p:nvPr>
        </p:nvSpPr>
        <p:spPr/>
        <p:txBody>
          <a:bodyPr/>
          <a:lstStyle/>
          <a:p>
            <a:pPr lvl="1"/>
            <a:r>
              <a:rPr lang="en-IN" sz="2800" dirty="0" smtClean="0"/>
              <a:t>The Dataset is in a .</a:t>
            </a:r>
            <a:r>
              <a:rPr lang="en-IN" sz="2800" dirty="0" err="1" smtClean="0"/>
              <a:t>csv</a:t>
            </a:r>
            <a:r>
              <a:rPr lang="en-IN" sz="2800" dirty="0" smtClean="0"/>
              <a:t> (comma separated value). </a:t>
            </a:r>
          </a:p>
          <a:p>
            <a:pPr lvl="1"/>
            <a:endParaRPr lang="en-IN" sz="2800" dirty="0" smtClean="0"/>
          </a:p>
          <a:p>
            <a:pPr lvl="1"/>
            <a:r>
              <a:rPr lang="en-IN" sz="2800" dirty="0" smtClean="0"/>
              <a:t>The general information about the dataset is given in a documentation format.</a:t>
            </a:r>
          </a:p>
          <a:p>
            <a:pPr lvl="1"/>
            <a:endParaRPr lang="en-IN" sz="2800" dirty="0" smtClean="0"/>
          </a:p>
          <a:p>
            <a:pPr lvl="1"/>
            <a:r>
              <a:rPr lang="en-IN" sz="2800" dirty="0" smtClean="0"/>
              <a:t>Information about the dependent and independent variables are given in an Excel Format.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normAutofit fontScale="70000" lnSpcReduction="20000"/>
          </a:bodyPr>
          <a:lstStyle/>
          <a:p>
            <a:r>
              <a:rPr lang="en-IN" sz="2800" dirty="0" smtClean="0"/>
              <a:t>Data pre-processing is a data mining technique that involves transforming raw data into an understandable format. Real-world data is often incomplete, inconsistent, lacking in certain behaviours or trends, and is likely to contain many errors.</a:t>
            </a:r>
          </a:p>
          <a:p>
            <a:r>
              <a:rPr lang="en-IN" sz="2800" dirty="0" smtClean="0"/>
              <a:t>Data pre-processing is a proven method of resolving such issues. Data pre-processing prepares raw data for further processing.</a:t>
            </a:r>
            <a:br>
              <a:rPr lang="en-IN" sz="2800" dirty="0" smtClean="0"/>
            </a:br>
            <a:r>
              <a:rPr lang="en-IN" sz="2800" dirty="0" smtClean="0"/>
              <a:t/>
            </a:r>
            <a:br>
              <a:rPr lang="en-IN" sz="2800" dirty="0" smtClean="0"/>
            </a:br>
            <a:r>
              <a:rPr lang="en-IN" sz="2800" dirty="0" smtClean="0"/>
              <a:t>Data pre-processing is used in database-driven applications such as customer relationship management and rule-based applications (like neural networks).</a:t>
            </a:r>
          </a:p>
          <a:p>
            <a:r>
              <a:rPr lang="en-IN" sz="2800" dirty="0" smtClean="0"/>
              <a:t>In Machine Learning (ML) processes, data pre-processing is critical to encode the dataset in a form that could be interpreted and parsed by the algorithm.</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IN" sz="2800" dirty="0" smtClean="0"/>
              <a:t>So now we have established what is Data pre-processing, I will let know all the steps I took to clean the Data before proceeding</a:t>
            </a:r>
          </a:p>
          <a:p>
            <a:pPr lvl="1"/>
            <a:r>
              <a:rPr lang="en-IN" sz="2000" dirty="0" smtClean="0"/>
              <a:t>- Firstly I checked for Null Values, there were so we will treat them later.</a:t>
            </a:r>
          </a:p>
          <a:p>
            <a:pPr lvl="1"/>
            <a:endParaRPr lang="en-IN" sz="2000" dirty="0" smtClean="0"/>
          </a:p>
          <a:p>
            <a:pPr lvl="1"/>
            <a:r>
              <a:rPr lang="en-IN" sz="2000" dirty="0" smtClean="0"/>
              <a:t> - Secondly I checked for any Nan values in the dataset which I found, so I filled all the Nan values with zero rather than removing it.</a:t>
            </a:r>
          </a:p>
          <a:p>
            <a:pPr lvl="1"/>
            <a:endParaRPr lang="en-IN" sz="2000" dirty="0" smtClean="0"/>
          </a:p>
          <a:p>
            <a:pPr marL="596900" lvl="1" indent="0"/>
            <a:r>
              <a:rPr lang="en-IN" sz="2000" dirty="0" smtClean="0"/>
              <a:t>- Thirdly I found outliers and </a:t>
            </a:r>
            <a:r>
              <a:rPr lang="en-IN" sz="2000" dirty="0" err="1" smtClean="0"/>
              <a:t>skewness</a:t>
            </a:r>
            <a:r>
              <a:rPr lang="en-IN" sz="2000" dirty="0" smtClean="0"/>
              <a:t> in the Dataset which I dealt with by using median of the columns and replacing it with respective medians.</a:t>
            </a:r>
          </a:p>
          <a:p>
            <a:pPr lvl="1">
              <a:buFontTx/>
              <a:buChar char="-"/>
            </a:pPr>
            <a:endParaRPr lang="en-IN" sz="2000" dirty="0" smtClean="0"/>
          </a:p>
          <a:p>
            <a:pPr lvl="1"/>
            <a:r>
              <a:rPr lang="en-IN" sz="2000" dirty="0" smtClean="0"/>
              <a:t> - I also found some ‘-‘sign in the dataset. Which I removed with the help of replace statement.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normAutofit fontScale="62500" lnSpcReduction="20000"/>
          </a:bodyPr>
          <a:lstStyle/>
          <a:p>
            <a:r>
              <a:rPr lang="en-IN" sz="2800" dirty="0" smtClean="0"/>
              <a:t>As from the Problem statement which states that we have to build a model which will predict average price. Since the target variable is continuous we can readily presume that it is a Regression Problem for which we will be using </a:t>
            </a:r>
            <a:r>
              <a:rPr lang="en-IN" sz="2800" dirty="0" err="1" smtClean="0"/>
              <a:t>Regressor</a:t>
            </a:r>
            <a:r>
              <a:rPr lang="en-IN" sz="2800" dirty="0" smtClean="0"/>
              <a:t> algorithms to build our model from the dataset given.</a:t>
            </a:r>
          </a:p>
          <a:p>
            <a:endParaRPr lang="en-IN" sz="2800" dirty="0" smtClean="0"/>
          </a:p>
          <a:p>
            <a:r>
              <a:rPr lang="en-IN" sz="2800" dirty="0" smtClean="0"/>
              <a:t>Secondly as we know Data is very expensive I tried those methods for Data cleaning which doesn’t require removal of bulk of Data.</a:t>
            </a:r>
          </a:p>
          <a:p>
            <a:endParaRPr lang="en-IN" sz="2800" dirty="0" smtClean="0"/>
          </a:p>
          <a:p>
            <a:r>
              <a:rPr lang="en-IN" sz="2800" dirty="0" smtClean="0"/>
              <a:t>Like for example I did not use IQR method for Outliers as it would have erased huge amounts of Data. Instead I used Median method for Outlier treatment.</a:t>
            </a:r>
          </a:p>
          <a:p>
            <a:pPr>
              <a:buNone/>
            </a:pPr>
            <a:r>
              <a:rPr lang="en-IN" sz="2800" dirty="0" smtClean="0"/>
              <a:t> </a:t>
            </a:r>
            <a:endParaRPr lang="en-IN" sz="2800" dirty="0" smtClean="0"/>
          </a:p>
          <a:p>
            <a:r>
              <a:rPr lang="en-IN" sz="2800" dirty="0" smtClean="0"/>
              <a:t> </a:t>
            </a:r>
            <a:r>
              <a:rPr lang="en-IN" sz="2800" dirty="0" smtClean="0"/>
              <a:t>Lastly </a:t>
            </a:r>
            <a:r>
              <a:rPr lang="en-IN" sz="2800" dirty="0" smtClean="0"/>
              <a:t>I will be using </a:t>
            </a:r>
            <a:r>
              <a:rPr lang="en-IN" sz="2800" dirty="0" err="1" smtClean="0"/>
              <a:t>RandomSearch</a:t>
            </a:r>
            <a:r>
              <a:rPr lang="en-IN" sz="2800" dirty="0" smtClean="0"/>
              <a:t> CV for hyper parameter tuning as it uses least amount of memory and processing power to run the algorithms as compared to that of </a:t>
            </a:r>
            <a:r>
              <a:rPr lang="en-IN" sz="2800" dirty="0" err="1" smtClean="0"/>
              <a:t>GridSearch</a:t>
            </a:r>
            <a:r>
              <a:rPr lang="en-IN" sz="2800" dirty="0" smtClean="0"/>
              <a:t> CV.</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Identification of Possible Problem Solving approaches</a:t>
            </a:r>
            <a:endParaRPr lang="en-US" dirty="0"/>
          </a:p>
        </p:txBody>
      </p:sp>
      <p:sp>
        <p:nvSpPr>
          <p:cNvPr id="3" name="Content Placeholder 2"/>
          <p:cNvSpPr>
            <a:spLocks noGrp="1"/>
          </p:cNvSpPr>
          <p:nvPr>
            <p:ph idx="1"/>
          </p:nvPr>
        </p:nvSpPr>
        <p:spPr/>
        <p:txBody>
          <a:bodyPr/>
          <a:lstStyle/>
          <a:p>
            <a:pPr marL="342900" lvl="0">
              <a:lnSpc>
                <a:spcPct val="107000"/>
              </a:lnSpc>
              <a:buFont typeface="Symbol"/>
              <a:buChar char=""/>
            </a:pPr>
            <a:r>
              <a:rPr lang="en-IN" dirty="0" smtClean="0">
                <a:latin typeface="Calibri"/>
                <a:ea typeface="Calibri"/>
                <a:cs typeface="Times New Roman"/>
              </a:rPr>
              <a:t>There are null values in the dataset. </a:t>
            </a:r>
          </a:p>
          <a:p>
            <a:pPr marL="342900" lvl="0">
              <a:lnSpc>
                <a:spcPct val="107000"/>
              </a:lnSpc>
              <a:buFont typeface="Symbol"/>
              <a:buChar char=""/>
            </a:pPr>
            <a:endParaRPr lang="en-IN" sz="2400" dirty="0" smtClean="0">
              <a:latin typeface="Calibri"/>
              <a:ea typeface="Calibri"/>
              <a:cs typeface="Times New Roman"/>
            </a:endParaRPr>
          </a:p>
          <a:p>
            <a:pPr marL="342900" lvl="0">
              <a:lnSpc>
                <a:spcPct val="107000"/>
              </a:lnSpc>
              <a:buFont typeface="Symbol"/>
              <a:buChar char=""/>
            </a:pPr>
            <a:r>
              <a:rPr lang="en-IN" dirty="0" smtClean="0">
                <a:latin typeface="Calibri"/>
                <a:ea typeface="Calibri"/>
                <a:cs typeface="Times New Roman"/>
              </a:rPr>
              <a:t>Dataset is skewed, we have to perform feature </a:t>
            </a:r>
            <a:r>
              <a:rPr lang="en-IN" dirty="0" smtClean="0">
                <a:latin typeface="Calibri"/>
                <a:ea typeface="Calibri"/>
                <a:cs typeface="Times New Roman"/>
              </a:rPr>
              <a:t>engineering</a:t>
            </a:r>
            <a:endParaRPr lang="en-IN" sz="2400" dirty="0" smtClean="0">
              <a:latin typeface="Calibri"/>
              <a:ea typeface="Calibri"/>
              <a:cs typeface="Times New Roman"/>
            </a:endParaRPr>
          </a:p>
          <a:p>
            <a:pPr marL="0" lvl="0" indent="0">
              <a:lnSpc>
                <a:spcPct val="107000"/>
              </a:lnSpc>
            </a:pPr>
            <a:endParaRPr lang="en-IN" sz="2400" dirty="0" smtClean="0">
              <a:latin typeface="Calibri"/>
              <a:ea typeface="Calibri"/>
              <a:cs typeface="Times New Roman"/>
            </a:endParaRPr>
          </a:p>
          <a:p>
            <a:pPr marL="342900" lvl="0">
              <a:lnSpc>
                <a:spcPct val="107000"/>
              </a:lnSpc>
              <a:spcAft>
                <a:spcPts val="800"/>
              </a:spcAft>
              <a:buFont typeface="Symbol"/>
              <a:buChar char=""/>
            </a:pPr>
            <a:r>
              <a:rPr lang="en-IN" dirty="0" smtClean="0">
                <a:latin typeface="Calibri"/>
                <a:ea typeface="Calibri"/>
                <a:cs typeface="Times New Roman"/>
              </a:rPr>
              <a:t>For some features, there may be values which might not be realistic. </a:t>
            </a:r>
            <a:endParaRPr lang="en-IN" dirty="0" smtClean="0">
              <a:latin typeface="Calibri"/>
              <a:ea typeface="Calibri"/>
              <a:cs typeface="Times New Roman"/>
            </a:endParaRPr>
          </a:p>
          <a:p>
            <a:pPr marL="342900" lvl="0">
              <a:lnSpc>
                <a:spcPct val="107000"/>
              </a:lnSpc>
              <a:spcAft>
                <a:spcPts val="800"/>
              </a:spcAft>
              <a:buFont typeface="Symbol"/>
              <a:buChar char=""/>
            </a:pPr>
            <a:r>
              <a:rPr lang="en-IN" dirty="0" smtClean="0">
                <a:latin typeface="Calibri"/>
                <a:ea typeface="Calibri"/>
                <a:cs typeface="Times New Roman"/>
              </a:rPr>
              <a:t>I </a:t>
            </a:r>
            <a:r>
              <a:rPr lang="en-IN" dirty="0" smtClean="0">
                <a:latin typeface="Calibri"/>
                <a:ea typeface="Calibri"/>
                <a:cs typeface="Times New Roman"/>
              </a:rPr>
              <a:t>also came across outliers in some features</a:t>
            </a:r>
            <a:endParaRPr lang="en-IN"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652</TotalTime>
  <Words>932</Words>
  <Application>Microsoft Office PowerPoint</Application>
  <PresentationFormat>On-screen Show (4:3)</PresentationFormat>
  <Paragraphs>61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Opulent</vt:lpstr>
      <vt:lpstr>HOUSING PROJECT Submitted by  fenny denny </vt:lpstr>
      <vt:lpstr>Introduction</vt:lpstr>
      <vt:lpstr>Problem statement</vt:lpstr>
      <vt:lpstr>Analytical Problem Framing</vt:lpstr>
      <vt:lpstr>Data Sources &amp; Formats</vt:lpstr>
      <vt:lpstr>Data Pre-processing</vt:lpstr>
      <vt:lpstr>Slide 7</vt:lpstr>
      <vt:lpstr>Assumptions</vt:lpstr>
      <vt:lpstr>Identification of Possible Problem Solving approaches</vt:lpstr>
      <vt:lpstr>EDA</vt:lpstr>
      <vt:lpstr>Slide 11</vt:lpstr>
      <vt:lpstr>Slide 12</vt:lpstr>
      <vt:lpstr>Slide 13</vt:lpstr>
      <vt:lpstr>Model Building</vt:lpstr>
      <vt:lpstr>GridSearch Cv Lasso</vt:lpstr>
      <vt:lpstr>Slide 16</vt:lpstr>
      <vt:lpstr>Slide 17</vt:lpstr>
      <vt:lpstr>Conclusion</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57</cp:revision>
  <dcterms:created xsi:type="dcterms:W3CDTF">2022-02-15T08:01:47Z</dcterms:created>
  <dcterms:modified xsi:type="dcterms:W3CDTF">2022-02-16T11:35:24Z</dcterms:modified>
</cp:coreProperties>
</file>