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0"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03F2B"/>
    <a:srgbClr val="344529"/>
    <a:srgbClr val="2B3922"/>
    <a:srgbClr val="2E3722"/>
    <a:srgbClr val="FCF7F1"/>
    <a:srgbClr val="B8D233"/>
    <a:srgbClr val="5CC6D6"/>
    <a:srgbClr val="F8D22F"/>
    <a:srgbClr val="3488A0"/>
    <a:srgbClr val="5790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8" d="100"/>
          <a:sy n="68" d="100"/>
        </p:scale>
        <p:origin x="-588"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558722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pPr/>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5452271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9175805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12010722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7746576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pPr/>
              <a:t>3/5/2022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6841536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pPr/>
              <a:t>3/5/2022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8360020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18543024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99457712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492125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31637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pPr/>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04337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pPr/>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331257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A96C99-B8F8-4528-BD05-0E16E943DC09}" type="datetime1">
              <a:rPr lang="en-US" smtClean="0"/>
              <a:pPr/>
              <a:t>3/5/2022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48283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36942-C211-4B28-8DBD-C953E00AF71B}" type="datetime1">
              <a:rPr lang="en-US" smtClean="0"/>
              <a:pPr/>
              <a:t>3/5/2022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0596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8D12A6-918A-48BD-8CB9-CA713993B0EA}" type="datetime1">
              <a:rPr lang="en-US" smtClean="0"/>
              <a:pPr/>
              <a:t>3/5/2022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28862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95457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pPr/>
              <a:t>3/5/2022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493756665"/>
      </p:ext>
    </p:extLst>
  </p:cSld>
  <p:clrMap bg1="dk1" tx1="lt1" bg2="dk2" tx2="lt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 id="2147483964" r:id="rId14"/>
    <p:sldLayoutId id="2147483965" r:id="rId15"/>
    <p:sldLayoutId id="2147483966" r:id="rId16"/>
    <p:sldLayoutId id="214748396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xmlns="" val="0"/>
              </a:ext>
            </a:extLst>
          </a:blip>
          <a:srcRect/>
          <a:stretch/>
        </p:blipFill>
        <p:spPr>
          <a:xfrm>
            <a:off x="23" y="10"/>
            <a:ext cx="12191980" cy="6857990"/>
          </a:xfrm>
          <a:prstGeom prst="rect">
            <a:avLst/>
          </a:prstGeom>
        </p:spPr>
      </p:pic>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66"/>
            <a:ext cx="4775075" cy="1630907"/>
          </a:xfrm>
        </p:spPr>
        <p:txBody>
          <a:bodyPr>
            <a:noAutofit/>
          </a:bodyPr>
          <a:lstStyle/>
          <a:p>
            <a:r>
              <a:rPr lang="en-US" sz="6600" dirty="0">
                <a:solidFill>
                  <a:srgbClr val="F03F2B"/>
                </a:solidFill>
              </a:rPr>
              <a:t>Malignant comment classifier </a:t>
            </a:r>
            <a:r>
              <a:rPr lang="en-US" sz="6600" dirty="0" smtClean="0">
                <a:solidFill>
                  <a:srgbClr val="F03F2B"/>
                </a:solidFill>
              </a:rPr>
              <a:t>Project </a:t>
            </a:r>
            <a:r>
              <a:rPr lang="en-US" sz="6600" dirty="0" smtClean="0">
                <a:solidFill>
                  <a:srgbClr val="F03F2B"/>
                </a:solidFill>
              </a:rPr>
              <a:t>PPT</a:t>
            </a:r>
            <a:endParaRPr lang="en-US" sz="6600" dirty="0">
              <a:solidFill>
                <a:srgbClr val="F03F2B"/>
              </a:solidFill>
            </a:endParaRP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fontScale="25000" lnSpcReduction="20000"/>
          </a:bodyPr>
          <a:lstStyle/>
          <a:p>
            <a:pPr>
              <a:spcAft>
                <a:spcPts val="600"/>
              </a:spcAft>
            </a:pPr>
            <a:endParaRPr lang="en-US" dirty="0">
              <a:solidFill>
                <a:schemeClr val="tx1"/>
              </a:solidFill>
            </a:endParaRPr>
          </a:p>
          <a:p>
            <a:pPr>
              <a:spcAft>
                <a:spcPts val="600"/>
              </a:spcAft>
            </a:pPr>
            <a:endParaRPr lang="en-US" dirty="0">
              <a:solidFill>
                <a:schemeClr val="tx1"/>
              </a:solidFill>
            </a:endParaRPr>
          </a:p>
          <a:p>
            <a:pPr>
              <a:spcAft>
                <a:spcPts val="600"/>
              </a:spcAft>
            </a:pPr>
            <a:r>
              <a:rPr lang="en-US" sz="12800" dirty="0">
                <a:solidFill>
                  <a:schemeClr val="bg1"/>
                </a:solidFill>
              </a:rPr>
              <a:t>Done by </a:t>
            </a:r>
          </a:p>
          <a:p>
            <a:pPr>
              <a:spcAft>
                <a:spcPts val="600"/>
              </a:spcAft>
            </a:pPr>
            <a:r>
              <a:rPr lang="en-US" sz="12800" dirty="0">
                <a:solidFill>
                  <a:schemeClr val="bg1"/>
                </a:solidFill>
              </a:rPr>
              <a:t>Fenny Denny</a:t>
            </a:r>
          </a:p>
        </p:txBody>
      </p:sp>
    </p:spTree>
    <p:extLst>
      <p:ext uri="{BB962C8B-B14F-4D97-AF65-F5344CB8AC3E}">
        <p14:creationId xmlns:p14="http://schemas.microsoft.com/office/powerpoint/2010/main" xmlns=""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FF0000"/>
                </a:solidFill>
              </a:rPr>
              <a:t>Model building</a:t>
            </a:r>
            <a:endParaRPr lang="en-US" b="1" dirty="0">
              <a:solidFill>
                <a:srgbClr val="FF0000"/>
              </a:solidFill>
            </a:endParaRPr>
          </a:p>
        </p:txBody>
      </p:sp>
      <p:pic>
        <p:nvPicPr>
          <p:cNvPr id="6146" name="Picture 2"/>
          <p:cNvPicPr>
            <a:picLocks noGrp="1" noChangeAspect="1" noChangeArrowheads="1"/>
          </p:cNvPicPr>
          <p:nvPr>
            <p:ph idx="1"/>
          </p:nvPr>
        </p:nvPicPr>
        <p:blipFill>
          <a:blip r:embed="rId2"/>
          <a:srcRect/>
          <a:stretch>
            <a:fillRect/>
          </a:stretch>
        </p:blipFill>
        <p:spPr bwMode="auto">
          <a:xfrm>
            <a:off x="1973803" y="1623206"/>
            <a:ext cx="2710164" cy="4826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b="19038"/>
          <a:stretch>
            <a:fillRect/>
          </a:stretch>
        </p:blipFill>
        <p:spPr bwMode="auto">
          <a:xfrm>
            <a:off x="1961924" y="2242198"/>
            <a:ext cx="4196280" cy="1377794"/>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6167536" y="2230024"/>
            <a:ext cx="4273421" cy="1399591"/>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a:stretch>
            <a:fillRect/>
          </a:stretch>
        </p:blipFill>
        <p:spPr bwMode="auto">
          <a:xfrm>
            <a:off x="1961729" y="3779287"/>
            <a:ext cx="4224467" cy="1333500"/>
          </a:xfrm>
          <a:prstGeom prst="rect">
            <a:avLst/>
          </a:prstGeom>
          <a:noFill/>
          <a:ln w="9525">
            <a:noFill/>
            <a:miter lim="800000"/>
            <a:headEnd/>
            <a:tailEnd/>
          </a:ln>
          <a:effectLst/>
        </p:spPr>
      </p:pic>
      <p:pic>
        <p:nvPicPr>
          <p:cNvPr id="6150" name="Picture 6"/>
          <p:cNvPicPr>
            <a:picLocks noChangeAspect="1" noChangeArrowheads="1"/>
          </p:cNvPicPr>
          <p:nvPr/>
        </p:nvPicPr>
        <p:blipFill>
          <a:blip r:embed="rId6"/>
          <a:srcRect/>
          <a:stretch>
            <a:fillRect/>
          </a:stretch>
        </p:blipFill>
        <p:spPr bwMode="auto">
          <a:xfrm>
            <a:off x="6186199" y="3797558"/>
            <a:ext cx="4245428" cy="1315618"/>
          </a:xfrm>
          <a:prstGeom prst="rect">
            <a:avLst/>
          </a:prstGeom>
          <a:noFill/>
          <a:ln w="9525">
            <a:noFill/>
            <a:miter lim="800000"/>
            <a:headEnd/>
            <a:tailEnd/>
          </a:ln>
          <a:effectLst/>
        </p:spPr>
      </p:pic>
      <p:pic>
        <p:nvPicPr>
          <p:cNvPr id="6151" name="Picture 7"/>
          <p:cNvPicPr>
            <a:picLocks noChangeAspect="1" noChangeArrowheads="1"/>
          </p:cNvPicPr>
          <p:nvPr/>
        </p:nvPicPr>
        <p:blipFill>
          <a:blip r:embed="rId7"/>
          <a:srcRect/>
          <a:stretch>
            <a:fillRect/>
          </a:stretch>
        </p:blipFill>
        <p:spPr bwMode="auto">
          <a:xfrm>
            <a:off x="1971260" y="5259679"/>
            <a:ext cx="4224273" cy="1339850"/>
          </a:xfrm>
          <a:prstGeom prst="rect">
            <a:avLst/>
          </a:prstGeom>
          <a:noFill/>
          <a:ln w="9525">
            <a:noFill/>
            <a:miter lim="800000"/>
            <a:headEnd/>
            <a:tailEnd/>
          </a:ln>
          <a:effectLst/>
        </p:spPr>
      </p:pic>
      <p:pic>
        <p:nvPicPr>
          <p:cNvPr id="6153" name="Picture 9"/>
          <p:cNvPicPr>
            <a:picLocks noChangeAspect="1" noChangeArrowheads="1"/>
          </p:cNvPicPr>
          <p:nvPr/>
        </p:nvPicPr>
        <p:blipFill>
          <a:blip r:embed="rId8"/>
          <a:srcRect/>
          <a:stretch>
            <a:fillRect/>
          </a:stretch>
        </p:blipFill>
        <p:spPr bwMode="auto">
          <a:xfrm>
            <a:off x="6182086" y="5253143"/>
            <a:ext cx="4230881" cy="13156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3" y="452720"/>
            <a:ext cx="9404723" cy="844237"/>
          </a:xfrm>
        </p:spPr>
        <p:txBody>
          <a:bodyPr/>
          <a:lstStyle/>
          <a:p>
            <a:pPr algn="ctr"/>
            <a:r>
              <a:rPr lang="en-US" b="1" dirty="0" err="1" smtClean="0">
                <a:solidFill>
                  <a:srgbClr val="FF0000"/>
                </a:solidFill>
              </a:rPr>
              <a:t>Hyperparameter</a:t>
            </a:r>
            <a:r>
              <a:rPr lang="en-US" b="1" dirty="0" smtClean="0">
                <a:solidFill>
                  <a:srgbClr val="FF0000"/>
                </a:solidFill>
              </a:rPr>
              <a:t> </a:t>
            </a:r>
            <a:r>
              <a:rPr lang="en-US" b="1" dirty="0" err="1" smtClean="0">
                <a:solidFill>
                  <a:srgbClr val="FF0000"/>
                </a:solidFill>
              </a:rPr>
              <a:t>tunning</a:t>
            </a:r>
            <a:r>
              <a:rPr lang="en-US" b="1" dirty="0" smtClean="0"/>
              <a:t/>
            </a:r>
            <a:br>
              <a:rPr lang="en-US" b="1" dirty="0" smtClean="0"/>
            </a:br>
            <a:endParaRPr lang="en-US" dirty="0"/>
          </a:p>
        </p:txBody>
      </p:sp>
      <p:sp>
        <p:nvSpPr>
          <p:cNvPr id="4" name="Content Placeholder 3">
            <a:extLst>
              <a:ext uri="{FF2B5EF4-FFF2-40B4-BE49-F238E27FC236}">
                <a16:creationId xmlns:a16="http://schemas.microsoft.com/office/drawing/2014/main" xmlns="" id="{1E9103A8-657D-42CD-BE22-D452868F28B5}"/>
              </a:ext>
            </a:extLst>
          </p:cNvPr>
          <p:cNvSpPr>
            <a:spLocks noGrp="1"/>
          </p:cNvSpPr>
          <p:nvPr>
            <p:ph idx="1"/>
          </p:nvPr>
        </p:nvSpPr>
        <p:spPr>
          <a:xfrm>
            <a:off x="3799861" y="1371828"/>
            <a:ext cx="2964835" cy="56894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buNone/>
            </a:pPr>
            <a:r>
              <a:rPr lang="en-IN" dirty="0"/>
              <a:t>Best model</a:t>
            </a:r>
          </a:p>
        </p:txBody>
      </p:sp>
      <p:sp>
        <p:nvSpPr>
          <p:cNvPr id="5" name="Down Arrow 4"/>
          <p:cNvSpPr/>
          <p:nvPr/>
        </p:nvSpPr>
        <p:spPr>
          <a:xfrm>
            <a:off x="5066526" y="2062066"/>
            <a:ext cx="475863" cy="447870"/>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A4A28547-1485-4BDE-BBF1-1CA10F55E8D0}"/>
              </a:ext>
            </a:extLst>
          </p:cNvPr>
          <p:cNvSpPr/>
          <p:nvPr/>
        </p:nvSpPr>
        <p:spPr>
          <a:xfrm>
            <a:off x="3778902" y="2509943"/>
            <a:ext cx="3079103" cy="587827"/>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Logistic regression</a:t>
            </a:r>
          </a:p>
        </p:txBody>
      </p:sp>
      <p:pic>
        <p:nvPicPr>
          <p:cNvPr id="7170" name="Picture 2"/>
          <p:cNvPicPr>
            <a:picLocks noChangeAspect="1" noChangeArrowheads="1"/>
          </p:cNvPicPr>
          <p:nvPr/>
        </p:nvPicPr>
        <p:blipFill>
          <a:blip r:embed="rId2"/>
          <a:srcRect/>
          <a:stretch>
            <a:fillRect/>
          </a:stretch>
        </p:blipFill>
        <p:spPr bwMode="auto">
          <a:xfrm>
            <a:off x="914400" y="3496517"/>
            <a:ext cx="5365101" cy="3081564"/>
          </a:xfrm>
          <a:prstGeom prst="rect">
            <a:avLst/>
          </a:prstGeom>
          <a:solidFill>
            <a:srgbClr val="FFFF00"/>
          </a:solidFill>
          <a:ln w="9525">
            <a:noFill/>
            <a:miter lim="800000"/>
            <a:headEnd/>
            <a:tailEnd/>
          </a:ln>
          <a:effectLst/>
        </p:spPr>
      </p:pic>
      <p:sp>
        <p:nvSpPr>
          <p:cNvPr id="8" name="Down Arrow 7"/>
          <p:cNvSpPr/>
          <p:nvPr/>
        </p:nvSpPr>
        <p:spPr>
          <a:xfrm>
            <a:off x="5085184" y="3088433"/>
            <a:ext cx="429208" cy="438538"/>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1" name="Picture 3"/>
          <p:cNvPicPr>
            <a:picLocks noChangeAspect="1" noChangeArrowheads="1"/>
          </p:cNvPicPr>
          <p:nvPr/>
        </p:nvPicPr>
        <p:blipFill>
          <a:blip r:embed="rId3"/>
          <a:srcRect/>
          <a:stretch>
            <a:fillRect/>
          </a:stretch>
        </p:blipFill>
        <p:spPr bwMode="auto">
          <a:xfrm>
            <a:off x="6360985" y="3517649"/>
            <a:ext cx="5276851" cy="30643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3" y="452718"/>
            <a:ext cx="9404723" cy="862898"/>
          </a:xfrm>
        </p:spPr>
        <p:txBody>
          <a:bodyPr/>
          <a:lstStyle/>
          <a:p>
            <a:pPr algn="ctr"/>
            <a:r>
              <a:rPr lang="en-IN" b="1" u="sng" dirty="0" smtClean="0">
                <a:solidFill>
                  <a:srgbClr val="FF0000"/>
                </a:solidFill>
              </a:rPr>
              <a:t>Conclusion</a:t>
            </a:r>
            <a:endParaRPr lang="en-US" b="1" u="sng" dirty="0">
              <a:solidFill>
                <a:srgbClr val="FF0000"/>
              </a:solidFill>
            </a:endParaRPr>
          </a:p>
        </p:txBody>
      </p:sp>
      <p:sp>
        <p:nvSpPr>
          <p:cNvPr id="3" name="Content Placeholder 2"/>
          <p:cNvSpPr>
            <a:spLocks noGrp="1"/>
          </p:cNvSpPr>
          <p:nvPr>
            <p:ph idx="1"/>
          </p:nvPr>
        </p:nvSpPr>
        <p:spPr>
          <a:xfrm>
            <a:off x="289254" y="1073026"/>
            <a:ext cx="11902751" cy="5533053"/>
          </a:xfrm>
        </p:spPr>
        <p:txBody>
          <a:bodyPr>
            <a:normAutofit/>
          </a:bodyPr>
          <a:lstStyle/>
          <a:p>
            <a:pPr marL="73025" marR="160655">
              <a:lnSpc>
                <a:spcPct val="127000"/>
              </a:lnSpc>
            </a:pPr>
            <a:r>
              <a:rPr lang="en-US" dirty="0" smtClean="0">
                <a:latin typeface="Calibri" panose="020F0502020204030204" pitchFamily="34" charset="0"/>
                <a:ea typeface="Calibri" panose="020F0502020204030204" pitchFamily="34" charset="0"/>
              </a:rPr>
              <a:t>Communication is one of the basic necessities of everyone’s life. People need to talk and interact with one another to express what they think. Over the years, social media and social networking have been increasing exponentially due to an upsurge (rise) in the use of the internet. Flood of information arises from online conversation on a daily basis, as people are able to discuss, express themselves and express their opinion via these platforms. While this situation is highly productive and could contribute significantly to the quality of human life, it could also be destructive and enormously dangerous. The responsibility lies on the social media administration, or the host of organization to control and monitor these comments.</a:t>
            </a:r>
            <a:endParaRPr lang="en-IN" dirty="0" smtClean="0">
              <a:latin typeface="Calibri" panose="020F0502020204030204" pitchFamily="34" charset="0"/>
              <a:ea typeface="Calibri" panose="020F0502020204030204" pitchFamily="34" charset="0"/>
            </a:endParaRPr>
          </a:p>
          <a:p>
            <a:r>
              <a:rPr lang="en-IN" dirty="0" smtClean="0">
                <a:latin typeface="Calibri" panose="020F0502020204030204" pitchFamily="34" charset="0"/>
                <a:ea typeface="Calibri" panose="020F0502020204030204" pitchFamily="34" charset="0"/>
                <a:cs typeface="Times New Roman" panose="02020603050405020304" pitchFamily="18"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a:t>
            </a:r>
            <a:r>
              <a:rPr lang="en-IN" dirty="0" smtClean="0">
                <a:latin typeface="Calibri" panose="020F0502020204030204" pitchFamily="34" charset="0"/>
                <a:ea typeface="Calibri" panose="020F0502020204030204" pitchFamily="34" charset="0"/>
                <a:cs typeface="Times New Roman" panose="02020603050405020304" pitchFamily="18" charset="0"/>
              </a:rPr>
              <a:t>metrics.</a:t>
            </a:r>
            <a:endParaRPr lang="en-IN"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ages (1).jpg"/>
          <p:cNvPicPr>
            <a:picLocks noGrp="1" noChangeAspect="1"/>
          </p:cNvPicPr>
          <p:nvPr>
            <p:ph idx="1"/>
          </p:nvPr>
        </p:nvPicPr>
        <p:blipFill>
          <a:blip r:embed="rId2"/>
          <a:stretch>
            <a:fillRect/>
          </a:stretch>
        </p:blipFill>
        <p:spPr>
          <a:xfrm>
            <a:off x="830429" y="494522"/>
            <a:ext cx="9591871" cy="5999584"/>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424BE-6E38-4575-A512-16C1E7AE4C7C}"/>
              </a:ext>
            </a:extLst>
          </p:cNvPr>
          <p:cNvSpPr>
            <a:spLocks noGrp="1"/>
          </p:cNvSpPr>
          <p:nvPr>
            <p:ph type="title"/>
          </p:nvPr>
        </p:nvSpPr>
        <p:spPr/>
        <p:txBody>
          <a:bodyPr/>
          <a:lstStyle/>
          <a:p>
            <a:pPr algn="ctr"/>
            <a:r>
              <a:rPr lang="en-IN" sz="4400" b="1" u="sng"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Introduction</a:t>
            </a:r>
            <a:r>
              <a:rPr lang="en-US" sz="4400" b="1" dirty="0" smtClean="0">
                <a:ln/>
                <a:solidFill>
                  <a:schemeClr val="accent3"/>
                </a:solidFill>
              </a:rPr>
              <a:t/>
            </a:r>
            <a:br>
              <a:rPr lang="en-US" sz="4400" b="1" dirty="0" smtClean="0">
                <a:ln/>
                <a:solidFill>
                  <a:schemeClr val="accent3"/>
                </a:solidFill>
              </a:rPr>
            </a:br>
            <a:endParaRPr lang="en-IN" b="1" u="sng" dirty="0">
              <a:solidFill>
                <a:srgbClr val="FF0000"/>
              </a:solidFill>
            </a:endParaRPr>
          </a:p>
        </p:txBody>
      </p:sp>
      <p:sp>
        <p:nvSpPr>
          <p:cNvPr id="3" name="Content Placeholder 2">
            <a:extLst>
              <a:ext uri="{FF2B5EF4-FFF2-40B4-BE49-F238E27FC236}">
                <a16:creationId xmlns:a16="http://schemas.microsoft.com/office/drawing/2014/main" xmlns="" id="{88836E93-DB94-403B-A9AA-BF7EE4835B0F}"/>
              </a:ext>
            </a:extLst>
          </p:cNvPr>
          <p:cNvSpPr>
            <a:spLocks noGrp="1"/>
          </p:cNvSpPr>
          <p:nvPr>
            <p:ph idx="1"/>
          </p:nvPr>
        </p:nvSpPr>
        <p:spPr/>
        <p:txBody>
          <a:bodyPr>
            <a:normAutofit fontScale="92500" lnSpcReduction="20000"/>
          </a:bodyPr>
          <a:lstStyle/>
          <a:p>
            <a:r>
              <a:rPr lang="en-IN" dirty="0" smtClean="0">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a:t>
            </a:r>
          </a:p>
          <a:p>
            <a:r>
              <a:rPr lang="en-IN" dirty="0" smtClean="0">
                <a:latin typeface="Calibri" panose="020F0502020204030204" pitchFamily="34" charset="0"/>
                <a:ea typeface="Calibri" panose="020F0502020204030204" pitchFamily="34" charset="0"/>
                <a:cs typeface="Times New Roman" panose="02020603050405020304" pitchFamily="18" charset="0"/>
              </a:rPr>
              <a:t>Comments ca be classified as :</a:t>
            </a:r>
          </a:p>
          <a:p>
            <a:pPr>
              <a:buAutoNum type="arabicPeriod"/>
            </a:pPr>
            <a:r>
              <a:rPr lang="en-IN" dirty="0" smtClean="0">
                <a:latin typeface="Calibri" panose="020F0502020204030204" pitchFamily="34" charset="0"/>
                <a:ea typeface="Calibri" panose="020F0502020204030204" pitchFamily="34" charset="0"/>
                <a:cs typeface="Times New Roman" panose="02020603050405020304" pitchFamily="18" charset="0"/>
              </a:rPr>
              <a:t>Malignant</a:t>
            </a:r>
          </a:p>
          <a:p>
            <a:pPr>
              <a:buAutoNum type="arabicPeriod"/>
            </a:pPr>
            <a:r>
              <a:rPr lang="en-IN" dirty="0" smtClean="0">
                <a:latin typeface="Calibri" panose="020F0502020204030204" pitchFamily="34" charset="0"/>
                <a:ea typeface="Calibri" panose="020F0502020204030204" pitchFamily="34" charset="0"/>
                <a:cs typeface="Times New Roman" panose="02020603050405020304" pitchFamily="18" charset="0"/>
              </a:rPr>
              <a:t>Non- malignant</a:t>
            </a:r>
          </a:p>
          <a:p>
            <a:pPr>
              <a:buAutoNum type="arabicPeriod"/>
            </a:pPr>
            <a:r>
              <a:rPr lang="en-IN" dirty="0" smtClean="0">
                <a:latin typeface="Calibri" panose="020F0502020204030204" pitchFamily="34" charset="0"/>
                <a:ea typeface="Calibri" panose="020F0502020204030204" pitchFamily="34" charset="0"/>
                <a:cs typeface="Times New Roman" panose="02020603050405020304" pitchFamily="18" charset="0"/>
              </a:rPr>
              <a:t>Loathe</a:t>
            </a:r>
          </a:p>
          <a:p>
            <a:pPr>
              <a:buAutoNum type="arabicPeriod"/>
            </a:pPr>
            <a:r>
              <a:rPr lang="en-IN" dirty="0" smtClean="0">
                <a:latin typeface="Calibri" panose="020F0502020204030204" pitchFamily="34" charset="0"/>
                <a:ea typeface="Calibri" panose="020F0502020204030204" pitchFamily="34" charset="0"/>
                <a:cs typeface="Times New Roman" panose="02020603050405020304" pitchFamily="18" charset="0"/>
              </a:rPr>
              <a:t>Rude</a:t>
            </a:r>
          </a:p>
          <a:p>
            <a:pPr>
              <a:buAutoNum type="arabicPeriod"/>
            </a:pPr>
            <a:r>
              <a:rPr lang="en-IN" dirty="0" smtClean="0">
                <a:latin typeface="Calibri" panose="020F0502020204030204" pitchFamily="34" charset="0"/>
                <a:ea typeface="Calibri" panose="020F0502020204030204" pitchFamily="34" charset="0"/>
                <a:cs typeface="Times New Roman" panose="02020603050405020304" pitchFamily="18" charset="0"/>
              </a:rPr>
              <a:t>Abuse </a:t>
            </a:r>
          </a:p>
          <a:p>
            <a:pPr>
              <a:buAutoNum type="arabicPeriod"/>
            </a:pPr>
            <a:r>
              <a:rPr lang="en-IN" dirty="0" smtClean="0">
                <a:latin typeface="Calibri" panose="020F0502020204030204" pitchFamily="34" charset="0"/>
                <a:ea typeface="Calibri" panose="020F0502020204030204" pitchFamily="34" charset="0"/>
                <a:cs typeface="Times New Roman" panose="02020603050405020304" pitchFamily="18" charset="0"/>
              </a:rPr>
              <a:t>Threat</a:t>
            </a:r>
          </a:p>
          <a:p>
            <a:r>
              <a:rPr lang="en-IN" dirty="0" smtClean="0">
                <a:latin typeface="Calibri" panose="020F0502020204030204" pitchFamily="34" charset="0"/>
                <a:ea typeface="Calibri" panose="020F0502020204030204" pitchFamily="34" charset="0"/>
                <a:cs typeface="Times New Roman" panose="02020603050405020304" pitchFamily="18" charset="0"/>
              </a:rPr>
              <a:t>Many celebrities and influences are facing backlashes from people and have to come across hateful and offensive comments. This can take a toll on anyone and affect them mentally leading to depression, mental illness, self-hatred and suicidal thoughts.</a:t>
            </a:r>
          </a:p>
          <a:p>
            <a:endParaRPr lang="en-IN"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Rectangle 5"/>
          <p:cNvSpPr/>
          <p:nvPr/>
        </p:nvSpPr>
        <p:spPr>
          <a:xfrm>
            <a:off x="6003638" y="2967335"/>
            <a:ext cx="184731"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endParaRPr lang="en-US" sz="5400" b="1" cap="none" spc="0" dirty="0">
              <a:ln/>
              <a:solidFill>
                <a:schemeClr val="accent3"/>
              </a:solidFill>
              <a:effectLst/>
            </a:endParaRPr>
          </a:p>
        </p:txBody>
      </p:sp>
    </p:spTree>
    <p:extLst>
      <p:ext uri="{BB962C8B-B14F-4D97-AF65-F5344CB8AC3E}">
        <p14:creationId xmlns:p14="http://schemas.microsoft.com/office/powerpoint/2010/main" xmlns="" val="3821700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9EE95-9665-4AD2-B200-8A992A453DD2}"/>
              </a:ext>
            </a:extLst>
          </p:cNvPr>
          <p:cNvSpPr>
            <a:spLocks noGrp="1"/>
          </p:cNvSpPr>
          <p:nvPr>
            <p:ph type="title"/>
          </p:nvPr>
        </p:nvSpPr>
        <p:spPr/>
        <p:txBody>
          <a:bodyPr/>
          <a:lstStyle/>
          <a:p>
            <a:pPr algn="ctr"/>
            <a:r>
              <a:rPr lang="en-IN" b="1" dirty="0" smtClean="0">
                <a:solidFill>
                  <a:srgbClr val="FF0000"/>
                </a:solidFill>
              </a:rPr>
              <a:t>Objective</a:t>
            </a:r>
            <a:endParaRPr lang="en-IN" b="1" dirty="0">
              <a:solidFill>
                <a:srgbClr val="FF0000"/>
              </a:solidFill>
            </a:endParaRPr>
          </a:p>
        </p:txBody>
      </p:sp>
      <p:sp>
        <p:nvSpPr>
          <p:cNvPr id="3" name="Content Placeholder 2">
            <a:extLst>
              <a:ext uri="{FF2B5EF4-FFF2-40B4-BE49-F238E27FC236}">
                <a16:creationId xmlns:a16="http://schemas.microsoft.com/office/drawing/2014/main" xmlns="" id="{D0DA844E-2DA9-4051-ABC9-88BDC141A775}"/>
              </a:ext>
            </a:extLst>
          </p:cNvPr>
          <p:cNvSpPr>
            <a:spLocks noGrp="1"/>
          </p:cNvSpPr>
          <p:nvPr>
            <p:ph idx="1"/>
          </p:nvPr>
        </p:nvSpPr>
        <p:spPr/>
        <p:txBody>
          <a:bodyPr/>
          <a:lstStyle/>
          <a:p>
            <a:r>
              <a:rPr lang="en-IN" dirty="0" smtClean="0"/>
              <a:t>The objective of comment classifier model is:</a:t>
            </a:r>
          </a:p>
          <a:p>
            <a:r>
              <a:rPr lang="en-IN" dirty="0" smtClean="0">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a:t>
            </a:r>
            <a:r>
              <a:rPr lang="en-IN" dirty="0" err="1" smtClean="0">
                <a:latin typeface="Calibri" panose="020F0502020204030204" pitchFamily="34" charset="0"/>
                <a:ea typeface="Calibri" panose="020F0502020204030204" pitchFamily="34" charset="0"/>
                <a:cs typeface="Times New Roman" panose="02020603050405020304" pitchFamily="18" charset="0"/>
              </a:rPr>
              <a:t>cyberbullying</a:t>
            </a:r>
            <a:endParaRPr lang="en-IN" dirty="0" smtClean="0"/>
          </a:p>
          <a:p>
            <a:endParaRPr lang="en-IN" dirty="0"/>
          </a:p>
        </p:txBody>
      </p:sp>
    </p:spTree>
    <p:extLst>
      <p:ext uri="{BB962C8B-B14F-4D97-AF65-F5344CB8AC3E}">
        <p14:creationId xmlns:p14="http://schemas.microsoft.com/office/powerpoint/2010/main" xmlns="" val="710700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E814B-FB6B-40AF-941C-44305AABF47C}"/>
              </a:ext>
            </a:extLst>
          </p:cNvPr>
          <p:cNvSpPr>
            <a:spLocks noGrp="1"/>
          </p:cNvSpPr>
          <p:nvPr>
            <p:ph type="title"/>
          </p:nvPr>
        </p:nvSpPr>
        <p:spPr>
          <a:xfrm>
            <a:off x="646113" y="452718"/>
            <a:ext cx="9404723" cy="918882"/>
          </a:xfrm>
        </p:spPr>
        <p:txBody>
          <a:bodyPr/>
          <a:lstStyle/>
          <a:p>
            <a:pPr algn="ctr"/>
            <a:r>
              <a:rPr lang="en-IN" b="1" dirty="0" smtClean="0">
                <a:solidFill>
                  <a:srgbClr val="FF0000"/>
                </a:solidFill>
              </a:rPr>
              <a:t>Scope of this project</a:t>
            </a:r>
            <a:endParaRPr lang="en-IN" b="1" dirty="0">
              <a:solidFill>
                <a:srgbClr val="FF0000"/>
              </a:solidFill>
            </a:endParaRPr>
          </a:p>
        </p:txBody>
      </p:sp>
      <p:sp>
        <p:nvSpPr>
          <p:cNvPr id="3" name="Content Placeholder 2">
            <a:extLst>
              <a:ext uri="{FF2B5EF4-FFF2-40B4-BE49-F238E27FC236}">
                <a16:creationId xmlns:a16="http://schemas.microsoft.com/office/drawing/2014/main" xmlns="" id="{97A48E6A-5C08-4C3F-9F0B-493A73814809}"/>
              </a:ext>
            </a:extLst>
          </p:cNvPr>
          <p:cNvSpPr>
            <a:spLocks noGrp="1"/>
          </p:cNvSpPr>
          <p:nvPr>
            <p:ph idx="1"/>
          </p:nvPr>
        </p:nvSpPr>
        <p:spPr>
          <a:xfrm>
            <a:off x="1103312" y="1073020"/>
            <a:ext cx="8946541" cy="5175380"/>
          </a:xfrm>
        </p:spPr>
        <p:txBody>
          <a:bodyPr/>
          <a:lstStyle/>
          <a:p>
            <a:pPr marL="457200" indent="-457200">
              <a:buAutoNum type="arabicPeriod"/>
            </a:pPr>
            <a:r>
              <a:rPr lang="en-IN" dirty="0" smtClean="0"/>
              <a:t>It reduces the memory storage.</a:t>
            </a:r>
          </a:p>
          <a:p>
            <a:pPr marL="457200" indent="-457200">
              <a:buAutoNum type="arabicPeriod"/>
            </a:pPr>
            <a:r>
              <a:rPr lang="en-IN" dirty="0" smtClean="0"/>
              <a:t>It increases security and controls.</a:t>
            </a:r>
          </a:p>
          <a:p>
            <a:pPr marL="457200" indent="-457200">
              <a:buAutoNum type="arabicPeriod"/>
            </a:pPr>
            <a:r>
              <a:rPr lang="en-IN" dirty="0" smtClean="0"/>
              <a:t>It helps in reducing </a:t>
            </a:r>
            <a:r>
              <a:rPr lang="en-IN" dirty="0" smtClean="0"/>
              <a:t>cyber bullying </a:t>
            </a:r>
            <a:r>
              <a:rPr lang="en-IN" dirty="0" smtClean="0"/>
              <a:t>and backlashes.</a:t>
            </a:r>
          </a:p>
          <a:p>
            <a:pPr marL="457200" indent="-457200">
              <a:buAutoNum type="arabicPeriod"/>
            </a:pPr>
            <a:r>
              <a:rPr lang="en-IN" dirty="0" smtClean="0"/>
              <a:t>It spreads positivity in the environment</a:t>
            </a:r>
            <a:r>
              <a:rPr lang="en-IN" dirty="0" smtClean="0"/>
              <a:t>.</a:t>
            </a:r>
          </a:p>
          <a:p>
            <a:pPr marL="457200" indent="-457200">
              <a:buNone/>
            </a:pPr>
            <a:endParaRPr lang="en-IN" dirty="0" smtClean="0"/>
          </a:p>
          <a:p>
            <a:pPr marL="457200" indent="-457200">
              <a:buNone/>
            </a:pPr>
            <a:endParaRPr lang="en-IN" dirty="0" smtClean="0"/>
          </a:p>
          <a:p>
            <a:endParaRPr lang="en-IN" dirty="0"/>
          </a:p>
        </p:txBody>
      </p:sp>
    </p:spTree>
    <p:extLst>
      <p:ext uri="{BB962C8B-B14F-4D97-AF65-F5344CB8AC3E}">
        <p14:creationId xmlns:p14="http://schemas.microsoft.com/office/powerpoint/2010/main" xmlns="" val="511172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FF0000"/>
                </a:solidFill>
              </a:rPr>
              <a:t>Dataset description</a:t>
            </a:r>
            <a:endParaRPr lang="en-US" b="1" dirty="0">
              <a:solidFill>
                <a:srgbClr val="FF0000"/>
              </a:solidFill>
            </a:endParaRPr>
          </a:p>
        </p:txBody>
      </p:sp>
      <p:sp>
        <p:nvSpPr>
          <p:cNvPr id="3" name="Content Placeholder 2"/>
          <p:cNvSpPr>
            <a:spLocks noGrp="1"/>
          </p:cNvSpPr>
          <p:nvPr>
            <p:ph idx="1"/>
          </p:nvPr>
        </p:nvSpPr>
        <p:spPr>
          <a:xfrm>
            <a:off x="1103312" y="1324948"/>
            <a:ext cx="8946541" cy="4923452"/>
          </a:xfrm>
        </p:spPr>
        <p:txBody>
          <a:bodyPr/>
          <a:lstStyle/>
          <a:p>
            <a:r>
              <a:rPr lang="en-IN" dirty="0" smtClean="0"/>
              <a:t>1. id : person who have written the comment is generalised by id.</a:t>
            </a:r>
          </a:p>
          <a:p>
            <a:r>
              <a:rPr lang="en-IN" dirty="0" smtClean="0"/>
              <a:t>2.comment_text : thoughts of person.</a:t>
            </a:r>
          </a:p>
          <a:p>
            <a:r>
              <a:rPr lang="en-IN" dirty="0" smtClean="0"/>
              <a:t>3. malignant : binary label which contains 0/1.</a:t>
            </a:r>
          </a:p>
          <a:p>
            <a:r>
              <a:rPr lang="en-IN" dirty="0" smtClean="0"/>
              <a:t>4.highly-malignant: binary label which contains 0/1.</a:t>
            </a:r>
          </a:p>
          <a:p>
            <a:r>
              <a:rPr lang="en-IN" dirty="0" smtClean="0"/>
              <a:t>5. rude: binary label which contains 0/1.</a:t>
            </a:r>
          </a:p>
          <a:p>
            <a:r>
              <a:rPr lang="en-IN" dirty="0" smtClean="0"/>
              <a:t>6. loathe: binary label which contains 0/1.</a:t>
            </a:r>
          </a:p>
          <a:p>
            <a:r>
              <a:rPr lang="en-IN" dirty="0" smtClean="0"/>
              <a:t>7. abuse : binary label which contains 0/1.</a:t>
            </a:r>
          </a:p>
          <a:p>
            <a:r>
              <a:rPr lang="en-IN" dirty="0" smtClean="0"/>
              <a:t>8. threat : binary label which contains 0/1.</a:t>
            </a:r>
          </a:p>
          <a:p>
            <a:endParaRPr lang="en-US" dirty="0"/>
          </a:p>
        </p:txBody>
      </p:sp>
      <p:pic>
        <p:nvPicPr>
          <p:cNvPr id="4" name="Picture 4"/>
          <p:cNvPicPr>
            <a:picLocks noChangeAspect="1" noChangeArrowheads="1"/>
          </p:cNvPicPr>
          <p:nvPr/>
        </p:nvPicPr>
        <p:blipFill>
          <a:blip r:embed="rId2"/>
          <a:srcRect/>
          <a:stretch>
            <a:fillRect/>
          </a:stretch>
        </p:blipFill>
        <p:spPr bwMode="auto">
          <a:xfrm>
            <a:off x="1119676" y="4823765"/>
            <a:ext cx="9759821" cy="12383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3" y="452718"/>
            <a:ext cx="9404723" cy="769592"/>
          </a:xfrm>
        </p:spPr>
        <p:txBody>
          <a:bodyPr/>
          <a:lstStyle/>
          <a:p>
            <a:pPr algn="ctr"/>
            <a:r>
              <a:rPr lang="en-IN" b="1" dirty="0" smtClean="0">
                <a:solidFill>
                  <a:srgbClr val="FF0000"/>
                </a:solidFill>
              </a:rPr>
              <a:t>Data pre-processing</a:t>
            </a:r>
            <a:endParaRPr lang="en-US" b="1" dirty="0">
              <a:solidFill>
                <a:srgbClr val="FF0000"/>
              </a:solidFill>
            </a:endParaRPr>
          </a:p>
        </p:txBody>
      </p:sp>
      <p:pic>
        <p:nvPicPr>
          <p:cNvPr id="2052" name="Picture 4"/>
          <p:cNvPicPr>
            <a:picLocks noGrp="1" noChangeAspect="1" noChangeArrowheads="1"/>
          </p:cNvPicPr>
          <p:nvPr>
            <p:ph idx="1"/>
          </p:nvPr>
        </p:nvPicPr>
        <p:blipFill>
          <a:blip r:embed="rId2"/>
          <a:srcRect/>
          <a:stretch>
            <a:fillRect/>
          </a:stretch>
        </p:blipFill>
        <p:spPr bwMode="auto">
          <a:xfrm>
            <a:off x="1944504" y="1396086"/>
            <a:ext cx="7264773" cy="3595792"/>
          </a:xfrm>
          <a:prstGeom prst="rect">
            <a:avLst/>
          </a:prstGeom>
          <a:noFill/>
          <a:ln w="9525">
            <a:noFill/>
            <a:miter lim="800000"/>
            <a:headEnd/>
            <a:tailEnd/>
          </a:ln>
          <a:effectLst/>
        </p:spPr>
      </p:pic>
      <p:sp>
        <p:nvSpPr>
          <p:cNvPr id="9" name="Rectangle 8"/>
          <p:cNvSpPr/>
          <p:nvPr/>
        </p:nvSpPr>
        <p:spPr>
          <a:xfrm>
            <a:off x="1875453" y="5215817"/>
            <a:ext cx="7268547" cy="923330"/>
          </a:xfrm>
          <a:prstGeom prst="rect">
            <a:avLst/>
          </a:prstGeom>
        </p:spPr>
        <p:txBody>
          <a:bodyPr wrap="square">
            <a:spAutoFit/>
          </a:bodyPr>
          <a:lstStyle/>
          <a:p>
            <a:r>
              <a:rPr lang="en-IN" dirty="0" smtClean="0"/>
              <a:t>Converting lower case to upper case:</a:t>
            </a:r>
          </a:p>
          <a:p>
            <a:endParaRPr lang="en-IN" dirty="0" smtClean="0"/>
          </a:p>
          <a:p>
            <a:r>
              <a:rPr lang="en-IN" dirty="0" smtClean="0"/>
              <a:t>Text normalisation: it includes removing punctuation and symbols.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3" y="452726"/>
            <a:ext cx="9404723" cy="694947"/>
          </a:xfrm>
        </p:spPr>
        <p:txBody>
          <a:bodyPr/>
          <a:lstStyle/>
          <a:p>
            <a:pPr algn="ctr"/>
            <a:r>
              <a:rPr lang="en-IN" dirty="0" smtClean="0">
                <a:solidFill>
                  <a:srgbClr val="FF0000"/>
                </a:solidFill>
              </a:rPr>
              <a:t>Stop words &amp; lemmatisation</a:t>
            </a:r>
            <a:endParaRPr lang="en-US" dirty="0">
              <a:solidFill>
                <a:srgbClr val="FF0000"/>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1800809" y="1763494"/>
            <a:ext cx="7408507" cy="18754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FF0000"/>
                </a:solidFill>
              </a:rPr>
              <a:t>Visualisation</a:t>
            </a:r>
            <a:endParaRPr lang="en-US" b="1" dirty="0">
              <a:solidFill>
                <a:srgbClr val="FF0000"/>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1679515" y="1343609"/>
            <a:ext cx="4851919" cy="242595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587413" y="1343608"/>
            <a:ext cx="4553339" cy="243529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1670601" y="3769575"/>
            <a:ext cx="3918435" cy="2894045"/>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5627689" y="3825559"/>
            <a:ext cx="5606371" cy="27991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rgbClr val="FF0000"/>
                </a:solidFill>
              </a:rPr>
              <a:t>Visualisation</a:t>
            </a:r>
            <a:endParaRPr lang="en-US" b="1" dirty="0">
              <a:solidFill>
                <a:srgbClr val="FF0000"/>
              </a:solidFill>
            </a:endParaRPr>
          </a:p>
        </p:txBody>
      </p:sp>
      <p:pic>
        <p:nvPicPr>
          <p:cNvPr id="5122" name="Picture 2"/>
          <p:cNvPicPr>
            <a:picLocks noGrp="1" noChangeAspect="1" noChangeArrowheads="1"/>
          </p:cNvPicPr>
          <p:nvPr>
            <p:ph idx="1"/>
          </p:nvPr>
        </p:nvPicPr>
        <p:blipFill>
          <a:blip r:embed="rId2"/>
          <a:srcRect/>
          <a:stretch>
            <a:fillRect/>
          </a:stretch>
        </p:blipFill>
        <p:spPr bwMode="auto">
          <a:xfrm>
            <a:off x="690469" y="1819469"/>
            <a:ext cx="4683969" cy="472129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471465" y="1883941"/>
            <a:ext cx="5581651" cy="46848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65</TotalTime>
  <Words>523</Words>
  <Application>Microsoft Office PowerPoint</Application>
  <PresentationFormat>Custom</PresentationFormat>
  <Paragraphs>47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Malignant comment classifier Project PPT</vt:lpstr>
      <vt:lpstr>Introduction </vt:lpstr>
      <vt:lpstr>Objective</vt:lpstr>
      <vt:lpstr>Scope of this project</vt:lpstr>
      <vt:lpstr>Dataset description</vt:lpstr>
      <vt:lpstr>Data pre-processing</vt:lpstr>
      <vt:lpstr>Stop words &amp; lemmatisation</vt:lpstr>
      <vt:lpstr>Visualisation</vt:lpstr>
      <vt:lpstr>Visualisation</vt:lpstr>
      <vt:lpstr>Model building</vt:lpstr>
      <vt:lpstr>Hyperparameter tunning </vt:lpstr>
      <vt:lpstr>Conclusion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 ppt</dc:title>
  <dc:creator>FENNY STEEPHAN</dc:creator>
  <cp:lastModifiedBy>Admin</cp:lastModifiedBy>
  <cp:revision>10</cp:revision>
  <dcterms:created xsi:type="dcterms:W3CDTF">2022-03-04T09:34:20Z</dcterms:created>
  <dcterms:modified xsi:type="dcterms:W3CDTF">2022-03-05T13:37:25Z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