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AD9ED06-8D68-4D90-B310-D8AF2634DBAA}" type="datetimeFigureOut">
              <a:rPr lang="en-US" smtClean="0"/>
              <a:t>1/8/2022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0AC00BE-B793-49EB-AA8E-600D0C06144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D9ED06-8D68-4D90-B310-D8AF2634DBAA}" type="datetimeFigureOut">
              <a:rPr lang="en-US" smtClean="0"/>
              <a:t>1/8/2022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0AC00BE-B793-49EB-AA8E-600D0C06144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D9ED06-8D68-4D90-B310-D8AF2634DBAA}" type="datetimeFigureOut">
              <a:rPr lang="en-US" smtClean="0"/>
              <a:t>1/8/2022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0AC00BE-B793-49EB-AA8E-600D0C06144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D9ED06-8D68-4D90-B310-D8AF2634DBAA}" type="datetimeFigureOut">
              <a:rPr lang="en-US" smtClean="0"/>
              <a:t>1/8/2022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0AC00BE-B793-49EB-AA8E-600D0C06144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AD9ED06-8D68-4D90-B310-D8AF2634DBAA}" type="datetimeFigureOut">
              <a:rPr lang="en-US" smtClean="0"/>
              <a:t>1/8/2022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0AC00BE-B793-49EB-AA8E-600D0C06144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AD9ED06-8D68-4D90-B310-D8AF2634DBAA}" type="datetimeFigureOut">
              <a:rPr lang="en-US" smtClean="0"/>
              <a:t>1/8/2022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0AC00BE-B793-49EB-AA8E-600D0C06144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AD9ED06-8D68-4D90-B310-D8AF2634DBAA}" type="datetimeFigureOut">
              <a:rPr lang="en-US" smtClean="0"/>
              <a:t>1/8/2022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0AC00BE-B793-49EB-AA8E-600D0C06144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AD9ED06-8D68-4D90-B310-D8AF2634DBAA}" type="datetimeFigureOut">
              <a:rPr lang="en-US" smtClean="0"/>
              <a:t>1/8/2022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0AC00BE-B793-49EB-AA8E-600D0C06144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AD9ED06-8D68-4D90-B310-D8AF2634DBAA}" type="datetimeFigureOut">
              <a:rPr lang="en-US" smtClean="0"/>
              <a:t>1/8/2022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0AC00BE-B793-49EB-AA8E-600D0C06144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AD9ED06-8D68-4D90-B310-D8AF2634DBAA}" type="datetimeFigureOut">
              <a:rPr lang="en-US" smtClean="0"/>
              <a:t>1/8/2022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0AC00BE-B793-49EB-AA8E-600D0C06144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AD9ED06-8D68-4D90-B310-D8AF2634DBAA}" type="datetimeFigureOut">
              <a:rPr lang="en-US" smtClean="0"/>
              <a:t>1/8/2022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0AC00BE-B793-49EB-AA8E-600D0C06144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AD9ED06-8D68-4D90-B310-D8AF2634DBAA}" type="datetimeFigureOut">
              <a:rPr lang="en-US" smtClean="0"/>
              <a:t>1/8/2022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0AC00BE-B793-49EB-AA8E-600D0C06144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RATING PREDICTION PROJECT</a:t>
            </a:r>
            <a:br>
              <a:rPr lang="en-IN" dirty="0" smtClean="0"/>
            </a:br>
            <a:r>
              <a:rPr lang="en-IN" dirty="0" smtClean="0"/>
              <a:t/>
            </a:r>
            <a:br>
              <a:rPr lang="en-IN" dirty="0" smtClean="0"/>
            </a:br>
            <a:r>
              <a:rPr lang="en-IN" dirty="0" smtClean="0"/>
              <a:t/>
            </a:r>
            <a:br>
              <a:rPr lang="en-IN" dirty="0" smtClean="0"/>
            </a:br>
            <a:endParaRPr lang="en-US" dirty="0"/>
          </a:p>
        </p:txBody>
      </p:sp>
      <p:sp>
        <p:nvSpPr>
          <p:cNvPr id="3" name="Subtitle 2"/>
          <p:cNvSpPr>
            <a:spLocks noGrp="1"/>
          </p:cNvSpPr>
          <p:nvPr>
            <p:ph type="subTitle" idx="1"/>
          </p:nvPr>
        </p:nvSpPr>
        <p:spPr/>
        <p:txBody>
          <a:bodyPr/>
          <a:lstStyle/>
          <a:p>
            <a:r>
              <a:rPr lang="en-IN" dirty="0" smtClean="0"/>
              <a:t>Presented by </a:t>
            </a:r>
          </a:p>
          <a:p>
            <a:r>
              <a:rPr lang="en-IN" dirty="0" smtClean="0"/>
              <a:t>Fenny Denny</a:t>
            </a:r>
            <a:endParaRPr lang="en-US" dirty="0"/>
          </a:p>
        </p:txBody>
      </p:sp>
      <p:pic>
        <p:nvPicPr>
          <p:cNvPr id="5" name="Picture 4" descr="1_7xt_AckGfWLrFmDrvJmZcA.jpeg"/>
          <p:cNvPicPr>
            <a:picLocks noChangeAspect="1"/>
          </p:cNvPicPr>
          <p:nvPr/>
        </p:nvPicPr>
        <p:blipFill>
          <a:blip r:embed="rId2" cstate="print"/>
          <a:stretch>
            <a:fillRect/>
          </a:stretch>
        </p:blipFill>
        <p:spPr>
          <a:xfrm>
            <a:off x="0" y="1484784"/>
            <a:ext cx="9144000" cy="20882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342900" lvl="0" indent="-342900">
              <a:lnSpc>
                <a:spcPct val="107000"/>
              </a:lnSpc>
              <a:buFont typeface="Wingdings" panose="05000000000000000000" pitchFamily="2" charset="2"/>
              <a:buChar char=""/>
            </a:pPr>
            <a:r>
              <a:rPr lang="en-IN" sz="2800" dirty="0" smtClean="0">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a:t>
            </a:r>
            <a:r>
              <a:rPr lang="en-IN" sz="2800" dirty="0" err="1" smtClean="0">
                <a:latin typeface="Century" panose="02040604050505020304" pitchFamily="18" charset="0"/>
                <a:ea typeface="Calibri" panose="020F0502020204030204" pitchFamily="34" charset="0"/>
                <a:cs typeface="Times New Roman" panose="02020603050405020304" pitchFamily="18" charset="0"/>
              </a:rPr>
              <a:t>multiclassification</a:t>
            </a:r>
            <a:r>
              <a:rPr lang="en-IN" sz="2800" dirty="0" smtClean="0">
                <a:latin typeface="Century" panose="02040604050505020304" pitchFamily="18" charset="0"/>
                <a:ea typeface="Calibri" panose="020F0502020204030204" pitchFamily="34" charset="0"/>
                <a:cs typeface="Times New Roman" panose="02020603050405020304" pitchFamily="18" charset="0"/>
              </a:rPr>
              <a:t> of ratings, we can do good amount of data exploration and derive some interesting features using the review text column available. </a:t>
            </a:r>
          </a:p>
          <a:p>
            <a:pPr marL="342900" lvl="0" indent="-342900">
              <a:lnSpc>
                <a:spcPct val="107000"/>
              </a:lnSpc>
              <a:buFont typeface="Wingdings" panose="05000000000000000000" pitchFamily="2" charset="2"/>
              <a:buChar char=""/>
            </a:pPr>
            <a:r>
              <a:rPr lang="en-IN" sz="2800" dirty="0" smtClean="0">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800" dirty="0" smtClean="0">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800" dirty="0" smtClean="0">
                <a:latin typeface="Century" panose="02040604050505020304" pitchFamily="18" charset="0"/>
                <a:ea typeface="Calibri" panose="020F0502020204030204" pitchFamily="34" charset="0"/>
                <a:cs typeface="Calibri" panose="020F0502020204030204" pitchFamily="34" charset="0"/>
              </a:rPr>
              <a:t>After getting a cleaned data used TF-IDF </a:t>
            </a:r>
            <a:r>
              <a:rPr lang="en-IN" sz="2800" dirty="0" err="1" smtClean="0">
                <a:latin typeface="Century" panose="02040604050505020304" pitchFamily="18" charset="0"/>
                <a:ea typeface="Calibri" panose="020F0502020204030204" pitchFamily="34" charset="0"/>
                <a:cs typeface="Calibri" panose="020F0502020204030204" pitchFamily="34" charset="0"/>
              </a:rPr>
              <a:t>vectorizer</a:t>
            </a:r>
            <a:r>
              <a:rPr lang="en-IN" sz="2800" dirty="0" smtClean="0">
                <a:latin typeface="Century" panose="02040604050505020304" pitchFamily="18" charset="0"/>
                <a:ea typeface="Calibri" panose="020F0502020204030204" pitchFamily="34" charset="0"/>
                <a:cs typeface="Calibri" panose="020F0502020204030204" pitchFamily="34" charset="0"/>
              </a:rPr>
              <a:t>.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800" dirty="0" smtClean="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800" dirty="0" smtClean="0">
              <a:latin typeface="Century" panose="02040604050505020304" pitchFamily="18" charset="0"/>
              <a:ea typeface="Calibri" panose="020F0502020204030204" pitchFamily="34"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r>
              <a:rPr lang="en-IN"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nSpc>
                <a:spcPct val="107000"/>
              </a:lnSpc>
              <a:spcAft>
                <a:spcPts val="800"/>
              </a:spcAft>
            </a:pPr>
            <a:r>
              <a:rPr lang="en-IN" sz="2400" dirty="0" smtClean="0">
                <a:latin typeface="Century" panose="02040604050505020304" pitchFamily="18" charset="0"/>
                <a:ea typeface="Calibri" panose="020F0502020204030204" pitchFamily="34" charset="0"/>
                <a:cs typeface="Times New Roman" panose="02020603050405020304" pitchFamily="18" charset="0"/>
              </a:rPr>
              <a:t>In this </a:t>
            </a:r>
            <a:r>
              <a:rPr lang="en-IN" sz="2400" dirty="0" err="1" smtClean="0">
                <a:latin typeface="Century" panose="02040604050505020304" pitchFamily="18" charset="0"/>
                <a:ea typeface="Calibri" panose="020F0502020204030204" pitchFamily="34" charset="0"/>
                <a:cs typeface="Times New Roman" panose="02020603050405020304" pitchFamily="18" charset="0"/>
              </a:rPr>
              <a:t>nlp</a:t>
            </a:r>
            <a:r>
              <a:rPr lang="en-IN" sz="2400" dirty="0" smtClean="0">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2400" dirty="0" err="1" smtClean="0">
                <a:latin typeface="Century" panose="02040604050505020304" pitchFamily="18" charset="0"/>
                <a:ea typeface="Calibri" panose="020F0502020204030204" pitchFamily="34" charset="0"/>
                <a:cs typeface="Times New Roman" panose="02020603050405020304" pitchFamily="18" charset="0"/>
              </a:rPr>
              <a:t>multiclassifiers</a:t>
            </a:r>
            <a:r>
              <a:rPr lang="en-IN" sz="2400" dirty="0" smtClean="0">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a:t>
            </a:r>
            <a:r>
              <a:rPr lang="en-IN" sz="2400" dirty="0" err="1" smtClean="0">
                <a:latin typeface="Century" panose="02040604050505020304" pitchFamily="18" charset="0"/>
                <a:ea typeface="Calibri" panose="020F0502020204030204" pitchFamily="34" charset="0"/>
                <a:cs typeface="Times New Roman" panose="02020603050405020304" pitchFamily="18" charset="0"/>
              </a:rPr>
              <a:t>vectorizer</a:t>
            </a:r>
            <a:r>
              <a:rPr lang="en-IN" sz="2400" dirty="0" smtClean="0">
                <a:latin typeface="Century" panose="02040604050505020304" pitchFamily="18" charset="0"/>
                <a:ea typeface="Calibri" panose="020F0502020204030204" pitchFamily="34" charset="0"/>
                <a:cs typeface="Times New Roman" panose="02020603050405020304" pitchFamily="18" charset="0"/>
              </a:rPr>
              <a:t> and separated our feature and labels then build the model using One Vs Rest Classifier.  Among all the algorithms which I have used for this purpose I have chosen </a:t>
            </a:r>
            <a:r>
              <a:rPr lang="en-IN" sz="2400" dirty="0" err="1" smtClean="0">
                <a:latin typeface="Century" panose="02040604050505020304" pitchFamily="18" charset="0"/>
                <a:ea typeface="Calibri" panose="020F0502020204030204" pitchFamily="34" charset="0"/>
                <a:cs typeface="Times New Roman" panose="02020603050405020304" pitchFamily="18" charset="0"/>
              </a:rPr>
              <a:t>SGDClassifier</a:t>
            </a:r>
            <a:r>
              <a:rPr lang="en-IN" sz="2400" dirty="0" smtClean="0">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400" dirty="0" err="1" smtClean="0">
                <a:latin typeface="Century" panose="02040604050505020304" pitchFamily="18" charset="0"/>
                <a:ea typeface="Calibri" panose="020F0502020204030204" pitchFamily="34" charset="0"/>
                <a:cs typeface="Times New Roman" panose="02020603050405020304" pitchFamily="18" charset="0"/>
              </a:rPr>
              <a:t>LinearSVC</a:t>
            </a:r>
            <a:r>
              <a:rPr lang="en-IN" sz="2400" dirty="0" smtClean="0">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400" dirty="0" err="1" smtClean="0">
                <a:latin typeface="Century" panose="02040604050505020304" pitchFamily="18" charset="0"/>
                <a:ea typeface="Calibri" panose="020F0502020204030204" pitchFamily="34" charset="0"/>
                <a:cs typeface="Times New Roman" panose="02020603050405020304" pitchFamily="18" charset="0"/>
              </a:rPr>
              <a:t>LogisticRegression</a:t>
            </a:r>
            <a:r>
              <a:rPr lang="en-IN" sz="2400" dirty="0" smtClean="0">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400" dirty="0" err="1" smtClean="0">
                <a:latin typeface="Century" panose="02040604050505020304" pitchFamily="18" charset="0"/>
                <a:ea typeface="Calibri" panose="020F0502020204030204" pitchFamily="34" charset="0"/>
                <a:cs typeface="Times New Roman" panose="02020603050405020304" pitchFamily="18" charset="0"/>
              </a:rPr>
              <a:t>DecisionTreeClassifier</a:t>
            </a:r>
            <a:r>
              <a:rPr lang="en-IN" sz="2400" dirty="0" smtClean="0">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400" dirty="0" err="1" smtClean="0">
                <a:latin typeface="Century" panose="02040604050505020304" pitchFamily="18" charset="0"/>
                <a:ea typeface="Calibri" panose="020F0502020204030204" pitchFamily="34" charset="0"/>
                <a:cs typeface="Times New Roman" panose="02020603050405020304" pitchFamily="18" charset="0"/>
              </a:rPr>
              <a:t>RandomForestClassifier</a:t>
            </a:r>
            <a:endParaRPr lang="en-IN" sz="2400" dirty="0" smtClean="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400" dirty="0" err="1" smtClean="0">
                <a:latin typeface="Century" panose="02040604050505020304" pitchFamily="18" charset="0"/>
                <a:ea typeface="Calibri" panose="020F0502020204030204" pitchFamily="34" charset="0"/>
                <a:cs typeface="Times New Roman" panose="02020603050405020304" pitchFamily="18" charset="0"/>
              </a:rPr>
              <a:t>XGBClassifier</a:t>
            </a:r>
            <a:r>
              <a:rPr lang="en-IN" sz="2400" dirty="0" smtClean="0">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400" dirty="0" err="1" smtClean="0">
                <a:latin typeface="Century" panose="02040604050505020304" pitchFamily="18" charset="0"/>
                <a:ea typeface="Calibri" panose="020F0502020204030204" pitchFamily="34" charset="0"/>
                <a:cs typeface="Times New Roman" panose="02020603050405020304" pitchFamily="18" charset="0"/>
              </a:rPr>
              <a:t>SGDClassifier</a:t>
            </a:r>
            <a:r>
              <a:rPr lang="en-IN" sz="2400" dirty="0" smtClean="0">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sz="2400" dirty="0" smtClean="0">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400" dirty="0" err="1" smtClean="0">
                <a:latin typeface="Century" panose="02040604050505020304" pitchFamily="18" charset="0"/>
                <a:ea typeface="Calibri" panose="020F0502020204030204" pitchFamily="34" charset="0"/>
                <a:cs typeface="Times New Roman" panose="02020603050405020304" pitchFamily="18" charset="0"/>
              </a:rPr>
              <a:t>SGDClassifier</a:t>
            </a:r>
            <a:r>
              <a:rPr lang="en-IN" sz="2400" dirty="0" smtClean="0">
                <a:latin typeface="Century" panose="02040604050505020304" pitchFamily="18" charset="0"/>
                <a:ea typeface="Calibri" panose="020F0502020204030204" pitchFamily="34" charset="0"/>
                <a:cs typeface="Times New Roman" panose="02020603050405020304" pitchFamily="18" charset="0"/>
              </a:rPr>
              <a:t> was giving me good performance</a:t>
            </a:r>
            <a:endParaRPr lang="en-US" dirty="0"/>
          </a:p>
        </p:txBody>
      </p:sp>
      <p:sp>
        <p:nvSpPr>
          <p:cNvPr id="3" name="Title 2"/>
          <p:cNvSpPr>
            <a:spLocks noGrp="1"/>
          </p:cNvSpPr>
          <p:nvPr>
            <p:ph type="title"/>
          </p:nvPr>
        </p:nvSpPr>
        <p:spPr/>
        <p:txBody>
          <a:bodyPr/>
          <a:lstStyle/>
          <a:p>
            <a:r>
              <a:rPr lang="en-IN"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899592" y="2060848"/>
            <a:ext cx="7560840" cy="3528392"/>
          </a:xfrm>
          <a:prstGeom prst="rect">
            <a:avLst/>
          </a:prstGeom>
          <a:noFill/>
          <a:ln w="9525">
            <a:noFill/>
            <a:miter lim="800000"/>
            <a:headEnd/>
            <a:tailEnd/>
          </a:ln>
          <a:effectLst/>
        </p:spPr>
      </p:pic>
      <p:sp>
        <p:nvSpPr>
          <p:cNvPr id="6" name="Rectangle 5"/>
          <p:cNvSpPr/>
          <p:nvPr/>
        </p:nvSpPr>
        <p:spPr>
          <a:xfrm>
            <a:off x="539552" y="620688"/>
            <a:ext cx="8136904" cy="1574149"/>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I have used 6 classification algorithms. First, I have created 6 different classification algorithms and are appended in the variable models. Followed by TFIDF </a:t>
            </a:r>
            <a:r>
              <a:rPr lang="en-IN" dirty="0" err="1">
                <a:latin typeface="Century" panose="02040604050505020304" pitchFamily="18" charset="0"/>
                <a:ea typeface="Calibri" panose="020F0502020204030204" pitchFamily="34" charset="0"/>
                <a:cs typeface="Times New Roman" panose="02020603050405020304" pitchFamily="18" charset="0"/>
              </a:rPr>
              <a:t>vectorization</a:t>
            </a:r>
            <a:r>
              <a:rPr lang="en-IN" dirty="0">
                <a:latin typeface="Century" panose="02040604050505020304" pitchFamily="18" charset="0"/>
                <a:ea typeface="Calibri" panose="020F0502020204030204" pitchFamily="34" charset="0"/>
                <a:cs typeface="Times New Roman" panose="02020603050405020304" pitchFamily="18" charset="0"/>
              </a:rPr>
              <a:t>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611561" y="404664"/>
            <a:ext cx="4248471" cy="4968552"/>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5148064" y="476672"/>
            <a:ext cx="3843536" cy="48965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2226514" y="1481138"/>
            <a:ext cx="4690971" cy="45259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cstate="print"/>
          <a:srcRect/>
          <a:stretch>
            <a:fillRect/>
          </a:stretch>
        </p:blipFill>
        <p:spPr bwMode="auto">
          <a:xfrm>
            <a:off x="395537" y="1412776"/>
            <a:ext cx="7344816" cy="3312368"/>
          </a:xfrm>
          <a:prstGeom prst="rect">
            <a:avLst/>
          </a:prstGeom>
          <a:noFill/>
          <a:ln w="9525">
            <a:noFill/>
            <a:miter lim="800000"/>
            <a:headEnd/>
            <a:tailEnd/>
          </a:ln>
          <a:effectLst/>
        </p:spPr>
      </p:pic>
      <p:sp>
        <p:nvSpPr>
          <p:cNvPr id="5" name="Rectangle 4"/>
          <p:cNvSpPr/>
          <p:nvPr/>
        </p:nvSpPr>
        <p:spPr>
          <a:xfrm>
            <a:off x="467544" y="4797152"/>
            <a:ext cx="7344816" cy="1277786"/>
          </a:xfrm>
          <a:prstGeom prst="rect">
            <a:avLst/>
          </a:prstGeom>
        </p:spPr>
        <p:txBody>
          <a:bodyPr wrap="square">
            <a:spAutoFit/>
          </a:bodyPr>
          <a:lstStyle/>
          <a:p>
            <a:pPr marL="342900" lvl="0" indent="-342900">
              <a:lnSpc>
                <a:spcPct val="107000"/>
              </a:lnSpc>
              <a:spcAft>
                <a:spcPts val="800"/>
              </a:spcAft>
              <a:buFont typeface="Wingdings" panose="05000000000000000000" pitchFamily="2" charset="2"/>
              <a:buChar char=""/>
            </a:pPr>
            <a:r>
              <a:rPr lang="en-IN" b="1" dirty="0">
                <a:solidFill>
                  <a:srgbClr val="000000"/>
                </a:solidFill>
                <a:latin typeface="Century" panose="02040604050505020304" pitchFamily="18" charset="0"/>
                <a:ea typeface="Calibri" panose="020F0502020204030204" pitchFamily="34" charset="0"/>
                <a:cs typeface="Calibri" panose="020F0502020204030204" pitchFamily="34" charset="0"/>
              </a:rPr>
              <a:t>Great all our algorithms are giving good </a:t>
            </a:r>
            <a:r>
              <a:rPr lang="en-IN" b="1" dirty="0" err="1">
                <a:solidFill>
                  <a:srgbClr val="000000"/>
                </a:solidFill>
                <a:latin typeface="Century" panose="02040604050505020304" pitchFamily="18" charset="0"/>
                <a:ea typeface="Calibri" panose="020F0502020204030204" pitchFamily="34" charset="0"/>
                <a:cs typeface="Calibri" panose="020F0502020204030204" pitchFamily="34" charset="0"/>
              </a:rPr>
              <a:t>cv</a:t>
            </a:r>
            <a:r>
              <a:rPr lang="en-IN" b="1" dirty="0">
                <a:solidFill>
                  <a:srgbClr val="000000"/>
                </a:solidFill>
                <a:latin typeface="Century" panose="02040604050505020304" pitchFamily="18" charset="0"/>
                <a:ea typeface="Calibri" panose="020F0502020204030204" pitchFamily="34" charset="0"/>
                <a:cs typeface="Calibri" panose="020F0502020204030204" pitchFamily="34" charset="0"/>
              </a:rPr>
              <a:t> scores. Among these algorithms I am selecting SGD Classifier as best fitting algorithm for our final model as it is giving least difference between accuracy and </a:t>
            </a:r>
            <a:r>
              <a:rPr lang="en-IN" b="1" dirty="0" err="1">
                <a:solidFill>
                  <a:srgbClr val="000000"/>
                </a:solidFill>
                <a:latin typeface="Century" panose="02040604050505020304" pitchFamily="18" charset="0"/>
                <a:ea typeface="Calibri" panose="020F0502020204030204" pitchFamily="34" charset="0"/>
                <a:cs typeface="Calibri" panose="020F0502020204030204" pitchFamily="34" charset="0"/>
              </a:rPr>
              <a:t>cv</a:t>
            </a:r>
            <a:r>
              <a:rPr lang="en-IN" b="1" dirty="0">
                <a:solidFill>
                  <a:srgbClr val="000000"/>
                </a:solidFill>
                <a:latin typeface="Century" panose="02040604050505020304" pitchFamily="18" charset="0"/>
                <a:ea typeface="Calibri" panose="020F0502020204030204" pitchFamily="34" charset="0"/>
                <a:cs typeface="Calibri" panose="020F0502020204030204" pitchFamily="34" charset="0"/>
              </a:rPr>
              <a:t>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a:t>
            </a:r>
            <a:r>
              <a:rPr lang="en-IN" sz="44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Tunning</a:t>
            </a:r>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611560" y="1268760"/>
            <a:ext cx="7920880" cy="46805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0" indent="-342900">
              <a:lnSpc>
                <a:spcPct val="107000"/>
              </a:lnSpc>
              <a:buFont typeface="Wingdings" panose="05000000000000000000" pitchFamily="2" charset="2"/>
              <a:buChar char=""/>
            </a:pPr>
            <a:r>
              <a:rPr lang="en-IN" sz="2800" dirty="0" smtClean="0">
                <a:latin typeface="Century" panose="02040604050505020304" pitchFamily="18" charset="0"/>
                <a:ea typeface="Calibri" panose="020F0502020204030204" pitchFamily="34" charset="0"/>
                <a:cs typeface="Times New Roman" panose="02020603050405020304" pitchFamily="18" charset="0"/>
              </a:rPr>
              <a:t>And after doing </a:t>
            </a:r>
            <a:r>
              <a:rPr lang="en-IN" sz="2800" dirty="0" err="1" smtClean="0">
                <a:latin typeface="Century" panose="02040604050505020304" pitchFamily="18" charset="0"/>
                <a:ea typeface="Calibri" panose="020F0502020204030204" pitchFamily="34" charset="0"/>
                <a:cs typeface="Times New Roman" panose="02020603050405020304" pitchFamily="18" charset="0"/>
              </a:rPr>
              <a:t>hyperparameter</a:t>
            </a:r>
            <a:r>
              <a:rPr lang="en-IN" sz="2800" dirty="0" smtClean="0">
                <a:latin typeface="Century" panose="02040604050505020304" pitchFamily="18" charset="0"/>
                <a:ea typeface="Calibri" panose="020F0502020204030204" pitchFamily="34" charset="0"/>
                <a:cs typeface="Times New Roman" panose="02020603050405020304" pitchFamily="18" charset="0"/>
              </a:rPr>
              <a:t>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800" dirty="0" smtClean="0">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cstate="print"/>
          <a:srcRect/>
          <a:stretch>
            <a:fillRect/>
          </a:stretch>
        </p:blipFill>
        <p:spPr bwMode="auto">
          <a:xfrm>
            <a:off x="467544" y="1556793"/>
            <a:ext cx="8136904" cy="36383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cstate="print"/>
          <a:srcRect/>
          <a:stretch>
            <a:fillRect/>
          </a:stretch>
        </p:blipFill>
        <p:spPr bwMode="auto">
          <a:xfrm>
            <a:off x="467544" y="1340769"/>
            <a:ext cx="8064896" cy="3096343"/>
          </a:xfrm>
          <a:prstGeom prst="rect">
            <a:avLst/>
          </a:prstGeom>
          <a:noFill/>
          <a:ln w="9525">
            <a:noFill/>
            <a:miter lim="800000"/>
            <a:headEnd/>
            <a:tailEnd/>
          </a:ln>
          <a:effectLst/>
        </p:spPr>
      </p:pic>
      <p:sp>
        <p:nvSpPr>
          <p:cNvPr id="5" name="Rectangle 4"/>
          <p:cNvSpPr/>
          <p:nvPr/>
        </p:nvSpPr>
        <p:spPr>
          <a:xfrm>
            <a:off x="539552" y="4509120"/>
            <a:ext cx="7920880" cy="685059"/>
          </a:xfrm>
          <a:prstGeom prst="rect">
            <a:avLst/>
          </a:prstGeom>
        </p:spPr>
        <p:txBody>
          <a:bodyPr wrap="square">
            <a:spAutoFit/>
          </a:bodyPr>
          <a:lstStyle/>
          <a:p>
            <a:pPr marL="342900" lvl="0" indent="-342900">
              <a:lnSpc>
                <a:spcPct val="107000"/>
              </a:lnSpc>
              <a:spcAft>
                <a:spcPts val="800"/>
              </a:spcAft>
              <a:buFont typeface="Wingdings" panose="05000000000000000000"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dirty="0" err="1">
                <a:latin typeface="Century" panose="02040604050505020304" pitchFamily="18" charset="0"/>
                <a:ea typeface="Calibri" panose="020F0502020204030204" pitchFamily="34" charset="0"/>
                <a:cs typeface="Times New Roman" panose="02020603050405020304" pitchFamily="18" charset="0"/>
              </a:rPr>
              <a:t>pkl</a:t>
            </a:r>
            <a:r>
              <a:rPr lang="en-IN" dirty="0">
                <a:latin typeface="Century" panose="02040604050505020304" pitchFamily="18" charset="0"/>
                <a:ea typeface="Calibri" panose="020F0502020204030204" pitchFamily="34" charset="0"/>
                <a:cs typeface="Times New Roman" panose="02020603050405020304" pitchFamily="18" charset="0"/>
              </a:rPr>
              <a:t> file.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spcBef>
                <a:spcPts val="300"/>
              </a:spcBef>
              <a:spcAft>
                <a:spcPts val="300"/>
              </a:spcAft>
              <a:buFont typeface="Wingdings" panose="05000000000000000000" pitchFamily="2" charset="2"/>
              <a:buChar char="Ø"/>
            </a:pPr>
            <a:r>
              <a:rPr lang="en-US" sz="2400" dirty="0" smtClean="0">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2400" dirty="0" smtClean="0">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2400" dirty="0" smtClean="0">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2400" dirty="0" smtClean="0">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2400" dirty="0" smtClean="0">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2400" dirty="0" smtClean="0">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2400" dirty="0" smtClean="0">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2400" dirty="0" smtClean="0">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2400" dirty="0" smtClean="0">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2400" dirty="0" smtClean="0">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2400" dirty="0" smtClean="0">
                <a:latin typeface="Century" panose="02040604050505020304" pitchFamily="18" charset="0"/>
              </a:rPr>
              <a:t>Hyper Parameter </a:t>
            </a:r>
            <a:r>
              <a:rPr lang="en-US" sz="2400" dirty="0" err="1" smtClean="0">
                <a:latin typeface="Century" panose="02040604050505020304" pitchFamily="18" charset="0"/>
              </a:rPr>
              <a:t>Tunning</a:t>
            </a:r>
            <a:r>
              <a:rPr lang="en-US" sz="2400" dirty="0" smtClean="0">
                <a:latin typeface="Century" panose="02040604050505020304" pitchFamily="18" charset="0"/>
              </a:rPr>
              <a:t>.</a:t>
            </a:r>
          </a:p>
          <a:p>
            <a:pPr>
              <a:spcBef>
                <a:spcPts val="300"/>
              </a:spcBef>
              <a:spcAft>
                <a:spcPts val="300"/>
              </a:spcAft>
              <a:buFont typeface="Wingdings" panose="05000000000000000000" pitchFamily="2" charset="2"/>
              <a:buChar char="Ø"/>
            </a:pPr>
            <a:r>
              <a:rPr lang="en-US" sz="2400" dirty="0" smtClean="0">
                <a:latin typeface="Century" panose="02040604050505020304" pitchFamily="18" charset="0"/>
              </a:rPr>
              <a:t>Conclusion.</a:t>
            </a:r>
          </a:p>
          <a:p>
            <a:endParaRPr lang="en-IN" dirty="0" smtClean="0"/>
          </a:p>
          <a:p>
            <a:endParaRPr lang="en-US" dirty="0"/>
          </a:p>
        </p:txBody>
      </p:sp>
      <p:sp>
        <p:nvSpPr>
          <p:cNvPr id="3" name="Title 2"/>
          <p:cNvSpPr>
            <a:spLocks noGrp="1"/>
          </p:cNvSpPr>
          <p:nvPr>
            <p:ph type="title"/>
          </p:nvPr>
        </p:nvSpPr>
        <p:spPr/>
        <p:txBody>
          <a:bodyPr>
            <a:normAutofit fontScale="90000"/>
          </a:bodyPr>
          <a:lstStyle/>
          <a:p>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r>
            <a:b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b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nSpc>
                <a:spcPct val="107000"/>
              </a:lnSpc>
              <a:spcBef>
                <a:spcPts val="300"/>
              </a:spcBef>
              <a:spcAft>
                <a:spcPts val="300"/>
              </a:spcAft>
              <a:buFont typeface="Wingdings" panose="05000000000000000000" pitchFamily="2" charset="2"/>
              <a:buChar char="ü"/>
            </a:pPr>
            <a:r>
              <a:rPr lang="en-IN" sz="2400" dirty="0" smtClean="0">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analyze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2400" dirty="0" smtClean="0">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2400" dirty="0" smtClean="0">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sz="2400" dirty="0" err="1" smtClean="0">
                <a:latin typeface="Century" panose="02040604050505020304" pitchFamily="18" charset="0"/>
                <a:ea typeface="Calibri" panose="020F0502020204030204" pitchFamily="34" charset="0"/>
                <a:cs typeface="Times New Roman" panose="02020603050405020304" pitchFamily="18" charset="0"/>
              </a:rPr>
              <a:t>punctuatuions</a:t>
            </a:r>
            <a:r>
              <a:rPr lang="en-IN" sz="2400" dirty="0" smtClean="0">
                <a:latin typeface="Century" panose="02040604050505020304" pitchFamily="18" charset="0"/>
                <a:ea typeface="Calibri" panose="020F0502020204030204" pitchFamily="34" charset="0"/>
                <a:cs typeface="Times New Roman" panose="02020603050405020304" pitchFamily="18" charset="0"/>
              </a:rPr>
              <a:t>, </a:t>
            </a:r>
            <a:r>
              <a:rPr lang="en-IN" sz="2400" dirty="0" err="1" smtClean="0">
                <a:latin typeface="Century" panose="02040604050505020304" pitchFamily="18" charset="0"/>
                <a:ea typeface="Calibri" panose="020F0502020204030204" pitchFamily="34" charset="0"/>
                <a:cs typeface="Times New Roman" panose="02020603050405020304" pitchFamily="18" charset="0"/>
              </a:rPr>
              <a:t>urls</a:t>
            </a:r>
            <a:r>
              <a:rPr lang="en-IN" sz="2400" dirty="0" smtClean="0">
                <a:latin typeface="Century" panose="02040604050505020304" pitchFamily="18" charset="0"/>
                <a:ea typeface="Calibri" panose="020F0502020204030204" pitchFamily="34" charset="0"/>
                <a:cs typeface="Times New Roman" panose="02020603050405020304" pitchFamily="18" charset="0"/>
              </a:rPr>
              <a:t>, email address, stop words. </a:t>
            </a:r>
          </a:p>
          <a:p>
            <a:pPr>
              <a:lnSpc>
                <a:spcPct val="107000"/>
              </a:lnSpc>
              <a:spcBef>
                <a:spcPts val="300"/>
              </a:spcBef>
              <a:spcAft>
                <a:spcPts val="300"/>
              </a:spcAft>
              <a:buFont typeface="Wingdings" panose="05000000000000000000" pitchFamily="2" charset="2"/>
              <a:buChar char="ü"/>
            </a:pPr>
            <a:r>
              <a:rPr lang="en-IN" sz="2400" dirty="0" smtClean="0">
                <a:latin typeface="Century" panose="02040604050505020304" pitchFamily="18" charset="0"/>
                <a:ea typeface="Calibri" panose="020F0502020204030204" pitchFamily="34" charset="0"/>
                <a:cs typeface="Times New Roman" panose="02020603050405020304" pitchFamily="18" charset="0"/>
              </a:rPr>
              <a:t>These feature set were then given as an input to 6 algorithms and a hyper parameter </a:t>
            </a:r>
            <a:r>
              <a:rPr lang="en-IN" sz="2400" dirty="0" err="1" smtClean="0">
                <a:latin typeface="Century" panose="02040604050505020304" pitchFamily="18" charset="0"/>
                <a:ea typeface="Calibri" panose="020F0502020204030204" pitchFamily="34" charset="0"/>
                <a:cs typeface="Times New Roman" panose="02020603050405020304" pitchFamily="18" charset="0"/>
              </a:rPr>
              <a:t>tunning</a:t>
            </a:r>
            <a:r>
              <a:rPr lang="en-IN" sz="2400" dirty="0" smtClean="0">
                <a:latin typeface="Century" panose="02040604050505020304" pitchFamily="18" charset="0"/>
                <a:ea typeface="Calibri" panose="020F0502020204030204" pitchFamily="34" charset="0"/>
                <a:cs typeface="Times New Roman" panose="02020603050405020304" pitchFamily="18" charset="0"/>
              </a:rPr>
              <a:t>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2400" dirty="0" smtClean="0">
                <a:latin typeface="Century" panose="02040604050505020304" pitchFamily="18" charset="0"/>
                <a:ea typeface="Calibri" panose="020F0502020204030204" pitchFamily="34" charset="0"/>
                <a:cs typeface="Times New Roman" panose="02020603050405020304" pitchFamily="18" charset="0"/>
              </a:rPr>
              <a:t> Then we have also saved the best model.</a:t>
            </a:r>
            <a:endParaRPr lang="en-IN" sz="2400" dirty="0">
              <a:latin typeface="Century" panose="02040604050505020304" pitchFamily="18"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en-IN"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 (1).jpg"/>
          <p:cNvPicPr>
            <a:picLocks noGrp="1" noChangeAspect="1"/>
          </p:cNvPicPr>
          <p:nvPr>
            <p:ph idx="1"/>
          </p:nvPr>
        </p:nvPicPr>
        <p:blipFill>
          <a:blip r:embed="rId2" cstate="print"/>
          <a:stretch>
            <a:fillRect/>
          </a:stretch>
        </p:blipFill>
        <p:spPr>
          <a:xfrm>
            <a:off x="467544" y="260648"/>
            <a:ext cx="8352928" cy="5688632"/>
          </a:xfrm>
        </p:spPr>
      </p:pic>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400" dirty="0">
              <a:latin typeface="Century" panose="02040604050505020304" pitchFamily="18" charset="0"/>
            </a:endParaRPr>
          </a:p>
        </p:txBody>
      </p:sp>
      <p:sp>
        <p:nvSpPr>
          <p:cNvPr id="3" name="Title 2"/>
          <p:cNvSpPr>
            <a:spLocks noGrp="1"/>
          </p:cNvSpPr>
          <p:nvPr>
            <p:ph type="title"/>
          </p:nvPr>
        </p:nvSpPr>
        <p:spPr/>
        <p:txBody>
          <a:bodyPr/>
          <a:lstStyle/>
          <a:p>
            <a:r>
              <a:rPr lang="en-IN"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ransformed_5-star-rating-scale.jpg"/>
          <p:cNvPicPr>
            <a:picLocks noGrp="1" noChangeAspect="1"/>
          </p:cNvPicPr>
          <p:nvPr>
            <p:ph idx="1"/>
          </p:nvPr>
        </p:nvPicPr>
        <p:blipFill>
          <a:blip r:embed="rId2" cstate="print"/>
          <a:stretch>
            <a:fillRect/>
          </a:stretch>
        </p:blipFill>
        <p:spPr>
          <a:xfrm>
            <a:off x="395536" y="260648"/>
            <a:ext cx="8496944" cy="5616624"/>
          </a:xfrm>
        </p:spPr>
      </p:pic>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solidFill>
                  <a:srgbClr val="202124"/>
                </a:solidFill>
                <a:latin typeface="Century" panose="02040604050505020304" pitchFamily="18" charset="0"/>
              </a:rPr>
              <a:t>Rating prediction is a </a:t>
            </a:r>
            <a:r>
              <a:rPr lang="en-US" sz="2800" b="1" dirty="0" smtClean="0">
                <a:solidFill>
                  <a:srgbClr val="202124"/>
                </a:solidFill>
                <a:latin typeface="Century" panose="02040604050505020304" pitchFamily="18" charset="0"/>
              </a:rPr>
              <a:t>well-known recommendation task aiming to predict a user's </a:t>
            </a:r>
            <a:r>
              <a:rPr lang="en-US" sz="2800" b="1" dirty="0" smtClean="0">
                <a:solidFill>
                  <a:srgbClr val="202124"/>
                </a:solidFill>
                <a:latin typeface="Century" panose="02040604050505020304" pitchFamily="18" charset="0"/>
              </a:rPr>
              <a:t>rating </a:t>
            </a:r>
            <a:r>
              <a:rPr lang="en-US" sz="2800" b="1" dirty="0" smtClean="0">
                <a:solidFill>
                  <a:srgbClr val="202124"/>
                </a:solidFill>
                <a:latin typeface="Century" panose="02040604050505020304" pitchFamily="18" charset="0"/>
              </a:rPr>
              <a:t>for those items which were not rated yet by her</a:t>
            </a:r>
            <a:r>
              <a:rPr lang="en-US" sz="2800" dirty="0" smtClean="0">
                <a:solidFill>
                  <a:srgbClr val="202124"/>
                </a:solidFill>
                <a:latin typeface="Century" panose="02040604050505020304" pitchFamily="18" charset="0"/>
              </a:rPr>
              <a:t>. Predictions are computed from users' explicit feedback, i.e. their ratings provided on some items in the </a:t>
            </a:r>
            <a:r>
              <a:rPr lang="en-US" sz="2800" dirty="0" smtClean="0">
                <a:solidFill>
                  <a:srgbClr val="202124"/>
                </a:solidFill>
                <a:latin typeface="Century" panose="02040604050505020304" pitchFamily="18" charset="0"/>
              </a:rPr>
              <a:t>past</a:t>
            </a:r>
          </a:p>
          <a:p>
            <a:endParaRPr lang="en-US" dirty="0"/>
          </a:p>
        </p:txBody>
      </p:sp>
      <p:sp>
        <p:nvSpPr>
          <p:cNvPr id="3" name="Title 2"/>
          <p:cNvSpPr>
            <a:spLocks noGrp="1"/>
          </p:cNvSpPr>
          <p:nvPr>
            <p:ph type="title"/>
          </p:nvPr>
        </p:nvSpPr>
        <p:spPr/>
        <p:txBody>
          <a:bodyPr/>
          <a:lstStyle/>
          <a:p>
            <a:r>
              <a:rPr lang="en-IN"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US" dirty="0"/>
          </a:p>
        </p:txBody>
      </p:sp>
      <p:pic>
        <p:nvPicPr>
          <p:cNvPr id="4" name="Picture 3" descr="User-Service-Rating-Prediction-by-Exploring-Social-Users’-Rating-Behaviors-2.png"/>
          <p:cNvPicPr>
            <a:picLocks noChangeAspect="1"/>
          </p:cNvPicPr>
          <p:nvPr/>
        </p:nvPicPr>
        <p:blipFill>
          <a:blip r:embed="rId2" cstate="print"/>
          <a:stretch>
            <a:fillRect/>
          </a:stretch>
        </p:blipFill>
        <p:spPr>
          <a:xfrm>
            <a:off x="899592" y="4077072"/>
            <a:ext cx="8064896" cy="190476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IN" sz="2800" dirty="0" smtClean="0">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800" dirty="0" smtClean="0">
              <a:latin typeface="Century" panose="02040604050505020304" pitchFamily="18" charset="0"/>
            </a:endParaRPr>
          </a:p>
          <a:p>
            <a:endParaRPr lang="en-US" dirty="0"/>
          </a:p>
        </p:txBody>
      </p:sp>
      <p:sp>
        <p:nvSpPr>
          <p:cNvPr id="3" name="Title 2"/>
          <p:cNvSpPr>
            <a:spLocks noGrp="1"/>
          </p:cNvSpPr>
          <p:nvPr>
            <p:ph type="title"/>
          </p:nvPr>
        </p:nvSpPr>
        <p:spPr/>
        <p:txBody>
          <a:bodyPr>
            <a:normAutofit fontScale="90000"/>
          </a:bodyPr>
          <a:lstStyle/>
          <a:p>
            <a:r>
              <a:rPr lang="en-IN"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Importance of Malignant Comment Classifier.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55577" y="1481138"/>
            <a:ext cx="3816424" cy="201987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644008" y="1484784"/>
            <a:ext cx="4032448" cy="2088232"/>
          </a:xfrm>
          <a:prstGeom prst="rect">
            <a:avLst/>
          </a:prstGeom>
          <a:noFill/>
          <a:ln w="9525">
            <a:noFill/>
            <a:miter lim="800000"/>
            <a:headEnd/>
            <a:tailEnd/>
          </a:ln>
          <a:effectLst/>
        </p:spPr>
      </p:pic>
      <p:sp>
        <p:nvSpPr>
          <p:cNvPr id="6" name="Rectangle 5"/>
          <p:cNvSpPr/>
          <p:nvPr/>
        </p:nvSpPr>
        <p:spPr>
          <a:xfrm>
            <a:off x="827584" y="3717032"/>
            <a:ext cx="7920880" cy="1574149"/>
          </a:xfrm>
          <a:prstGeom prst="rect">
            <a:avLst/>
          </a:prstGeom>
        </p:spPr>
        <p:txBody>
          <a:bodyPr wrap="square">
            <a:spAutoFit/>
          </a:bodyPr>
          <a:lstStyle/>
          <a:p>
            <a:pPr marL="342900" lvl="0" indent="-342900">
              <a:lnSpc>
                <a:spcPct val="107000"/>
              </a:lnSpc>
              <a:buFont typeface="Wingdings" panose="05000000000000000000" pitchFamily="2" charset="2"/>
              <a:buChar char=""/>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By observing the histogram we can clearly see that most of our text is having the number of words in the range of 0 to 200, But some of the reviews are too lengthy which may act like outliers in our data.</a:t>
            </a:r>
            <a:endParaRPr lang="en-IN" sz="1400" dirty="0" smtClean="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1331640" y="1412776"/>
            <a:ext cx="2664296" cy="2808311"/>
          </a:xfrm>
          <a:prstGeom prst="rect">
            <a:avLst/>
          </a:prstGeom>
          <a:noFill/>
          <a:ln w="9525">
            <a:noFill/>
            <a:miter lim="800000"/>
            <a:headEnd/>
            <a:tailEnd/>
          </a:ln>
          <a:effectLst/>
        </p:spPr>
      </p:pic>
      <p:sp>
        <p:nvSpPr>
          <p:cNvPr id="5" name="Rectangle 4"/>
          <p:cNvSpPr/>
          <p:nvPr/>
        </p:nvSpPr>
        <p:spPr>
          <a:xfrm>
            <a:off x="1475656" y="4293097"/>
            <a:ext cx="6048672" cy="1277786"/>
          </a:xfrm>
          <a:prstGeom prst="rect">
            <a:avLst/>
          </a:prstGeom>
        </p:spPr>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2051" name="Picture 3"/>
          <p:cNvPicPr>
            <a:picLocks noChangeAspect="1" noChangeArrowheads="1"/>
          </p:cNvPicPr>
          <p:nvPr/>
        </p:nvPicPr>
        <p:blipFill>
          <a:blip r:embed="rId3" cstate="print"/>
          <a:srcRect/>
          <a:stretch>
            <a:fillRect/>
          </a:stretch>
        </p:blipFill>
        <p:spPr bwMode="auto">
          <a:xfrm>
            <a:off x="5220071" y="1484784"/>
            <a:ext cx="3168353" cy="2592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580820" y="1721540"/>
            <a:ext cx="3487124" cy="2355532"/>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4644008" y="1700808"/>
            <a:ext cx="4032448" cy="2334890"/>
          </a:xfrm>
          <a:prstGeom prst="rect">
            <a:avLst/>
          </a:prstGeom>
          <a:noFill/>
          <a:ln w="9525">
            <a:noFill/>
            <a:miter lim="800000"/>
            <a:headEnd/>
            <a:tailEnd/>
          </a:ln>
          <a:effectLst/>
        </p:spPr>
      </p:pic>
      <p:sp>
        <p:nvSpPr>
          <p:cNvPr id="6" name="Rectangle 5"/>
          <p:cNvSpPr/>
          <p:nvPr/>
        </p:nvSpPr>
        <p:spPr>
          <a:xfrm>
            <a:off x="683568" y="4221088"/>
            <a:ext cx="7992888" cy="981423"/>
          </a:xfrm>
          <a:prstGeom prst="rect">
            <a:avLst/>
          </a:prstGeom>
        </p:spPr>
        <p:txBody>
          <a:bodyPr wrap="square">
            <a:spAutoFit/>
          </a:bodyPr>
          <a:lstStyle/>
          <a:p>
            <a:pPr marL="342900" lvl="0" indent="-342900">
              <a:lnSpc>
                <a:spcPct val="107000"/>
              </a:lnSpc>
              <a:spcAft>
                <a:spcPts val="800"/>
              </a:spcAft>
              <a:buFont typeface="Wingdings" panose="05000000000000000000" pitchFamily="2" charset="2"/>
              <a:buChar char=""/>
            </a:pPr>
            <a:r>
              <a:rPr lang="en-IN" dirty="0" smtClean="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occurring words.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255</TotalTime>
  <Words>1078</Words>
  <Application>Microsoft Office PowerPoint</Application>
  <PresentationFormat>On-screen Show (4:3)</PresentationFormat>
  <Paragraphs>54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RATING PREDICTION PROJECT   </vt:lpstr>
      <vt:lpstr> Agenda: </vt:lpstr>
      <vt:lpstr>Problem Statement</vt:lpstr>
      <vt:lpstr>Slide 4</vt:lpstr>
      <vt:lpstr>What is RATING PREDICTION?</vt:lpstr>
      <vt:lpstr>Importance of Malignant Comment Classifier.</vt:lpstr>
      <vt:lpstr>Visualization:</vt:lpstr>
      <vt:lpstr>Slide 8</vt:lpstr>
      <vt:lpstr>Slide 9</vt:lpstr>
      <vt:lpstr>Analysis:</vt:lpstr>
      <vt:lpstr>Model Building</vt:lpstr>
      <vt:lpstr>Slide 12</vt:lpstr>
      <vt:lpstr>Slide 13</vt:lpstr>
      <vt:lpstr>Slide 14</vt:lpstr>
      <vt:lpstr>Slide 15</vt:lpstr>
      <vt:lpstr>Hyper Parameter Tunning</vt:lpstr>
      <vt:lpstr>Slide 17</vt:lpstr>
      <vt:lpstr>Slide 18</vt:lpstr>
      <vt:lpstr>Slide 19</vt:lpstr>
      <vt:lpstr>Conclusion:</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dc:title>
  <dc:creator>Admin</dc:creator>
  <cp:lastModifiedBy>Admin</cp:lastModifiedBy>
  <cp:revision>11</cp:revision>
  <dcterms:created xsi:type="dcterms:W3CDTF">2022-01-08T04:24:17Z</dcterms:created>
  <dcterms:modified xsi:type="dcterms:W3CDTF">2022-01-08T08:40:08Z</dcterms:modified>
</cp:coreProperties>
</file>