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sldIdLst>
    <p:sldId id="278" r:id="rId2"/>
    <p:sldId id="276" r:id="rId3"/>
    <p:sldId id="26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1" r:id="rId15"/>
    <p:sldId id="272" r:id="rId16"/>
    <p:sldId id="273" r:id="rId17"/>
    <p:sldId id="274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2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D67A8-4D7C-4AD8-A94C-30023470E41A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664-4DFC-4A79-A651-29CA5B13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7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e6b374f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e6b374f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e6b374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e6b374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e6b374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e6b374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7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7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59C1C7-5792-40E9-B290-68BB6BD04E5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DB2854-280C-45C1-8555-376652AFB2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3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48C8EB-E0BC-ADCE-3D8B-573AFC2CD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/>
              <a:t>CHINOOK SALES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27569-2575-0047-9E54-8898D77F4C36}"/>
              </a:ext>
            </a:extLst>
          </p:cNvPr>
          <p:cNvSpPr txBox="1"/>
          <p:nvPr/>
        </p:nvSpPr>
        <p:spPr>
          <a:xfrm>
            <a:off x="8867954" y="5308121"/>
            <a:ext cx="278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Vaibhav Mishra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9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E0463-7035-AB49-91F1-43E54D3BFC97}"/>
              </a:ext>
            </a:extLst>
          </p:cNvPr>
          <p:cNvSpPr txBox="1"/>
          <p:nvPr/>
        </p:nvSpPr>
        <p:spPr>
          <a:xfrm>
            <a:off x="506083" y="948906"/>
            <a:ext cx="6929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Customer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5D69-BA65-19E8-4448-2A7E0933DB75}"/>
              </a:ext>
            </a:extLst>
          </p:cNvPr>
          <p:cNvSpPr txBox="1"/>
          <p:nvPr/>
        </p:nvSpPr>
        <p:spPr>
          <a:xfrm>
            <a:off x="6786113" y="2122098"/>
            <a:ext cx="4681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chart shows 16 customers have not placed any orders within the last six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company has the retention rate of 73%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08D8-CDCC-CF0E-F82B-7DFD7C2364E2}"/>
              </a:ext>
            </a:extLst>
          </p:cNvPr>
          <p:cNvSpPr txBox="1"/>
          <p:nvPr/>
        </p:nvSpPr>
        <p:spPr>
          <a:xfrm>
            <a:off x="6786113" y="3824377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Further Analysis into the demographics of churned customers is to be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Promotional emails and offers must be sent out to customers who haven’t made purchases in the last 6 months.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470342-0042-DF3C-9D8C-8AFF212C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3" y="2265916"/>
            <a:ext cx="5095336" cy="37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EEAB5-7A52-B6B9-A73A-3FF27043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74" y="2364067"/>
            <a:ext cx="6269939" cy="3768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158DE-77E9-653B-3F8B-4CD7C0A3A467}"/>
              </a:ext>
            </a:extLst>
          </p:cNvPr>
          <p:cNvSpPr txBox="1"/>
          <p:nvPr/>
        </p:nvSpPr>
        <p:spPr>
          <a:xfrm>
            <a:off x="6786113" y="2122098"/>
            <a:ext cx="468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Most of the customers take 4-5 months between their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AE9EB-678C-6038-5CDF-4C7103C46BF4}"/>
              </a:ext>
            </a:extLst>
          </p:cNvPr>
          <p:cNvSpPr txBox="1"/>
          <p:nvPr/>
        </p:nvSpPr>
        <p:spPr>
          <a:xfrm>
            <a:off x="6786113" y="3824377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Increased communication with the customers for feedback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More discounts and offer emails along with new release suggestions.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6C3B4-E8D3-103F-AD3F-8DCCC6E03BBB}"/>
              </a:ext>
            </a:extLst>
          </p:cNvPr>
          <p:cNvSpPr txBox="1"/>
          <p:nvPr/>
        </p:nvSpPr>
        <p:spPr>
          <a:xfrm>
            <a:off x="506083" y="948906"/>
            <a:ext cx="8333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Purchase Frequency of Customers</a:t>
            </a:r>
          </a:p>
        </p:txBody>
      </p:sp>
    </p:spTree>
    <p:extLst>
      <p:ext uri="{BB962C8B-B14F-4D97-AF65-F5344CB8AC3E}">
        <p14:creationId xmlns:p14="http://schemas.microsoft.com/office/powerpoint/2010/main" val="362097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FB901-0E8D-475A-6DF4-DF6D9C25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51" y="2210772"/>
            <a:ext cx="6025218" cy="36215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32B91-D40A-3E4B-43DB-D84BB934DCD3}"/>
              </a:ext>
            </a:extLst>
          </p:cNvPr>
          <p:cNvSpPr txBox="1"/>
          <p:nvPr/>
        </p:nvSpPr>
        <p:spPr>
          <a:xfrm>
            <a:off x="6786113" y="2122098"/>
            <a:ext cx="4681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Rock has more than 50% of sales of the whole organisation.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Alternative &amp; Punk and Metal are next with a similar but smaller stake in the sales.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D59C5-B9E1-5C01-871E-AF8DA51A903D}"/>
              </a:ext>
            </a:extLst>
          </p:cNvPr>
          <p:cNvSpPr txBox="1"/>
          <p:nvPr/>
        </p:nvSpPr>
        <p:spPr>
          <a:xfrm>
            <a:off x="6786113" y="3824377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 order to attract newer customers more content in the different genres should be acquired.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Genres that are low in sales should be put on discounts and promoted.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C3DD3-C0C3-D205-556C-02D22110AC00}"/>
              </a:ext>
            </a:extLst>
          </p:cNvPr>
          <p:cNvSpPr txBox="1"/>
          <p:nvPr/>
        </p:nvSpPr>
        <p:spPr>
          <a:xfrm>
            <a:off x="506083" y="948906"/>
            <a:ext cx="8333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Genre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56987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ADD53-0509-E6B3-C3D3-726F38128845}"/>
              </a:ext>
            </a:extLst>
          </p:cNvPr>
          <p:cNvSpPr/>
          <p:nvPr/>
        </p:nvSpPr>
        <p:spPr>
          <a:xfrm>
            <a:off x="720634" y="1900647"/>
            <a:ext cx="1075073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SUBJECTIVE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INSIGHTS </a:t>
            </a:r>
          </a:p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AND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8726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BD0837-DD79-5DF7-ADCF-0883907CBF58}"/>
              </a:ext>
            </a:extLst>
          </p:cNvPr>
          <p:cNvSpPr txBox="1"/>
          <p:nvPr/>
        </p:nvSpPr>
        <p:spPr>
          <a:xfrm>
            <a:off x="506083" y="948906"/>
            <a:ext cx="9437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New vs Old Customer Characteristics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7EF9-1037-F15E-27F2-BFB4835B02A0}"/>
              </a:ext>
            </a:extLst>
          </p:cNvPr>
          <p:cNvSpPr txBox="1"/>
          <p:nvPr/>
        </p:nvSpPr>
        <p:spPr>
          <a:xfrm>
            <a:off x="408316" y="4359806"/>
            <a:ext cx="1053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Long Term Customers have significantly less days between their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Long Term Customers lead in average money spent as well as order size.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F69A-F942-A6B6-E038-75F8E483C123}"/>
              </a:ext>
            </a:extLst>
          </p:cNvPr>
          <p:cNvSpPr txBox="1"/>
          <p:nvPr/>
        </p:nvSpPr>
        <p:spPr>
          <a:xfrm>
            <a:off x="408316" y="5341008"/>
            <a:ext cx="1084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New Customers must be alerted on new offers and prioritised for discounts.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Feedback should be prioritised for new customers in order to learn and recommend tracks.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0A14F53-678C-CB10-F63E-33FC8D3C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36" y="1974631"/>
            <a:ext cx="3609924" cy="2146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D1DC7-C455-B83C-C2E8-DD778753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49" y="1974631"/>
            <a:ext cx="3516811" cy="2150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1262BA-9ACE-1294-D2DD-A3530E92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49" y="1990039"/>
            <a:ext cx="3863423" cy="21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7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1F9057-4D90-8CDC-FD8E-6D8C0733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47" y="2031700"/>
            <a:ext cx="3698676" cy="4599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1A8D9-821C-7FE4-F903-2CB1BBC895D8}"/>
              </a:ext>
            </a:extLst>
          </p:cNvPr>
          <p:cNvSpPr txBox="1"/>
          <p:nvPr/>
        </p:nvSpPr>
        <p:spPr>
          <a:xfrm>
            <a:off x="506083" y="948906"/>
            <a:ext cx="9437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Global Customer Behaviour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D016B-C73C-DE7C-AB18-3C60BDE9FF89}"/>
              </a:ext>
            </a:extLst>
          </p:cNvPr>
          <p:cNvSpPr txBox="1"/>
          <p:nvPr/>
        </p:nvSpPr>
        <p:spPr>
          <a:xfrm>
            <a:off x="5227607" y="2031700"/>
            <a:ext cx="6142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Argentinian customers have the highest number of days between their purchases while Czech have the lowest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USA customers lead the market in total amount spent indicating a strong customer base in the 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8634C-A51A-7093-9159-9884A0CB23CF}"/>
              </a:ext>
            </a:extLst>
          </p:cNvPr>
          <p:cNvSpPr txBox="1"/>
          <p:nvPr/>
        </p:nvSpPr>
        <p:spPr>
          <a:xfrm>
            <a:off x="5224732" y="4099379"/>
            <a:ext cx="6196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musical catalogue should be expanded to attract Asian Customers and taking advantage of the huge revenue potential.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Frequent Promotional emails should be sent in order to increase customer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3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5118B9-88F7-455D-9ED9-4FFCA453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2897"/>
            <a:ext cx="3983072" cy="239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C6BB8-5B5F-05B6-9B39-6912583B2716}"/>
              </a:ext>
            </a:extLst>
          </p:cNvPr>
          <p:cNvSpPr txBox="1"/>
          <p:nvPr/>
        </p:nvSpPr>
        <p:spPr>
          <a:xfrm>
            <a:off x="5227607" y="2031700"/>
            <a:ext cx="6142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Average order size is least in Denmark while the higher end of average order size is shared by a lot of countries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Churn rate is maximum in South America and Northern Europe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949C-4048-8F9D-0159-7816B1D2830D}"/>
              </a:ext>
            </a:extLst>
          </p:cNvPr>
          <p:cNvSpPr txBox="1"/>
          <p:nvPr/>
        </p:nvSpPr>
        <p:spPr>
          <a:xfrm>
            <a:off x="5227607" y="4071742"/>
            <a:ext cx="6196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feedback should be sought from European customers, and their concerns should be addressed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should be more focus on acquiring regional music that appeals to local preferences.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8C17D-8F77-18D0-D3B1-76003918F730}"/>
              </a:ext>
            </a:extLst>
          </p:cNvPr>
          <p:cNvSpPr txBox="1"/>
          <p:nvPr/>
        </p:nvSpPr>
        <p:spPr>
          <a:xfrm>
            <a:off x="506083" y="948906"/>
            <a:ext cx="1117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Average Order Size &amp; Churn Rate by Country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B0BB9-0F3E-F2DA-7C9A-9B723B94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461528"/>
            <a:ext cx="3983071" cy="21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3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5871-B10D-6FBD-DE7F-CD7864F5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/>
              <a:t>Recommendations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6DAB-C77D-AF01-FAC4-96439219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Expand promotion efforts in Africa, Europe, and the Middle East to tap into emerging markets and capitalize on the growing demand for music in these regions.</a:t>
            </a:r>
          </a:p>
          <a:p>
            <a:r>
              <a:rPr lang="en-US" dirty="0"/>
              <a:t>Increase customer acquisition efforts through targeted marketing and advertising campaigns to grow the customer base and boost revenue.</a:t>
            </a:r>
          </a:p>
          <a:p>
            <a:r>
              <a:rPr lang="en-US" dirty="0"/>
              <a:t>Broaden the music catalog to include region-specific preferences, fostering a more diverse and global user base.</a:t>
            </a:r>
          </a:p>
          <a:p>
            <a:r>
              <a:rPr lang="en-US" dirty="0"/>
              <a:t>Re-engage inactive customers by offering discounts and promotions to improve customer retention and drive higher engagement.</a:t>
            </a:r>
          </a:p>
          <a:p>
            <a:r>
              <a:rPr lang="en-US" dirty="0"/>
              <a:t>Diversify the promotion of music genres beyond current successes, catering to a wider audience and increasing potential revenue streams.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2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981-058F-7047-B6D5-FAE43636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11A5-C7FB-CF57-1DBF-773B90F4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Customer retention is a major issue in Chinook Music Label sales.</a:t>
            </a:r>
          </a:p>
          <a:p>
            <a:r>
              <a:rPr lang="en-IN" dirty="0"/>
              <a:t>An expanded catalogue is very essential to ensure customer acquisition and engagement.</a:t>
            </a:r>
          </a:p>
          <a:p>
            <a:r>
              <a:rPr lang="en-IN" dirty="0"/>
              <a:t>Promotional Campaigns will play a vital role in expanding the music business.</a:t>
            </a:r>
          </a:p>
          <a:p>
            <a:r>
              <a:rPr lang="en-IN" dirty="0"/>
              <a:t>The music label should expand globally since most of the operations in the current period are </a:t>
            </a:r>
            <a:r>
              <a:rPr lang="en-IN" dirty="0" err="1"/>
              <a:t>centered</a:t>
            </a:r>
            <a:r>
              <a:rPr lang="en-IN" dirty="0"/>
              <a:t>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82574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DC46-7162-D005-2F83-9FD541FF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Chinook Customer &amp; Sales Database</a:t>
            </a:r>
          </a:p>
          <a:p>
            <a:r>
              <a:rPr lang="en-IN" dirty="0"/>
              <a:t>Storytelling in Presentations, Tom Becker </a:t>
            </a:r>
          </a:p>
          <a:p>
            <a:r>
              <a:rPr lang="en-IN" dirty="0"/>
              <a:t>MySQL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F2AB4-794B-35D9-A1E9-7A5EB4DF4EC1}"/>
              </a:ext>
            </a:extLst>
          </p:cNvPr>
          <p:cNvSpPr txBox="1"/>
          <p:nvPr/>
        </p:nvSpPr>
        <p:spPr>
          <a:xfrm>
            <a:off x="506082" y="880435"/>
            <a:ext cx="1117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Acknowledgement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119884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205-AECB-2F97-78E9-6CECB480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70CE-6E8E-EBC3-446D-382AEF09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dk1"/>
                </a:solidFill>
              </a:rPr>
              <a:t>Analyze music record sales data to gain insights and make recommendations for the company's strategy in the physical music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4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F63A-7B7B-6E16-0CF7-22C7D2E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+mn-lt"/>
              </a:rPr>
              <a:t>D</a:t>
            </a:r>
            <a:r>
              <a:rPr lang="en-IN" sz="4400" cap="none" dirty="0">
                <a:latin typeface="+mn-lt"/>
              </a:rPr>
              <a:t>ata Description</a:t>
            </a:r>
            <a:endParaRPr lang="en-IN" sz="4400" dirty="0">
              <a:latin typeface="+mn-lt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idx="1"/>
          </p:nvPr>
        </p:nvSpPr>
        <p:spPr>
          <a:xfrm>
            <a:off x="581192" y="1991085"/>
            <a:ext cx="6176166" cy="46317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0" indent="0">
              <a:buClr>
                <a:schemeClr val="dk1"/>
              </a:buClr>
              <a:buSzPct val="55000"/>
              <a:buNone/>
            </a:pPr>
            <a:r>
              <a:rPr lang="en-GB" sz="8000" b="1" dirty="0">
                <a:solidFill>
                  <a:schemeClr val="dk1"/>
                </a:solidFill>
              </a:rPr>
              <a:t>customer:</a:t>
            </a:r>
            <a:endParaRPr sz="8000" b="1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 err="1">
                <a:solidFill>
                  <a:schemeClr val="dk1"/>
                </a:solidFill>
              </a:rPr>
              <a:t>customer_id</a:t>
            </a:r>
            <a:r>
              <a:rPr lang="en-GB" sz="5600" dirty="0">
                <a:solidFill>
                  <a:schemeClr val="dk1"/>
                </a:solidFill>
              </a:rPr>
              <a:t>: Unique identifier assigned to each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 err="1">
                <a:solidFill>
                  <a:schemeClr val="dk1"/>
                </a:solidFill>
              </a:rPr>
              <a:t>first_name</a:t>
            </a:r>
            <a:r>
              <a:rPr lang="en-GB" sz="5600" dirty="0">
                <a:solidFill>
                  <a:schemeClr val="dk1"/>
                </a:solidFill>
              </a:rPr>
              <a:t>: The given name or first name of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 err="1">
                <a:solidFill>
                  <a:schemeClr val="dk1"/>
                </a:solidFill>
              </a:rPr>
              <a:t>last_name</a:t>
            </a:r>
            <a:r>
              <a:rPr lang="en-GB" sz="5600" dirty="0">
                <a:solidFill>
                  <a:schemeClr val="dk1"/>
                </a:solidFill>
              </a:rPr>
              <a:t>: The surname or family name of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company:</a:t>
            </a:r>
            <a:r>
              <a:rPr lang="en-GB" sz="5600" dirty="0">
                <a:solidFill>
                  <a:schemeClr val="dk1"/>
                </a:solidFill>
              </a:rPr>
              <a:t> The name of the company associated with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address</a:t>
            </a:r>
            <a:r>
              <a:rPr lang="en-GB" sz="5600" dirty="0">
                <a:solidFill>
                  <a:schemeClr val="dk1"/>
                </a:solidFill>
              </a:rPr>
              <a:t>: The street address of a customer's location.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city</a:t>
            </a:r>
            <a:r>
              <a:rPr lang="en-GB" sz="5600" dirty="0">
                <a:solidFill>
                  <a:schemeClr val="dk1"/>
                </a:solidFill>
              </a:rPr>
              <a:t>: The city where a customer is located.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state:</a:t>
            </a:r>
            <a:r>
              <a:rPr lang="en-GB" sz="5600" dirty="0">
                <a:solidFill>
                  <a:schemeClr val="dk1"/>
                </a:solidFill>
              </a:rPr>
              <a:t> The state or province where a customer is located.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country: </a:t>
            </a:r>
            <a:r>
              <a:rPr lang="en-GB" sz="5600" dirty="0">
                <a:solidFill>
                  <a:schemeClr val="dk1"/>
                </a:solidFill>
              </a:rPr>
              <a:t>The country where a customer is located.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 err="1">
                <a:solidFill>
                  <a:schemeClr val="dk1"/>
                </a:solidFill>
              </a:rPr>
              <a:t>postal_code</a:t>
            </a:r>
            <a:r>
              <a:rPr lang="en-GB" sz="5600" dirty="0">
                <a:solidFill>
                  <a:schemeClr val="dk1"/>
                </a:solidFill>
              </a:rPr>
              <a:t>: The postal or zip code of a customer's address.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phone:</a:t>
            </a:r>
            <a:r>
              <a:rPr lang="en-GB" sz="5600" dirty="0">
                <a:solidFill>
                  <a:schemeClr val="dk1"/>
                </a:solidFill>
              </a:rPr>
              <a:t> The phone number of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fax:</a:t>
            </a:r>
            <a:r>
              <a:rPr lang="en-GB" sz="5600" dirty="0">
                <a:solidFill>
                  <a:schemeClr val="dk1"/>
                </a:solidFill>
              </a:rPr>
              <a:t> The fax number associated with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>
                <a:solidFill>
                  <a:schemeClr val="dk1"/>
                </a:solidFill>
              </a:rPr>
              <a:t>email: </a:t>
            </a:r>
            <a:r>
              <a:rPr lang="en-GB" sz="5600" dirty="0">
                <a:solidFill>
                  <a:schemeClr val="dk1"/>
                </a:solidFill>
              </a:rPr>
              <a:t>The email address of a customer.</a:t>
            </a:r>
            <a:endParaRPr sz="5600" dirty="0">
              <a:solidFill>
                <a:schemeClr val="dk1"/>
              </a:solidFill>
            </a:endParaRPr>
          </a:p>
          <a:p>
            <a:pPr indent="-392062">
              <a:buClr>
                <a:schemeClr val="dk1"/>
              </a:buClr>
              <a:buSzPct val="100000"/>
            </a:pPr>
            <a:r>
              <a:rPr lang="en-GB" sz="5600" b="1" dirty="0" err="1">
                <a:solidFill>
                  <a:schemeClr val="dk1"/>
                </a:solidFill>
              </a:rPr>
              <a:t>support_rep_id</a:t>
            </a:r>
            <a:r>
              <a:rPr lang="en-GB" sz="5600" dirty="0">
                <a:solidFill>
                  <a:schemeClr val="dk1"/>
                </a:solidFill>
              </a:rPr>
              <a:t>: The employee ID of the support representative assigned 			       to a customer.</a:t>
            </a:r>
          </a:p>
          <a:p>
            <a:pPr marL="0" indent="0">
              <a:buClr>
                <a:schemeClr val="dk1"/>
              </a:buClr>
              <a:buSzPct val="61111"/>
              <a:buNone/>
            </a:pP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294967295"/>
          </p:nvPr>
        </p:nvSpPr>
        <p:spPr>
          <a:xfrm>
            <a:off x="6696303" y="1991085"/>
            <a:ext cx="5332412" cy="47166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0" indent="0">
              <a:buNone/>
            </a:pPr>
            <a:r>
              <a:rPr lang="en-GB" sz="8000" b="1" dirty="0">
                <a:solidFill>
                  <a:schemeClr val="dk1"/>
                </a:solidFill>
              </a:rPr>
              <a:t>employee: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employee_id</a:t>
            </a:r>
            <a:r>
              <a:rPr lang="en-US" sz="5600" b="1" dirty="0"/>
              <a:t> </a:t>
            </a:r>
            <a:r>
              <a:rPr lang="en-US" sz="5600" dirty="0">
                <a:solidFill>
                  <a:schemeClr val="dk1"/>
                </a:solidFill>
              </a:rPr>
              <a:t>: Unique identifier assigned to each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last_name</a:t>
            </a:r>
            <a:r>
              <a:rPr lang="en-US" sz="5600" b="1" dirty="0"/>
              <a:t> </a:t>
            </a:r>
            <a:r>
              <a:rPr lang="en-US" sz="5600" dirty="0">
                <a:solidFill>
                  <a:schemeClr val="dk1"/>
                </a:solidFill>
              </a:rPr>
              <a:t>: Last Name of the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first_name</a:t>
            </a:r>
            <a:r>
              <a:rPr lang="en-US" sz="5600" b="1" dirty="0"/>
              <a:t> </a:t>
            </a:r>
            <a:r>
              <a:rPr lang="en-US" sz="5600" dirty="0">
                <a:solidFill>
                  <a:schemeClr val="dk1"/>
                </a:solidFill>
              </a:rPr>
              <a:t>: First Name of the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title </a:t>
            </a:r>
            <a:r>
              <a:rPr lang="en-US" sz="5600" dirty="0">
                <a:solidFill>
                  <a:schemeClr val="dk1"/>
                </a:solidFill>
              </a:rPr>
              <a:t>: Designation of the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reports_to</a:t>
            </a:r>
            <a:r>
              <a:rPr lang="en-US" sz="5600" dirty="0"/>
              <a:t>: employee id of the person the Employee reports to</a:t>
            </a:r>
            <a:r>
              <a:rPr lang="en-US" sz="5600" dirty="0">
                <a:solidFill>
                  <a:schemeClr val="dk1"/>
                </a:solidFill>
              </a:rPr>
              <a:t>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birthdate </a:t>
            </a:r>
            <a:r>
              <a:rPr lang="en-US" sz="5600" dirty="0">
                <a:solidFill>
                  <a:schemeClr val="dk1"/>
                </a:solidFill>
              </a:rPr>
              <a:t>: Date of Birth of the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hire_date</a:t>
            </a:r>
            <a:r>
              <a:rPr lang="en-US" sz="5600" b="1" dirty="0"/>
              <a:t> </a:t>
            </a:r>
            <a:r>
              <a:rPr lang="en-US" sz="5600" dirty="0">
                <a:solidFill>
                  <a:schemeClr val="dk1"/>
                </a:solidFill>
              </a:rPr>
              <a:t>: Date the employee was hired on.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city </a:t>
            </a:r>
            <a:r>
              <a:rPr lang="en-US" sz="5600" dirty="0">
                <a:solidFill>
                  <a:schemeClr val="dk1"/>
                </a:solidFill>
              </a:rPr>
              <a:t>: The city where the employee lives.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state</a:t>
            </a:r>
            <a:r>
              <a:rPr lang="en-US" sz="5600" dirty="0"/>
              <a:t> </a:t>
            </a:r>
            <a:r>
              <a:rPr lang="en-US" sz="5600" dirty="0">
                <a:solidFill>
                  <a:schemeClr val="dk1"/>
                </a:solidFill>
              </a:rPr>
              <a:t>: The state where the employee lives.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Country</a:t>
            </a:r>
            <a:r>
              <a:rPr lang="en-US" sz="5600" dirty="0"/>
              <a:t>: Nationality of the employee.</a:t>
            </a:r>
            <a:endParaRPr lang="en-US" sz="5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 err="1"/>
              <a:t>postal_code</a:t>
            </a:r>
            <a:r>
              <a:rPr lang="en-US" sz="5600" dirty="0"/>
              <a:t>: Employee postal code.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Phone:</a:t>
            </a:r>
            <a:r>
              <a:rPr lang="en-US" sz="5600" dirty="0"/>
              <a:t> The phone number of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Fax:</a:t>
            </a:r>
            <a:r>
              <a:rPr lang="en-US" sz="5600" dirty="0"/>
              <a:t> Fax number of employee.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US" sz="5600" b="1" dirty="0"/>
              <a:t>Email</a:t>
            </a:r>
            <a:r>
              <a:rPr lang="en-US" sz="5600" dirty="0"/>
              <a:t>: Email of employee.</a:t>
            </a:r>
            <a:endParaRPr lang="en-US" sz="5600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146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5000"/>
              </a:lnSpc>
              <a:buClr>
                <a:schemeClr val="dk1"/>
              </a:buClr>
              <a:buSzPts val="935"/>
              <a:buNone/>
            </a:pPr>
            <a:r>
              <a:rPr lang="en-GB" sz="1400" b="1" dirty="0">
                <a:solidFill>
                  <a:schemeClr val="dk1"/>
                </a:solidFill>
              </a:rPr>
              <a:t>invoice</a:t>
            </a:r>
            <a:r>
              <a:rPr lang="en-GB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invoice_id</a:t>
            </a:r>
            <a:r>
              <a:rPr lang="en-GB" sz="1400" dirty="0">
                <a:solidFill>
                  <a:schemeClr val="dk1"/>
                </a:solidFill>
              </a:rPr>
              <a:t>: Unique identifier assigned to each invoice.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customer_id</a:t>
            </a:r>
            <a:r>
              <a:rPr lang="en-GB" sz="1400" dirty="0">
                <a:solidFill>
                  <a:schemeClr val="dk1"/>
                </a:solidFill>
              </a:rPr>
              <a:t>: The customer ID associated with the invoice.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invoice_date</a:t>
            </a:r>
            <a:r>
              <a:rPr lang="en-GB" sz="1400" dirty="0">
                <a:solidFill>
                  <a:schemeClr val="dk1"/>
                </a:solidFill>
              </a:rPr>
              <a:t>: The date when the invoice was generated or issued.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billing_address</a:t>
            </a:r>
            <a:r>
              <a:rPr lang="en-GB" sz="1400" dirty="0">
                <a:solidFill>
                  <a:schemeClr val="dk1"/>
                </a:solidFill>
              </a:rPr>
              <a:t>: The street address used for billing purposes.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billing_city</a:t>
            </a:r>
            <a:r>
              <a:rPr lang="en-GB" sz="1400" dirty="0">
                <a:solidFill>
                  <a:schemeClr val="dk1"/>
                </a:solidFill>
              </a:rPr>
              <a:t>: The city used for billing purposes.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billing_state</a:t>
            </a:r>
            <a:r>
              <a:rPr lang="en-GB" sz="1400" dirty="0">
                <a:solidFill>
                  <a:schemeClr val="dk1"/>
                </a:solidFill>
              </a:rPr>
              <a:t>: The state or province used for billing purposes.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billing_country</a:t>
            </a:r>
            <a:r>
              <a:rPr lang="en-GB" sz="1400" dirty="0">
                <a:solidFill>
                  <a:schemeClr val="dk1"/>
                </a:solidFill>
              </a:rPr>
              <a:t>: The country used for billing purposes.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billing_postal_code</a:t>
            </a:r>
            <a:r>
              <a:rPr lang="en-GB" sz="1400" dirty="0">
                <a:solidFill>
                  <a:schemeClr val="dk1"/>
                </a:solidFill>
              </a:rPr>
              <a:t>: The postal or zip code used for billing purposes.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>
                <a:solidFill>
                  <a:schemeClr val="dk1"/>
                </a:solidFill>
              </a:rPr>
              <a:t>total</a:t>
            </a:r>
            <a:r>
              <a:rPr lang="en-GB" sz="1400" dirty="0">
                <a:solidFill>
                  <a:schemeClr val="dk1"/>
                </a:solidFill>
              </a:rPr>
              <a:t>: The total amount due on the invoice.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endParaRPr sz="1400" dirty="0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935"/>
              <a:buNone/>
            </a:pPr>
            <a:r>
              <a:rPr lang="en-GB" sz="1400" b="1" dirty="0" err="1">
                <a:solidFill>
                  <a:schemeClr val="dk1"/>
                </a:solidFill>
              </a:rPr>
              <a:t>invoice_line</a:t>
            </a:r>
            <a:r>
              <a:rPr lang="en-GB" sz="1400" b="1" dirty="0">
                <a:solidFill>
                  <a:schemeClr val="dk1"/>
                </a:solidFill>
              </a:rPr>
              <a:t>:</a:t>
            </a:r>
            <a:endParaRPr sz="1400" b="1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invoice_line_id</a:t>
            </a:r>
            <a:r>
              <a:rPr lang="en-GB" sz="1400" dirty="0">
                <a:solidFill>
                  <a:schemeClr val="dk1"/>
                </a:solidFill>
              </a:rPr>
              <a:t>: Unique identifier assigned to each line item on an invoice.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invoice_id</a:t>
            </a:r>
            <a:r>
              <a:rPr lang="en-GB" sz="1400" b="1" dirty="0">
                <a:solidFill>
                  <a:schemeClr val="dk1"/>
                </a:solidFill>
              </a:rPr>
              <a:t>: </a:t>
            </a:r>
            <a:r>
              <a:rPr lang="en-GB" sz="1400" dirty="0">
                <a:solidFill>
                  <a:schemeClr val="dk1"/>
                </a:solidFill>
              </a:rPr>
              <a:t>The invoice ID to which the line item belongs.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track_id</a:t>
            </a:r>
            <a:r>
              <a:rPr lang="en-GB" sz="1400" dirty="0">
                <a:solidFill>
                  <a:schemeClr val="dk1"/>
                </a:solidFill>
              </a:rPr>
              <a:t>: The ID of the track or product included in the line item.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 err="1">
                <a:solidFill>
                  <a:schemeClr val="dk1"/>
                </a:solidFill>
              </a:rPr>
              <a:t>unit_price</a:t>
            </a:r>
            <a:r>
              <a:rPr lang="en-GB" sz="1400" dirty="0">
                <a:solidFill>
                  <a:schemeClr val="dk1"/>
                </a:solidFill>
              </a:rPr>
              <a:t>: The price per unit for the line item.</a:t>
            </a:r>
            <a:endParaRPr sz="1400" dirty="0">
              <a:solidFill>
                <a:schemeClr val="dk1"/>
              </a:solidFill>
            </a:endParaRPr>
          </a:p>
          <a:p>
            <a:pPr indent="-383953">
              <a:lnSpc>
                <a:spcPct val="105000"/>
              </a:lnSpc>
              <a:buClr>
                <a:schemeClr val="dk1"/>
              </a:buClr>
              <a:buSzPts val="935"/>
            </a:pPr>
            <a:r>
              <a:rPr lang="en-GB" sz="1400" b="1" dirty="0">
                <a:solidFill>
                  <a:schemeClr val="dk1"/>
                </a:solidFill>
              </a:rPr>
              <a:t>quantity:</a:t>
            </a:r>
            <a:r>
              <a:rPr lang="en-GB" sz="1400" dirty="0">
                <a:solidFill>
                  <a:schemeClr val="dk1"/>
                </a:solidFill>
              </a:rPr>
              <a:t> The quantity of units for the line item.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lnSpc>
                <a:spcPct val="105000"/>
              </a:lnSpc>
              <a:spcAft>
                <a:spcPts val="1600"/>
              </a:spcAft>
              <a:buSzPts val="935"/>
              <a:buNone/>
            </a:pPr>
            <a:endParaRPr sz="1587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GB" sz="1467" b="1" dirty="0">
                <a:solidFill>
                  <a:schemeClr val="dk1"/>
                </a:solidFill>
              </a:rPr>
              <a:t>p</a:t>
            </a:r>
            <a:r>
              <a:rPr lang="en-GB" sz="1400" b="1" dirty="0">
                <a:solidFill>
                  <a:schemeClr val="dk1"/>
                </a:solidFill>
              </a:rPr>
              <a:t>laylist</a:t>
            </a:r>
            <a:r>
              <a:rPr lang="en-GB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playlist_id</a:t>
            </a:r>
            <a:r>
              <a:rPr lang="en-GB" sz="1400" dirty="0">
                <a:solidFill>
                  <a:schemeClr val="dk1"/>
                </a:solidFill>
              </a:rPr>
              <a:t>: Unique identifier assigned to each playlist.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>
                <a:solidFill>
                  <a:schemeClr val="dk1"/>
                </a:solidFill>
              </a:rPr>
              <a:t>name</a:t>
            </a:r>
            <a:r>
              <a:rPr lang="en-GB" sz="1400" dirty="0">
                <a:solidFill>
                  <a:schemeClr val="dk1"/>
                </a:solidFill>
              </a:rPr>
              <a:t>: The name or title of the playlist.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ct val="104761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ct val="104761"/>
              <a:buNone/>
            </a:pPr>
            <a:r>
              <a:rPr lang="en-GB" sz="1400" b="1" dirty="0" err="1">
                <a:solidFill>
                  <a:schemeClr val="dk1"/>
                </a:solidFill>
              </a:rPr>
              <a:t>playlist_track</a:t>
            </a:r>
            <a:r>
              <a:rPr lang="en-GB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playlist_id</a:t>
            </a:r>
            <a:r>
              <a:rPr lang="en-GB" sz="1400" b="1" dirty="0">
                <a:solidFill>
                  <a:schemeClr val="dk1"/>
                </a:solidFill>
              </a:rPr>
              <a:t>: </a:t>
            </a:r>
            <a:r>
              <a:rPr lang="en-GB" sz="1400" dirty="0">
                <a:solidFill>
                  <a:schemeClr val="dk1"/>
                </a:solidFill>
              </a:rPr>
              <a:t>The ID of the playlist to which the track belongs.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track_id</a:t>
            </a:r>
            <a:r>
              <a:rPr lang="en-GB" sz="1400" dirty="0">
                <a:solidFill>
                  <a:schemeClr val="dk1"/>
                </a:solidFill>
              </a:rPr>
              <a:t>: The ID of the track included in the playlist.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ct val="104761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ct val="104761"/>
              <a:buNone/>
            </a:pPr>
            <a:r>
              <a:rPr lang="en-GB" sz="1400" b="1" dirty="0">
                <a:solidFill>
                  <a:schemeClr val="dk1"/>
                </a:solidFill>
              </a:rPr>
              <a:t>track</a:t>
            </a:r>
            <a:r>
              <a:rPr lang="en-GB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track_id</a:t>
            </a:r>
            <a:r>
              <a:rPr lang="en-GB" sz="1400" b="1" dirty="0">
                <a:solidFill>
                  <a:schemeClr val="dk1"/>
                </a:solidFill>
              </a:rPr>
              <a:t>: </a:t>
            </a:r>
            <a:r>
              <a:rPr lang="en-GB" sz="1400" dirty="0">
                <a:solidFill>
                  <a:schemeClr val="dk1"/>
                </a:solidFill>
              </a:rPr>
              <a:t>Unique identifier assigned to each track or song.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>
                <a:solidFill>
                  <a:schemeClr val="dk1"/>
                </a:solidFill>
              </a:rPr>
              <a:t>name:</a:t>
            </a:r>
            <a:r>
              <a:rPr lang="en-GB" sz="1400" dirty="0">
                <a:solidFill>
                  <a:schemeClr val="dk1"/>
                </a:solidFill>
              </a:rPr>
              <a:t> The title or name of the track.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album_id</a:t>
            </a:r>
            <a:r>
              <a:rPr lang="en-GB" sz="1400" dirty="0">
                <a:solidFill>
                  <a:schemeClr val="dk1"/>
                </a:solidFill>
              </a:rPr>
              <a:t>: The ID of the album to which the track belongs.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media_type_id</a:t>
            </a:r>
            <a:r>
              <a:rPr lang="en-GB" sz="1400" dirty="0">
                <a:solidFill>
                  <a:schemeClr val="dk1"/>
                </a:solidFill>
              </a:rPr>
              <a:t>: The ID of the media type associated with the track.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genre_id</a:t>
            </a:r>
            <a:r>
              <a:rPr lang="en-GB" sz="1400" dirty="0">
                <a:solidFill>
                  <a:schemeClr val="dk1"/>
                </a:solidFill>
              </a:rPr>
              <a:t>: The ID of the genre associated with the track.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>
                <a:solidFill>
                  <a:schemeClr val="dk1"/>
                </a:solidFill>
              </a:rPr>
              <a:t>composer</a:t>
            </a:r>
            <a:r>
              <a:rPr lang="en-GB" sz="1400" dirty="0">
                <a:solidFill>
                  <a:schemeClr val="dk1"/>
                </a:solidFill>
              </a:rPr>
              <a:t>: The name of the composer or artist who composed the track.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>
                <a:solidFill>
                  <a:schemeClr val="dk1"/>
                </a:solidFill>
              </a:rPr>
              <a:t>milliseconds</a:t>
            </a:r>
            <a:r>
              <a:rPr lang="en-GB" sz="1400" dirty="0">
                <a:solidFill>
                  <a:schemeClr val="dk1"/>
                </a:solidFill>
              </a:rPr>
              <a:t>: The duration of the track in milliseconds.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>
                <a:solidFill>
                  <a:schemeClr val="dk1"/>
                </a:solidFill>
              </a:rPr>
              <a:t>bytes</a:t>
            </a:r>
            <a:r>
              <a:rPr lang="en-GB" sz="1400" dirty="0">
                <a:solidFill>
                  <a:schemeClr val="dk1"/>
                </a:solidFill>
              </a:rPr>
              <a:t>: The file size of the track in bytes.</a:t>
            </a:r>
            <a:endParaRPr sz="1400" dirty="0">
              <a:solidFill>
                <a:schemeClr val="dk1"/>
              </a:solidFill>
            </a:endParaRPr>
          </a:p>
          <a:p>
            <a:pPr indent="-387022">
              <a:buClr>
                <a:schemeClr val="dk1"/>
              </a:buClr>
              <a:buSzPct val="100000"/>
            </a:pPr>
            <a:r>
              <a:rPr lang="en-GB" sz="1400" b="1" dirty="0" err="1">
                <a:solidFill>
                  <a:schemeClr val="dk1"/>
                </a:solidFill>
              </a:rPr>
              <a:t>unit_price</a:t>
            </a:r>
            <a:r>
              <a:rPr lang="en-GB" sz="1400" dirty="0">
                <a:solidFill>
                  <a:schemeClr val="dk1"/>
                </a:solidFill>
              </a:rPr>
              <a:t>: The price per unit for the track.</a:t>
            </a:r>
            <a:endParaRPr sz="1400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3" name="Google Shape;93;p19"/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80000"/>
              </a:lnSpc>
              <a:buSzPts val="605"/>
            </a:pPr>
            <a:r>
              <a:rPr lang="en-GB" sz="2853" b="1">
                <a:solidFill>
                  <a:srgbClr val="000000"/>
                </a:solidFill>
              </a:rPr>
              <a:t>Data description</a:t>
            </a:r>
            <a:endParaRPr sz="2853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SzPts val="605"/>
            </a:pPr>
            <a:endParaRPr sz="2853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b="1" dirty="0">
                <a:solidFill>
                  <a:schemeClr val="dk1"/>
                </a:solidFill>
              </a:rPr>
              <a:t>album</a:t>
            </a:r>
            <a:r>
              <a:rPr lang="en-GB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 err="1">
                <a:solidFill>
                  <a:schemeClr val="dk1"/>
                </a:solidFill>
              </a:rPr>
              <a:t>album_id</a:t>
            </a:r>
            <a:r>
              <a:rPr lang="en-GB" sz="1600" dirty="0">
                <a:solidFill>
                  <a:schemeClr val="dk1"/>
                </a:solidFill>
              </a:rPr>
              <a:t>: Unique identifier assigned to each album.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chemeClr val="dk1"/>
                </a:solidFill>
              </a:rPr>
              <a:t>title</a:t>
            </a:r>
            <a:r>
              <a:rPr lang="en-GB" sz="1600" dirty="0">
                <a:solidFill>
                  <a:schemeClr val="dk1"/>
                </a:solidFill>
              </a:rPr>
              <a:t>: The title or name of the album.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 err="1">
                <a:solidFill>
                  <a:schemeClr val="dk1"/>
                </a:solidFill>
              </a:rPr>
              <a:t>artist_id</a:t>
            </a:r>
            <a:r>
              <a:rPr lang="en-GB" sz="1600" dirty="0">
                <a:solidFill>
                  <a:schemeClr val="dk1"/>
                </a:solidFill>
              </a:rPr>
              <a:t>: The ID of the artist associated with the album.</a:t>
            </a:r>
            <a:endParaRPr sz="16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b="1" dirty="0">
                <a:solidFill>
                  <a:schemeClr val="dk1"/>
                </a:solidFill>
              </a:rPr>
              <a:t>artist</a:t>
            </a:r>
            <a:r>
              <a:rPr lang="en-GB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 err="1">
                <a:solidFill>
                  <a:schemeClr val="dk1"/>
                </a:solidFill>
              </a:rPr>
              <a:t>artist_id</a:t>
            </a:r>
            <a:r>
              <a:rPr lang="en-GB" sz="1600" b="1" dirty="0">
                <a:solidFill>
                  <a:schemeClr val="dk1"/>
                </a:solidFill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Unique identifier assigned to each artist.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chemeClr val="dk1"/>
                </a:solidFill>
              </a:rPr>
              <a:t>name</a:t>
            </a:r>
            <a:r>
              <a:rPr lang="en-GB" sz="1600" dirty="0">
                <a:solidFill>
                  <a:schemeClr val="dk1"/>
                </a:solidFill>
              </a:rPr>
              <a:t>: The name of the artist.</a:t>
            </a:r>
            <a:endParaRPr sz="1600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b="1" dirty="0" err="1">
                <a:solidFill>
                  <a:schemeClr val="dk1"/>
                </a:solidFill>
              </a:rPr>
              <a:t>media_type</a:t>
            </a:r>
            <a:r>
              <a:rPr lang="en-GB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 err="1">
                <a:solidFill>
                  <a:schemeClr val="dk1"/>
                </a:solidFill>
              </a:rPr>
              <a:t>media_type_id</a:t>
            </a:r>
            <a:r>
              <a:rPr lang="en-GB" sz="1600" dirty="0">
                <a:solidFill>
                  <a:schemeClr val="dk1"/>
                </a:solidFill>
              </a:rPr>
              <a:t>: Unique identifier assigned to each media type.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chemeClr val="dk1"/>
                </a:solidFill>
              </a:rPr>
              <a:t>name</a:t>
            </a:r>
            <a:r>
              <a:rPr lang="en-GB" sz="1600" dirty="0">
                <a:solidFill>
                  <a:schemeClr val="dk1"/>
                </a:solidFill>
              </a:rPr>
              <a:t>: The name or description of the media type (e.g., MPEG audio file, AAC audio file).</a:t>
            </a:r>
            <a:endParaRPr sz="16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b="1" dirty="0">
                <a:solidFill>
                  <a:schemeClr val="dk1"/>
                </a:solidFill>
              </a:rPr>
              <a:t>genre</a:t>
            </a:r>
            <a:r>
              <a:rPr lang="en-GB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 err="1">
                <a:solidFill>
                  <a:schemeClr val="dk1"/>
                </a:solidFill>
              </a:rPr>
              <a:t>genre_id</a:t>
            </a:r>
            <a:r>
              <a:rPr lang="en-GB" sz="1600" dirty="0">
                <a:solidFill>
                  <a:schemeClr val="dk1"/>
                </a:solidFill>
              </a:rPr>
              <a:t>: Unique identifier assigned to each genre.</a:t>
            </a:r>
            <a:endParaRPr sz="1600" dirty="0">
              <a:solidFill>
                <a:schemeClr val="dk1"/>
              </a:solidFill>
            </a:endParaRPr>
          </a:p>
          <a:p>
            <a:pPr indent="-397923"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chemeClr val="dk1"/>
                </a:solidFill>
              </a:rPr>
              <a:t>name</a:t>
            </a:r>
            <a:r>
              <a:rPr lang="en-GB" sz="1600" dirty="0">
                <a:solidFill>
                  <a:schemeClr val="dk1"/>
                </a:solidFill>
              </a:rPr>
              <a:t>: The name or description of the genre (e.g., rock, pop, classical).</a:t>
            </a:r>
            <a:endParaRPr sz="1600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1467" dirty="0"/>
          </a:p>
        </p:txBody>
      </p:sp>
      <p:sp>
        <p:nvSpPr>
          <p:cNvPr id="100" name="Google Shape;100;p20"/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80000"/>
              </a:lnSpc>
              <a:buSzPts val="605"/>
            </a:pPr>
            <a:r>
              <a:rPr lang="en-GB" sz="2853" b="1">
                <a:solidFill>
                  <a:srgbClr val="000000"/>
                </a:solidFill>
              </a:rPr>
              <a:t>Data description</a:t>
            </a:r>
            <a:endParaRPr sz="2853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SzPts val="605"/>
            </a:pPr>
            <a:endParaRPr sz="2853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9F7FA3-F04E-2A8A-F79E-F66B908AF0AC}"/>
              </a:ext>
            </a:extLst>
          </p:cNvPr>
          <p:cNvSpPr/>
          <p:nvPr/>
        </p:nvSpPr>
        <p:spPr>
          <a:xfrm>
            <a:off x="1894114" y="1946367"/>
            <a:ext cx="823613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OBJECTIVE</a:t>
            </a:r>
            <a:endParaRPr lang="en-US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KEY METRICS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AND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31426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6AAB-EA5C-52F5-302B-C8222CB8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cap="none" dirty="0"/>
              <a:t>Top Artists by Sales in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4610A-1043-9929-93FC-2E0E20EAF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01159"/>
            <a:ext cx="5758601" cy="3461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528317-EF1C-DAC4-A10A-5C837353CE6F}"/>
              </a:ext>
            </a:extLst>
          </p:cNvPr>
          <p:cNvSpPr txBox="1"/>
          <p:nvPr/>
        </p:nvSpPr>
        <p:spPr>
          <a:xfrm>
            <a:off x="6786113" y="2122098"/>
            <a:ext cx="4681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Van Halen has the highest number of Sales in USA demographic.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Artists except the top 3 lie in relatively similar range of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29AF3-6E92-BD93-0722-18C0EBF46D9B}"/>
              </a:ext>
            </a:extLst>
          </p:cNvPr>
          <p:cNvSpPr txBox="1"/>
          <p:nvPr/>
        </p:nvSpPr>
        <p:spPr>
          <a:xfrm>
            <a:off x="6786113" y="3824377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focused marketing campaign for Van Halen, The Rolling Stones and R.E.M can drive up revenues due to their huge popularity among the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Offers or discounts are recommended for the other 7 artists in order to bridge the gap.</a:t>
            </a:r>
          </a:p>
        </p:txBody>
      </p:sp>
    </p:spTree>
    <p:extLst>
      <p:ext uri="{BB962C8B-B14F-4D97-AF65-F5344CB8AC3E}">
        <p14:creationId xmlns:p14="http://schemas.microsoft.com/office/powerpoint/2010/main" val="421498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CC760-FCB5-CE9F-103B-6F468E22F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3" y="2269528"/>
            <a:ext cx="6141964" cy="3688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8685D-958B-FED6-00AD-7B1ADA5700A6}"/>
              </a:ext>
            </a:extLst>
          </p:cNvPr>
          <p:cNvSpPr txBox="1"/>
          <p:nvPr/>
        </p:nvSpPr>
        <p:spPr>
          <a:xfrm>
            <a:off x="506083" y="948906"/>
            <a:ext cx="6487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Global Customer Reach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6E592-3FDE-1757-CCFC-190D9048BF78}"/>
              </a:ext>
            </a:extLst>
          </p:cNvPr>
          <p:cNvSpPr txBox="1"/>
          <p:nvPr/>
        </p:nvSpPr>
        <p:spPr>
          <a:xfrm>
            <a:off x="6786113" y="2122098"/>
            <a:ext cx="4681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Large majority of the customers live in the Western Hemisphere.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are no customers from Africa or the Middle East region.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2CA23-B682-27C6-A23A-6BBFE28B854C}"/>
              </a:ext>
            </a:extLst>
          </p:cNvPr>
          <p:cNvSpPr txBox="1"/>
          <p:nvPr/>
        </p:nvSpPr>
        <p:spPr>
          <a:xfrm>
            <a:off x="6786113" y="3824377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track portfolio must be expanded to include regional music in order to attract customers from newer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focused marketing campaign in the Middle East should be launched to capitalize on the region's affluent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4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C2A3F-5BCB-E95F-3A11-D4A5E6BAE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3" y="2194580"/>
            <a:ext cx="5647186" cy="3394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D737E-C3FC-AA23-5BC3-B4AC16D234E8}"/>
              </a:ext>
            </a:extLst>
          </p:cNvPr>
          <p:cNvSpPr txBox="1"/>
          <p:nvPr/>
        </p:nvSpPr>
        <p:spPr>
          <a:xfrm>
            <a:off x="506083" y="948906"/>
            <a:ext cx="6929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Global Revenue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3F882-2E71-3C13-79A1-48E57C99453C}"/>
              </a:ext>
            </a:extLst>
          </p:cNvPr>
          <p:cNvSpPr txBox="1"/>
          <p:nvPr/>
        </p:nvSpPr>
        <p:spPr>
          <a:xfrm>
            <a:off x="6786113" y="2122098"/>
            <a:ext cx="4681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USA is the top country in terms of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revenue from North America makes up a large share of the total revenue.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7857A-455B-0949-770C-82E19B2B92EF}"/>
              </a:ext>
            </a:extLst>
          </p:cNvPr>
          <p:cNvSpPr txBox="1"/>
          <p:nvPr/>
        </p:nvSpPr>
        <p:spPr>
          <a:xfrm>
            <a:off x="6786113" y="3824377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European Revenue has the potential to be increased with offers and promotional campaigns focused on customers in that demographic.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music catalogue must be expanded in order to include more genres and artists.</a:t>
            </a:r>
          </a:p>
        </p:txBody>
      </p:sp>
    </p:spTree>
    <p:extLst>
      <p:ext uri="{BB962C8B-B14F-4D97-AF65-F5344CB8AC3E}">
        <p14:creationId xmlns:p14="http://schemas.microsoft.com/office/powerpoint/2010/main" val="738969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1599</Words>
  <Application>Microsoft Office PowerPoint</Application>
  <PresentationFormat>Widescreen</PresentationFormat>
  <Paragraphs>171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CHINOOK SALES ANALYSIS</vt:lpstr>
      <vt:lpstr>PROBLEM STATEMENT</vt:lpstr>
      <vt:lpstr>Data Description</vt:lpstr>
      <vt:lpstr>PowerPoint Presentation</vt:lpstr>
      <vt:lpstr>PowerPoint Presentation</vt:lpstr>
      <vt:lpstr>PowerPoint Presentation</vt:lpstr>
      <vt:lpstr>Top Artists by Sales in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Mishra</dc:creator>
  <cp:lastModifiedBy>Vaibhav Mishra</cp:lastModifiedBy>
  <cp:revision>8</cp:revision>
  <dcterms:created xsi:type="dcterms:W3CDTF">2024-10-03T19:01:41Z</dcterms:created>
  <dcterms:modified xsi:type="dcterms:W3CDTF">2024-10-16T16:03:17Z</dcterms:modified>
</cp:coreProperties>
</file>