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69" r:id="rId5"/>
    <p:sldId id="274" r:id="rId6"/>
    <p:sldId id="275" r:id="rId7"/>
    <p:sldId id="277" r:id="rId8"/>
    <p:sldId id="278" r:id="rId9"/>
    <p:sldId id="279" r:id="rId10"/>
    <p:sldId id="270" r:id="rId11"/>
    <p:sldId id="257" r:id="rId12"/>
    <p:sldId id="258" r:id="rId13"/>
    <p:sldId id="265" r:id="rId14"/>
    <p:sldId id="259" r:id="rId15"/>
    <p:sldId id="260" r:id="rId16"/>
    <p:sldId id="261" r:id="rId17"/>
    <p:sldId id="262" r:id="rId18"/>
    <p:sldId id="263" r:id="rId19"/>
    <p:sldId id="271" r:id="rId20"/>
    <p:sldId id="272" r:id="rId21"/>
    <p:sldId id="283" r:id="rId22"/>
    <p:sldId id="284" r:id="rId23"/>
    <p:sldId id="285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216D6-2F00-4C02-881E-B7C418945AEC}" v="16" dt="2024-10-26T17:51:4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8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2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2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88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3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7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E43FD8-A5C2-4336-AEB0-9ACC2D90BF4A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539B54-F6F9-4E5C-9282-6483213F48F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41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88451-A05F-E953-4AC0-1F3A17B04D60}"/>
              </a:ext>
            </a:extLst>
          </p:cNvPr>
          <p:cNvSpPr/>
          <p:nvPr/>
        </p:nvSpPr>
        <p:spPr>
          <a:xfrm>
            <a:off x="474680" y="781919"/>
            <a:ext cx="76399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COLUMBIA </a:t>
            </a:r>
          </a:p>
          <a:p>
            <a:pPr algn="ctr"/>
            <a:r>
              <a:rPr 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ASIA HOSPITAL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2A20-1DAF-68E5-CDBF-59FE07498D30}"/>
              </a:ext>
            </a:extLst>
          </p:cNvPr>
          <p:cNvSpPr txBox="1"/>
          <p:nvPr/>
        </p:nvSpPr>
        <p:spPr>
          <a:xfrm>
            <a:off x="8997696" y="4937760"/>
            <a:ext cx="25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Vaibhav Mishra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9F7FA3-F04E-2A8A-F79E-F66B908AF0AC}"/>
              </a:ext>
            </a:extLst>
          </p:cNvPr>
          <p:cNvSpPr/>
          <p:nvPr/>
        </p:nvSpPr>
        <p:spPr>
          <a:xfrm>
            <a:off x="1894114" y="1946367"/>
            <a:ext cx="823613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SUBJECTIVE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INSIGHTS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AND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4260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E1AA-2851-E65A-63C7-AEB951D7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wait time by satisfaction score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180353-95B6-BAA0-AA1F-119359E9A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90096"/>
            <a:ext cx="4919511" cy="2904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B3573B-3A1A-095C-B392-03B718425F84}"/>
              </a:ext>
            </a:extLst>
          </p:cNvPr>
          <p:cNvSpPr txBox="1"/>
          <p:nvPr/>
        </p:nvSpPr>
        <p:spPr>
          <a:xfrm>
            <a:off x="5239109" y="1915064"/>
            <a:ext cx="6371699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average wait time is in the range of 33-37 minutes.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max average wait time for patient is for satisfaction 2 while the lowest is for 8.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seems to be no relation between patient time and satisfaction scores.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Efforts to reduce patient wait time through more hospital staff.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for other factors influencing patient satisfaction scores.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49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6D94A-95D8-EBA2-3689-B587C4A9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AC28-0BC6-8253-EDAF-39B41A9C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Number of  visits by patient demographic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E97BD-ECCE-AC88-CB46-A02DFCA6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32088"/>
            <a:ext cx="5106491" cy="3032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38F1D-0186-EA0F-2C23-EC7D50BC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10" y="2032088"/>
            <a:ext cx="5831111" cy="30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F4820C-12B2-87F3-90E6-A97D4D53CF39}"/>
              </a:ext>
            </a:extLst>
          </p:cNvPr>
          <p:cNvSpPr txBox="1"/>
          <p:nvPr/>
        </p:nvSpPr>
        <p:spPr>
          <a:xfrm>
            <a:off x="4795940" y="1915064"/>
            <a:ext cx="6814868" cy="450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Patient data shows that the visits are gender-neutral with similar male and female patients.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White and African American constitute approximately 50% of patients in almost every department.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Patients are equally distributed among their age groups in every department except Renal where age group 31-40 is in majority. 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Efforts to reduce patient wait time through more hospital staff.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for other factors influencing patient satisfaction scores.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535C2-F2CE-5A71-A985-9C34BA97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1" y="2846927"/>
            <a:ext cx="4476419" cy="248419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580D243-756B-1476-EC86-5352A6A1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/>
              <a:t>Number of  visits by patient demographic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9799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D9FB5-BFAC-DBA5-B36A-ED62010D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B173-DAA0-20BA-E0F6-5E28622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Year and month visit breakdown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8F0E8-FB26-ECE5-977D-7167DD15CB49}"/>
              </a:ext>
            </a:extLst>
          </p:cNvPr>
          <p:cNvSpPr txBox="1"/>
          <p:nvPr/>
        </p:nvSpPr>
        <p:spPr>
          <a:xfrm>
            <a:off x="581192" y="4540167"/>
            <a:ext cx="11363517" cy="160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Discounts and drives should be offered seasonally to increase visits.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Promotional drives and free checkups can be offered to increase patient visits.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5CCB0A-BC15-659A-CF8F-2F1233E9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80998"/>
            <a:ext cx="5365283" cy="2222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70867-5761-C56F-2093-4398E616C68D}"/>
              </a:ext>
            </a:extLst>
          </p:cNvPr>
          <p:cNvSpPr txBox="1"/>
          <p:nvPr/>
        </p:nvSpPr>
        <p:spPr>
          <a:xfrm>
            <a:off x="5573010" y="1976901"/>
            <a:ext cx="6371699" cy="18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visits were least in Feb 2020.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no 3 consecutive months where the number of visits either only increased or only decreased.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0DE4-9820-FBB7-0840-751FD434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09EE-3517-C5CB-9A52-4F065C77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sat score by patient age group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C9389-162D-30E2-88A8-B5CE3A36447E}"/>
              </a:ext>
            </a:extLst>
          </p:cNvPr>
          <p:cNvSpPr txBox="1"/>
          <p:nvPr/>
        </p:nvSpPr>
        <p:spPr>
          <a:xfrm>
            <a:off x="5239109" y="1915064"/>
            <a:ext cx="6371699" cy="4338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Satisfaction rating of age group 71-80 is lowest among all the age groups.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1-10 and 41-50 age groups have the highest average satisfaction rating.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Amenities like wheelchairs and a hospital staff worker can be assigned to the senior patients.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improve average rating in all the age groups number of staff can be increased in order to have a more personal interaction.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597E-05C5-6ADC-B0E9-6E046091C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849188"/>
            <a:ext cx="4519894" cy="23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9CD4-84DE-0BEE-0C8A-F94727BD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8BB4-B0AD-129E-8732-C3AF0901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Patient diversity 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E6950-96A7-DFAE-A1D3-8F64563878BA}"/>
              </a:ext>
            </a:extLst>
          </p:cNvPr>
          <p:cNvSpPr txBox="1"/>
          <p:nvPr/>
        </p:nvSpPr>
        <p:spPr>
          <a:xfrm>
            <a:off x="5239109" y="1915064"/>
            <a:ext cx="6371699" cy="385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patient pool is highly diverse with 7 different ethnicities.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Majority of patients belong to White and African American race.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 health drives can be promoted to ethnic communication channels.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clinics can be set up in areas where specific races are predominant.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58F80D-BA16-8C9D-55F5-CB80939BE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3144574"/>
            <a:ext cx="4387842" cy="24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1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E67E6-6A25-DBB8-5FFA-6C75FFB9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5A19-3BDE-50B1-ED49-FA699115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Revenue breakdown by year and month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6B41-C1BA-4912-E259-C709E9DE9E79}"/>
              </a:ext>
            </a:extLst>
          </p:cNvPr>
          <p:cNvSpPr txBox="1"/>
          <p:nvPr/>
        </p:nvSpPr>
        <p:spPr>
          <a:xfrm>
            <a:off x="5239109" y="2455652"/>
            <a:ext cx="6371699" cy="398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monthly revenue of the hospital lies in the range of 22-30 million.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hospital is doing well in terms of revenue considering only 22 doctors are on call.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doctors can be increased in order to increase number of visits by patients.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Seasonal diseases can be anticipated in order to maximise productivity in that particular department.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A3CFE-7CE3-E148-7BC9-C1167C32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333040"/>
            <a:ext cx="4428490" cy="23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E4C6-DD65-41F7-0014-D324C61D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D1EA-1740-2B74-F847-3CFBEFE3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wait time by department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F3E0-7BCA-00C0-C096-3C68A501F309}"/>
              </a:ext>
            </a:extLst>
          </p:cNvPr>
          <p:cNvSpPr txBox="1"/>
          <p:nvPr/>
        </p:nvSpPr>
        <p:spPr>
          <a:xfrm>
            <a:off x="5239109" y="1915064"/>
            <a:ext cx="6371699" cy="368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Neurology department has the highest average waiting time among the departments.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difference between average waiting time of different departments is not that significant and the range lies in 34-37 minutes of waiting. 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Efforts to reduce patient wait time through more hospital staff.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for other factors influencing </a:t>
            </a:r>
            <a:r>
              <a:rPr lang="en-US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waiting time for the patient.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942F4-7E19-669C-B5CD-6D8C145A3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38" y="3407565"/>
            <a:ext cx="4359705" cy="22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C275-3836-59CF-ED82-5C6EB451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Doctor productivity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49C0E-F0F0-C286-4481-442319B8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15144"/>
            <a:ext cx="2691397" cy="222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32D2F6-F3AF-9BF9-FFB6-13B4C029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535148"/>
            <a:ext cx="2691397" cy="1750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5B3CC-33BC-4AF5-428D-AB2389990A52}"/>
              </a:ext>
            </a:extLst>
          </p:cNvPr>
          <p:cNvSpPr txBox="1"/>
          <p:nvPr/>
        </p:nvSpPr>
        <p:spPr>
          <a:xfrm>
            <a:off x="3986381" y="1867751"/>
            <a:ext cx="7624427" cy="533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Arial" panose="020B0604020202020204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Departments with consistently high patient volumes or significant growth trends often require additional doctors to manage patient loads effectively.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patient volume can lead to long wait times, which impact patient satisfaction and outcomes.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departments may already have a higher patient-to-doctor ratio, making it challenging to maintain quality of care. Reducing this ratio can improve patient outcomes and doctor workload balance.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High-revenue departments or those with elective procedures can justify the investment of new doctors due to their potential for positive ROI.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Practice has the highest number of visits, new recruits should be done in this department do decrease workload and improve customer satisfaction.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Orthopaedics has a small number of patients but it is very high in revenue per doctor. This fact can be used to increase revenue by increasing number of visits through referrals.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8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3C96-19D2-BB98-3F1A-9A85D799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F128-646B-3957-0F0C-231028E30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have been hired as a consultant data analyst by Columbia Asia Hospital. The Hospital is looking for key insights for the following objectives: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Assess the hospital's revenue generation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Insights about </a:t>
            </a:r>
            <a:r>
              <a:rPr lang="en-GB" sz="1800" b="0" i="0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suitable departments for new hires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GB" sz="1800" b="0" i="0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Strategies suggestions for patient discounts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GB" sz="1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task is to perform data analysis and come up with a report in order to help the organisation with the mentioned objectives.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9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376-DD13-0892-49F9-5141FCD8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 allocation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5B9EB-2089-C560-23D8-BFAE1117E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2329093"/>
            <a:ext cx="4777192" cy="1734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613C4-7053-2501-91C1-B3F9C9CE753B}"/>
              </a:ext>
            </a:extLst>
          </p:cNvPr>
          <p:cNvSpPr txBox="1"/>
          <p:nvPr/>
        </p:nvSpPr>
        <p:spPr>
          <a:xfrm>
            <a:off x="5358385" y="2144097"/>
            <a:ext cx="6371699" cy="215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Looking at visit times, the patient visits are symmetric around the time of noon.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General Practice, patients equally come from noon to midnight and from midnight to noon.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77518-82D3-34DB-93B4-0ABE5F068C14}"/>
              </a:ext>
            </a:extLst>
          </p:cNvPr>
          <p:cNvSpPr txBox="1"/>
          <p:nvPr/>
        </p:nvSpPr>
        <p:spPr>
          <a:xfrm>
            <a:off x="581192" y="4713903"/>
            <a:ext cx="11363517" cy="15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Recommendations: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two shift timings should be 12am-12pm and 12pm-12am. 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timing will ensure patients have the best care possible while also ensuring the staff gets enough rest.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2-shift policy will improve satisfaction scores as well as quality of care.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C2BD-71FB-3E11-613E-048ED2C9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Dashboard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A36C7-A694-5644-E2AE-82658206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96" y="1950231"/>
            <a:ext cx="7791607" cy="45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4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B867CF-2211-E018-752F-136F22D8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67" y="1848405"/>
            <a:ext cx="8901265" cy="43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82244-9D16-2E07-BACE-53F32083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27" y="1808982"/>
            <a:ext cx="9473546" cy="43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2D71-A0EF-98AA-0CD5-2AD5B7E0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5B41-C784-F2D4-8588-3C9A331F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Practice has the highest number of visits, new recruits should be done in this department do decrease workload and improve customer satisfaction.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2-shift policy will improve satisfaction scores as well as quality of care.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 health drives can be promoted to ethnic communication channels.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18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clinics can be set up in areas where specific races are predominant.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82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5863-951B-29DA-6CFD-F1B282C1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0DEE-6EFB-D3AF-CF22-94A8F897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Columbia Asia Hospital has huge potential to become a highly successful medical care enterprise.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The hospital has high revenue potential.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Discounts and offers will attract more people for their caregiving.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Orthopaedic department has huge revenue potential if patient visits can be increased.</a:t>
            </a:r>
          </a:p>
        </p:txBody>
      </p:sp>
    </p:spTree>
    <p:extLst>
      <p:ext uri="{BB962C8B-B14F-4D97-AF65-F5344CB8AC3E}">
        <p14:creationId xmlns:p14="http://schemas.microsoft.com/office/powerpoint/2010/main" val="259755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A31-69F1-3A45-679A-247CBAA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Acknowledgement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6165-0A8D-9ACE-7931-032189C4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Microsoft Power BI documentation.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Microsoft Learn Portal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DAX Studio 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0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73B6-3DD6-7AA3-7F45-68A88364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description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28C2-281F-6277-333A-39638EAF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26800"/>
            <a:ext cx="11029615" cy="3678303"/>
          </a:xfrm>
        </p:spPr>
        <p:txBody>
          <a:bodyPr>
            <a:norm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date and time information without specifying AM or PM. The format is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DD-MM-YYYY HH:MM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ID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Each patient is assigned a unique identifier, which seems to be in the format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124-62-3289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Gender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records the gender of the patient, denoted by 'M' for male and 'F' for female.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Age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age of the patients is listed in years.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Sat Score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It seems to represent a satisfaction score given by or for the patient. However, the scores are single-digit, and it's not clear what the scale is.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First Initial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the first initial of the patient's first name.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Last Name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surname of the patient is listed in this column.</a:t>
            </a:r>
          </a:p>
        </p:txBody>
      </p:sp>
    </p:spTree>
    <p:extLst>
      <p:ext uri="{BB962C8B-B14F-4D97-AF65-F5344CB8AC3E}">
        <p14:creationId xmlns:p14="http://schemas.microsoft.com/office/powerpoint/2010/main" val="30229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72BC-C63F-69A8-35DF-52EC5AFC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9760"/>
          </a:xfrm>
        </p:spPr>
        <p:txBody>
          <a:bodyPr>
            <a:norm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Race: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racial or ethnic background of the patient is recorded here, with categories such as 'White', 'African American', 'Asian', 'Native American/Alaska Native', and 'Two or More Races'.</a:t>
            </a:r>
            <a:endParaRPr lang="en-GB"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Admin Flag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contains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values ('TRUE' or 'FALSE') which might indicate whether the patient was admitted or some other administrative flag.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Wait Time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Appears to indicate the time the patient waited, possibly in minutes, before being seen or processed.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Referral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column lists the department to which the patient was referred, with entries such as 'General Practice', '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Orthopedics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', 'Gastroenterology', or 'None' indicating no referral.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Doctor Name: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Identifies the doctor who attended each patient.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Appointment Fees: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cost charged for a doctor's consultation.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q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Total Bill: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overall amount billed to the patient, including all services and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09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F1859-2EEE-51B2-2D26-A98A905B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23A643-1CBC-8BFB-9478-E141AA24586A}"/>
              </a:ext>
            </a:extLst>
          </p:cNvPr>
          <p:cNvSpPr/>
          <p:nvPr/>
        </p:nvSpPr>
        <p:spPr>
          <a:xfrm>
            <a:off x="1894114" y="1946367"/>
            <a:ext cx="8236132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OBJECTIVE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KEY METRICS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AND </a:t>
            </a:r>
          </a:p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26492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B0E6-4AE7-8DB9-8192-E1A4AC512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1473-471B-AF8C-B9C4-59BEE1D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Visits by department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822A9-6B18-53C8-C0E7-A6A606E52D78}"/>
              </a:ext>
            </a:extLst>
          </p:cNvPr>
          <p:cNvSpPr txBox="1"/>
          <p:nvPr/>
        </p:nvSpPr>
        <p:spPr>
          <a:xfrm>
            <a:off x="5239109" y="2986845"/>
            <a:ext cx="6371699" cy="187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Practice department has the greatest number of visits.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Bef>
                <a:spcPts val="1000"/>
              </a:spcBef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Renal Department is experiencing the least number of patient visits.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D631B-D583-C26C-91E0-4DCE6B8B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608142"/>
            <a:ext cx="407726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78518-2012-1FC1-1329-46951402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FD9C-0795-FEE5-3820-F355E5C9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Revenue by department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302901-0F1D-8837-73DA-7178448E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67372"/>
            <a:ext cx="4237407" cy="277710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C5462-D486-EED4-BB99-625E9B44B7A5}"/>
              </a:ext>
            </a:extLst>
          </p:cNvPr>
          <p:cNvSpPr txBox="1"/>
          <p:nvPr/>
        </p:nvSpPr>
        <p:spPr>
          <a:xfrm>
            <a:off x="5239109" y="2632164"/>
            <a:ext cx="6371699" cy="212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Orthopaedics department is the largest contributor to the revenue generated.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Orthopaedics and General Practice departments are significant leader in terms of revenue.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Renal department has significantly lower revenue contribution. 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4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DD8F0-DD75-99F0-A248-9300D89C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C49C-F563-88E1-308A-C0A1FF18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Satisfaction rating by demographic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29BC9-8503-7226-B78E-F5E39BC5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6709"/>
            <a:ext cx="3378160" cy="2249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578D6-A938-7715-1DF5-43F6CCEE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467127"/>
            <a:ext cx="3378160" cy="1744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2B648-CA40-1366-644D-EB97C255BFD1}"/>
              </a:ext>
            </a:extLst>
          </p:cNvPr>
          <p:cNvSpPr txBox="1"/>
          <p:nvPr/>
        </p:nvSpPr>
        <p:spPr>
          <a:xfrm>
            <a:off x="5239109" y="2632165"/>
            <a:ext cx="6371699" cy="17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Age group 71-80 has the least average satisfaction scores among the patients.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range between races is not very varied for average satisfaction scores.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4D34-9387-5D74-8D43-59147C7D0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A9C6-07DF-45E0-D4D5-D8628E83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Gender ratio by department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063D66-29D0-5C26-3582-B1CEEB036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85121"/>
            <a:ext cx="4275070" cy="3141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035E5E-E09D-4E0D-27C9-F517CF62927B}"/>
              </a:ext>
            </a:extLst>
          </p:cNvPr>
          <p:cNvSpPr txBox="1"/>
          <p:nvPr/>
        </p:nvSpPr>
        <p:spPr>
          <a:xfrm>
            <a:off x="5239109" y="2632165"/>
            <a:ext cx="6371699" cy="212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Insights: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Physiotherapy is the most gender-neutral department with similar number of male and female bills.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Gastroenterology has significantly more female patients than male.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3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GB" sz="16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Majority of departments have male dominated patient pool.</a:t>
            </a:r>
            <a:endParaRPr lang="en-IN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999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312</TotalTime>
  <Words>1384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Gill Sans MT</vt:lpstr>
      <vt:lpstr>Lato</vt:lpstr>
      <vt:lpstr>Symbol</vt:lpstr>
      <vt:lpstr>Wingdings</vt:lpstr>
      <vt:lpstr>Wingdings 2</vt:lpstr>
      <vt:lpstr>Dividend</vt:lpstr>
      <vt:lpstr>PowerPoint Presentation</vt:lpstr>
      <vt:lpstr>Problem statement</vt:lpstr>
      <vt:lpstr>Data description</vt:lpstr>
      <vt:lpstr>PowerPoint Presentation</vt:lpstr>
      <vt:lpstr>PowerPoint Presentation</vt:lpstr>
      <vt:lpstr>Visits by department</vt:lpstr>
      <vt:lpstr>Revenue by department</vt:lpstr>
      <vt:lpstr>Satisfaction rating by demographic</vt:lpstr>
      <vt:lpstr>Gender ratio by department</vt:lpstr>
      <vt:lpstr>PowerPoint Presentation</vt:lpstr>
      <vt:lpstr>Average wait time by satisfaction score</vt:lpstr>
      <vt:lpstr>Number of  visits by patient demographic</vt:lpstr>
      <vt:lpstr>Number of  visits by patient demographic</vt:lpstr>
      <vt:lpstr>Year and month visit breakdown</vt:lpstr>
      <vt:lpstr>Average sat score by patient age group</vt:lpstr>
      <vt:lpstr>Patient diversity </vt:lpstr>
      <vt:lpstr>Revenue breakdown by year and month</vt:lpstr>
      <vt:lpstr>Average wait time by department</vt:lpstr>
      <vt:lpstr>Doctor productivity</vt:lpstr>
      <vt:lpstr>Shift allocation</vt:lpstr>
      <vt:lpstr>Dashboard</vt:lpstr>
      <vt:lpstr>PowerPoint Presentation</vt:lpstr>
      <vt:lpstr>PowerPoint Presentation</vt:lpstr>
      <vt:lpstr>Recommendations</vt:lpstr>
      <vt:lpstr>Conclusion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Mishra</dc:creator>
  <cp:lastModifiedBy>Vaibhav Mishra</cp:lastModifiedBy>
  <cp:revision>5</cp:revision>
  <dcterms:created xsi:type="dcterms:W3CDTF">2024-10-26T17:22:36Z</dcterms:created>
  <dcterms:modified xsi:type="dcterms:W3CDTF">2024-11-04T18:34:44Z</dcterms:modified>
</cp:coreProperties>
</file>