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70" r:id="rId8"/>
    <p:sldId id="278" r:id="rId9"/>
    <p:sldId id="271" r:id="rId10"/>
    <p:sldId id="272" r:id="rId11"/>
    <p:sldId id="274" r:id="rId12"/>
    <p:sldId id="275" r:id="rId13"/>
    <p:sldId id="276" r:id="rId14"/>
    <p:sldId id="266" r:id="rId15"/>
    <p:sldId id="267" r:id="rId16"/>
    <p:sldId id="268" r:id="rId17"/>
    <p:sldId id="277" r:id="rId18"/>
    <p:sldId id="279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08845B-7ECC-4EB6-B095-F8F3B0F93A12}">
          <p14:sldIdLst>
            <p14:sldId id="256"/>
            <p14:sldId id="257"/>
            <p14:sldId id="258"/>
            <p14:sldId id="259"/>
            <p14:sldId id="280"/>
            <p14:sldId id="260"/>
            <p14:sldId id="270"/>
            <p14:sldId id="278"/>
            <p14:sldId id="271"/>
            <p14:sldId id="272"/>
            <p14:sldId id="274"/>
            <p14:sldId id="275"/>
            <p14:sldId id="276"/>
            <p14:sldId id="266"/>
            <p14:sldId id="267"/>
            <p14:sldId id="268"/>
            <p14:sldId id="277"/>
            <p14:sldId id="279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>
        <p:scale>
          <a:sx n="75" d="100"/>
          <a:sy n="75" d="100"/>
        </p:scale>
        <p:origin x="105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0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2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87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1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9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8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5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15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9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0145523-EAE3-419E-9118-12F2F1C4555C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E095A9-EB81-4B56-9BD0-F0D10E88AEC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283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C4E151-348B-0283-4162-90412849A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70" y="127450"/>
            <a:ext cx="4225865" cy="422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571430-FA86-738A-E8D4-518D8A1723FD}"/>
              </a:ext>
            </a:extLst>
          </p:cNvPr>
          <p:cNvSpPr/>
          <p:nvPr/>
        </p:nvSpPr>
        <p:spPr>
          <a:xfrm>
            <a:off x="761358" y="3288976"/>
            <a:ext cx="70423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Zomato Restaurants </a:t>
            </a:r>
          </a:p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8FA51-F8E3-854A-410B-79B6D1802E11}"/>
              </a:ext>
            </a:extLst>
          </p:cNvPr>
          <p:cNvSpPr txBox="1"/>
          <p:nvPr/>
        </p:nvSpPr>
        <p:spPr>
          <a:xfrm>
            <a:off x="8068573" y="4566249"/>
            <a:ext cx="3473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Vaibhav Mishra</a:t>
            </a:r>
          </a:p>
          <a:p>
            <a:r>
              <a:rPr lang="en-IN" sz="1600" dirty="0">
                <a:solidFill>
                  <a:schemeClr val="bg1"/>
                </a:solidFill>
              </a:rPr>
              <a:t>19/07/2024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597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9116B6A-B5F7-0CC6-DA66-C54D0B21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137" y="965121"/>
            <a:ext cx="9404723" cy="897610"/>
          </a:xfrm>
        </p:spPr>
        <p:txBody>
          <a:bodyPr anchor="t">
            <a:normAutofit fontScale="90000"/>
          </a:bodyPr>
          <a:lstStyle/>
          <a:p>
            <a:r>
              <a:rPr lang="en-GB" sz="4400" dirty="0"/>
              <a:t>Average Rating by Country</a:t>
            </a:r>
            <a:br>
              <a:rPr lang="en-GB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06875E-3188-868D-1EEA-07356626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485" y="2053932"/>
            <a:ext cx="4396339" cy="57626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Key Insights: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6DEA8-5F20-5D7F-66DE-701A4B4A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0485" y="2895369"/>
            <a:ext cx="4396339" cy="3246471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Indian restaurants have the lowest average rating of all of the restaurants.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Philippines has the highest average rating</a:t>
            </a:r>
            <a:r>
              <a:rPr lang="en-IN" dirty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The average rating of all the restaurants W.R.T. their countries is not largely varied.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This indicates a huge focus on customer service</a:t>
            </a:r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DA9582-4EC8-BB1B-AE4E-E161DE35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7" y="2627089"/>
            <a:ext cx="4965191" cy="32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3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281172-DF59-2326-F1BF-E174D070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06" y="1101561"/>
            <a:ext cx="10111827" cy="732828"/>
          </a:xfrm>
        </p:spPr>
        <p:txBody>
          <a:bodyPr anchor="t">
            <a:normAutofit fontScale="90000"/>
          </a:bodyPr>
          <a:lstStyle/>
          <a:p>
            <a:r>
              <a:rPr lang="en-GB" sz="4400" dirty="0"/>
              <a:t>Average Cost for two by Country</a:t>
            </a:r>
            <a:br>
              <a:rPr lang="en-GB" dirty="0"/>
            </a:br>
            <a:endParaRPr lang="en-I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606875E-3188-868D-1EEA-07356626B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4494" y="1993162"/>
            <a:ext cx="4396339" cy="429958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Key Insights: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6DEA8-5F20-5D7F-66DE-701A4B4A9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423120"/>
            <a:ext cx="4396339" cy="2514600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The average cost for two is largely varied across countries.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Turkey has the least average cost for two.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The difference between highest and lowest average cost for two is 12800 INR.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This shows we have a lot of potential for revenue generation.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4E193B-43A3-4C2C-C8A1-5A5F9708C46C}"/>
              </a:ext>
            </a:extLst>
          </p:cNvPr>
          <p:cNvGrpSpPr/>
          <p:nvPr/>
        </p:nvGrpSpPr>
        <p:grpSpPr>
          <a:xfrm>
            <a:off x="5654493" y="4785495"/>
            <a:ext cx="4396340" cy="1621813"/>
            <a:chOff x="5654489" y="3881480"/>
            <a:chExt cx="4396340" cy="162181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4CF4F423-B152-3F33-C990-5CB9276719B8}"/>
                </a:ext>
              </a:extLst>
            </p:cNvPr>
            <p:cNvSpPr txBox="1">
              <a:spLocks/>
            </p:cNvSpPr>
            <p:nvPr/>
          </p:nvSpPr>
          <p:spPr>
            <a:xfrm>
              <a:off x="5654490" y="3881480"/>
              <a:ext cx="4396339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400" b="0" i="0" kern="120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0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8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Recommendations: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B589F770-799C-6303-F86F-1246815EA753}"/>
                </a:ext>
              </a:extLst>
            </p:cNvPr>
            <p:cNvSpPr txBox="1">
              <a:spLocks/>
            </p:cNvSpPr>
            <p:nvPr/>
          </p:nvSpPr>
          <p:spPr>
            <a:xfrm>
              <a:off x="5654489" y="4616515"/>
              <a:ext cx="4396339" cy="88677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US" dirty="0"/>
                <a:t>In order to ensure maximum revenue, Singapore, Philippines and Qatar should be prioritized</a:t>
              </a:r>
              <a:endParaRPr lang="en-IN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4D64A79-3A16-5412-0EDC-4E093673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8" y="2558114"/>
            <a:ext cx="5212532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1365D7A-8DF6-3B49-F55C-E08758254C33}"/>
              </a:ext>
            </a:extLst>
          </p:cNvPr>
          <p:cNvSpPr txBox="1">
            <a:spLocks/>
          </p:cNvSpPr>
          <p:nvPr/>
        </p:nvSpPr>
        <p:spPr>
          <a:xfrm>
            <a:off x="5691070" y="2162080"/>
            <a:ext cx="4396339" cy="2007108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A large majority of the restaurants do not have online delivery option.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Online delivery and table booking is not prioritised for the restaurants.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59504A8-BBDB-1A3D-3B47-2FD0D7A1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069" y="1794857"/>
            <a:ext cx="4766377" cy="56034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K</a:t>
            </a:r>
            <a:r>
              <a:rPr lang="en-GB" sz="2400" cap="none" dirty="0">
                <a:solidFill>
                  <a:schemeClr val="tx1"/>
                </a:solidFill>
              </a:rPr>
              <a:t>ey Insights:</a:t>
            </a:r>
            <a:endParaRPr lang="en-IN" sz="2400" cap="non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A3725-D19F-AFF8-7E0E-E5815A3FE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4" y="4365083"/>
            <a:ext cx="3651047" cy="2353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F9E6C-43B7-D970-C148-22FEFA35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4" y="1918192"/>
            <a:ext cx="3651047" cy="23532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9ECA4A6-A2A2-47C3-E5CE-979494ABF01D}"/>
              </a:ext>
            </a:extLst>
          </p:cNvPr>
          <p:cNvSpPr txBox="1">
            <a:spLocks/>
          </p:cNvSpPr>
          <p:nvPr/>
        </p:nvSpPr>
        <p:spPr>
          <a:xfrm>
            <a:off x="312064" y="256032"/>
            <a:ext cx="9404723" cy="8976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A5A726-0A04-8E85-FCBF-B702B0455852}"/>
              </a:ext>
            </a:extLst>
          </p:cNvPr>
          <p:cNvSpPr txBox="1">
            <a:spLocks/>
          </p:cNvSpPr>
          <p:nvPr/>
        </p:nvSpPr>
        <p:spPr>
          <a:xfrm>
            <a:off x="572414" y="1020582"/>
            <a:ext cx="11029036" cy="6933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RESTAURANTS HAVING DELIVERY &amp; BOOKING</a:t>
            </a:r>
            <a:endParaRPr lang="en-IN" sz="40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96C140F-0EEB-F372-B0B2-64F7456F4014}"/>
              </a:ext>
            </a:extLst>
          </p:cNvPr>
          <p:cNvGrpSpPr/>
          <p:nvPr/>
        </p:nvGrpSpPr>
        <p:grpSpPr>
          <a:xfrm>
            <a:off x="5691069" y="4169188"/>
            <a:ext cx="4396339" cy="1499184"/>
            <a:chOff x="5691069" y="3502438"/>
            <a:chExt cx="4396339" cy="1499184"/>
          </a:xfrm>
        </p:grpSpPr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9B745C4E-5929-9CD8-E066-237650560A5C}"/>
                </a:ext>
              </a:extLst>
            </p:cNvPr>
            <p:cNvSpPr txBox="1">
              <a:spLocks/>
            </p:cNvSpPr>
            <p:nvPr/>
          </p:nvSpPr>
          <p:spPr>
            <a:xfrm>
              <a:off x="5691069" y="3502438"/>
              <a:ext cx="4396339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400" b="0" i="0" kern="120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0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8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Recommendations</a:t>
              </a:r>
              <a:r>
                <a:rPr lang="en-GB" dirty="0"/>
                <a:t>:</a:t>
              </a:r>
              <a:endParaRPr lang="en-IN" dirty="0"/>
            </a:p>
          </p:txBody>
        </p:sp>
        <p:sp>
          <p:nvSpPr>
            <p:cNvPr id="13" name="Content Placeholder 4">
              <a:extLst>
                <a:ext uri="{FF2B5EF4-FFF2-40B4-BE49-F238E27FC236}">
                  <a16:creationId xmlns:a16="http://schemas.microsoft.com/office/drawing/2014/main" id="{3E8AC8B4-1ABC-D9E9-3B3A-7255A33DB20D}"/>
                </a:ext>
              </a:extLst>
            </p:cNvPr>
            <p:cNvSpPr txBox="1">
              <a:spLocks/>
            </p:cNvSpPr>
            <p:nvPr/>
          </p:nvSpPr>
          <p:spPr>
            <a:xfrm>
              <a:off x="5691069" y="4224572"/>
              <a:ext cx="4396339" cy="77705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US" dirty="0"/>
                <a:t>New restaurants should have Online Delivery and Table Booking features.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18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1365D7A-8DF6-3B49-F55C-E08758254C33}"/>
              </a:ext>
            </a:extLst>
          </p:cNvPr>
          <p:cNvSpPr txBox="1">
            <a:spLocks/>
          </p:cNvSpPr>
          <p:nvPr/>
        </p:nvSpPr>
        <p:spPr>
          <a:xfrm>
            <a:off x="5710120" y="2598055"/>
            <a:ext cx="5258725" cy="1777480"/>
          </a:xfrm>
          <a:prstGeom prst="rect">
            <a:avLst/>
          </a:prstGeom>
        </p:spPr>
        <p:txBody>
          <a:bodyPr anchor="ctr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Restaurants having no online delivery or table booking have the lowest average rating.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The rating increases significantly with adding online delivery and table booking options.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59504A8-BBDB-1A3D-3B47-2FD0D7A1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120" y="2235200"/>
            <a:ext cx="2805230" cy="49455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K</a:t>
            </a:r>
            <a:r>
              <a:rPr lang="en-GB" sz="2400" cap="none" dirty="0">
                <a:solidFill>
                  <a:schemeClr val="tx1"/>
                </a:solidFill>
              </a:rPr>
              <a:t>ey Insights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742B76-492D-9281-12C5-3AB25D16C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15" y="2006093"/>
            <a:ext cx="3695785" cy="22214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D83C63-68F0-EEE8-6A59-E84B8B6B0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17" y="4200809"/>
            <a:ext cx="3695783" cy="22214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0F2D76-C37D-FD77-293E-5A500353E0FC}"/>
              </a:ext>
            </a:extLst>
          </p:cNvPr>
          <p:cNvSpPr txBox="1">
            <a:spLocks/>
          </p:cNvSpPr>
          <p:nvPr/>
        </p:nvSpPr>
        <p:spPr>
          <a:xfrm>
            <a:off x="425125" y="952847"/>
            <a:ext cx="9828447" cy="8129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>
                <a:solidFill>
                  <a:schemeClr val="bg1"/>
                </a:solidFill>
              </a:rPr>
              <a:t>AVERAGE RATING BASED ON FEATURES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EC0A840-12F0-F375-EFBB-A1B2440F7DB2}"/>
              </a:ext>
            </a:extLst>
          </p:cNvPr>
          <p:cNvGrpSpPr/>
          <p:nvPr/>
        </p:nvGrpSpPr>
        <p:grpSpPr>
          <a:xfrm>
            <a:off x="5691070" y="4501448"/>
            <a:ext cx="5201217" cy="1654396"/>
            <a:chOff x="5691070" y="4167118"/>
            <a:chExt cx="5201217" cy="910226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AE546405-6917-6598-2740-6169E9793AC0}"/>
                </a:ext>
              </a:extLst>
            </p:cNvPr>
            <p:cNvSpPr txBox="1">
              <a:spLocks/>
            </p:cNvSpPr>
            <p:nvPr/>
          </p:nvSpPr>
          <p:spPr>
            <a:xfrm>
              <a:off x="5710120" y="4167118"/>
              <a:ext cx="4396339" cy="32197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400" b="0" i="0" kern="120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0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8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Recommendations</a:t>
              </a:r>
              <a:r>
                <a:rPr lang="en-GB" dirty="0"/>
                <a:t>:</a:t>
              </a:r>
              <a:endParaRPr lang="en-IN" dirty="0"/>
            </a:p>
          </p:txBody>
        </p:sp>
        <p:sp>
          <p:nvSpPr>
            <p:cNvPr id="8" name="Content Placeholder 4">
              <a:extLst>
                <a:ext uri="{FF2B5EF4-FFF2-40B4-BE49-F238E27FC236}">
                  <a16:creationId xmlns:a16="http://schemas.microsoft.com/office/drawing/2014/main" id="{7FE64B6D-D4DA-6730-3259-4C979F70B70D}"/>
                </a:ext>
              </a:extLst>
            </p:cNvPr>
            <p:cNvSpPr txBox="1">
              <a:spLocks/>
            </p:cNvSpPr>
            <p:nvPr/>
          </p:nvSpPr>
          <p:spPr>
            <a:xfrm>
              <a:off x="5691070" y="4367987"/>
              <a:ext cx="5201217" cy="70935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US" dirty="0"/>
                <a:t>Options for table booking and online delivery should be prioritized in new restaurants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86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F43-A9E8-7D29-AA29-57FF7180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915" y="712504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DASHBOARD AND VISUALISATIONS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96CE8A-0D94-816E-D6A2-6D2B660D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62" y="1880868"/>
            <a:ext cx="6613222" cy="47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7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F594-F429-DAD6-D879-66590A89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14" y="736048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DASHBOARD AND VISUALISATION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B6FC-A76B-FFF0-95BE-FA8167CE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14" y="2055037"/>
            <a:ext cx="10249722" cy="4141678"/>
          </a:xfrm>
        </p:spPr>
        <p:txBody>
          <a:bodyPr anchor="t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dashboard includes graphics and visual charts of the key pointers in solving our problem statement.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Number of restaurants by Year of Opening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Number of restaurants by country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Average rating of restaurants by country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Average cost for two by country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/>
              <a:t>The dashboard also includes slicers based on country and year to ensure interactivity.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362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B326-BE0D-E081-0CFC-02E2A8AD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4" y="695252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3CF7-FED1-E026-D02D-6F1AB1CA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64" y="2468248"/>
            <a:ext cx="11258006" cy="3518483"/>
          </a:xfrm>
        </p:spPr>
        <p:txBody>
          <a:bodyPr anchor="t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major insights from the data include:</a:t>
            </a:r>
            <a:endParaRPr lang="en-US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Customer service is a huge priority in the restaurant market.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To ensure better revenue the number of cuisines should be kept at a mean value of the number of cuisines in the market.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Features like Table Booking and Online Delivery have a major impact on the customer ratings.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860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EA1B-7460-E76E-4B51-1E124992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AEDF-28B8-B813-91EB-5E08C2E8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5875"/>
            <a:ext cx="11029616" cy="43546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Any new restaurants should be opened in the following countries to ensure better revenue and lesser competition: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 Canada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Indonesia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Philippines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Qatar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Singapore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Sri Lanka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The rating of restaurants is hugely dependent on whether it has table booking and online delivery options.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The average cost for two has a vast difference between the higher and lower ends of the spectrum.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4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581B-EF39-57E6-0510-D68539B2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RECOMMENDATIONS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B55A-5B6F-7138-8B89-043AACC7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88910"/>
            <a:ext cx="10964697" cy="4394637"/>
          </a:xfrm>
        </p:spPr>
        <p:txBody>
          <a:bodyPr anchor="t"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In order to ensure higher revenue, the restaurants in countries with better average cost for two should be prioritised.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All the new restaurants being opened should have online delivery and table booking options.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Restaurants should focus on customer service more since it has a direct correlation with the average rating and revenue.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Number of cuisines should be around 4-5 to ensure better rating.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73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F9E9-3BB5-6E87-9F98-21CC35C0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660671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ACKNOWLEDGEMENT AND REFERENCES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3229-71E3-4643-40C9-970C6FDB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8" y="1939267"/>
            <a:ext cx="11329359" cy="4258061"/>
          </a:xfrm>
        </p:spPr>
        <p:txBody>
          <a:bodyPr anchor="t"/>
          <a:lstStyle/>
          <a:p>
            <a:pPr marL="0" indent="0">
              <a:buNone/>
            </a:pPr>
            <a:endParaRPr lang="en-I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Zomato Data, 2010-2018</a:t>
            </a:r>
          </a:p>
          <a:p>
            <a:pPr algn="l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effectLst/>
              </a:rPr>
              <a:t>Storytelling in Presentations, Tom Becker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effectLst/>
              </a:rPr>
              <a:t>Excel Dashboards, CFI Team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i="0" dirty="0">
                <a:effectLst/>
              </a:rPr>
              <a:t>“What Is Data Cleaning and Why Does It Matter?”, Will Hillier</a:t>
            </a:r>
          </a:p>
          <a:p>
            <a:pPr marL="0" indent="0">
              <a:buNone/>
            </a:pPr>
            <a:endParaRPr lang="en-IN" i="0" dirty="0">
              <a:solidFill>
                <a:srgbClr val="000C3F"/>
              </a:solidFill>
              <a:effectLst/>
            </a:endParaRPr>
          </a:p>
          <a:p>
            <a:pPr algn="l"/>
            <a:endParaRPr lang="en-IN" i="0" dirty="0">
              <a:effectLst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Download Thank You HD images for PPT, Whatsapp, Facebook ...">
            <a:extLst>
              <a:ext uri="{FF2B5EF4-FFF2-40B4-BE49-F238E27FC236}">
                <a16:creationId xmlns:a16="http://schemas.microsoft.com/office/drawing/2014/main" id="{4A654269-2E19-D80E-EC32-C273FDA11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845" y="2715681"/>
            <a:ext cx="4646764" cy="261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877E2E-ED7C-DDE2-DF16-5F04B68F478D}"/>
              </a:ext>
            </a:extLst>
          </p:cNvPr>
          <p:cNvSpPr/>
          <p:nvPr/>
        </p:nvSpPr>
        <p:spPr>
          <a:xfrm>
            <a:off x="495514" y="919689"/>
            <a:ext cx="57107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03D8A-61F1-BDF0-6646-FEFD2AA54D8A}"/>
              </a:ext>
            </a:extLst>
          </p:cNvPr>
          <p:cNvSpPr txBox="1"/>
          <p:nvPr/>
        </p:nvSpPr>
        <p:spPr>
          <a:xfrm>
            <a:off x="495514" y="2219894"/>
            <a:ext cx="98686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primary objectives to the analysis include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Analysing the dataset to identify countries where there is less competition.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Deciding the locations for opening new restaurants.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Creating a dashboard in order to analyse different relationships between attributes.</a:t>
            </a:r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  <a:p>
            <a:pPr lvl="1"/>
            <a:endParaRPr lang="en-IN" dirty="0"/>
          </a:p>
          <a:p>
            <a:pPr marL="800100" lvl="1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E33F2-0E3C-3B89-5BAA-33027C113C8E}"/>
              </a:ext>
            </a:extLst>
          </p:cNvPr>
          <p:cNvSpPr txBox="1"/>
          <p:nvPr/>
        </p:nvSpPr>
        <p:spPr>
          <a:xfrm>
            <a:off x="495514" y="3814486"/>
            <a:ext cx="1023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analysis aims on data driven approach to expansion in order to maximize revenue and ensure good feedback.</a:t>
            </a:r>
          </a:p>
        </p:txBody>
      </p:sp>
    </p:spTree>
    <p:extLst>
      <p:ext uri="{BB962C8B-B14F-4D97-AF65-F5344CB8AC3E}">
        <p14:creationId xmlns:p14="http://schemas.microsoft.com/office/powerpoint/2010/main" val="176310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46238B-37EE-B2E2-91A9-AA8CF0E5F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4" y="1582103"/>
            <a:ext cx="3699154" cy="38128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921271-8AB8-DF6D-4233-83F5B636DC8B}"/>
              </a:ext>
            </a:extLst>
          </p:cNvPr>
          <p:cNvSpPr/>
          <p:nvPr/>
        </p:nvSpPr>
        <p:spPr>
          <a:xfrm>
            <a:off x="450669" y="953978"/>
            <a:ext cx="36295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Zomato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6F30A-A3C9-887E-E228-94B9CEB68CFF}"/>
              </a:ext>
            </a:extLst>
          </p:cNvPr>
          <p:cNvSpPr txBox="1"/>
          <p:nvPr/>
        </p:nvSpPr>
        <p:spPr>
          <a:xfrm>
            <a:off x="450669" y="2253343"/>
            <a:ext cx="7602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Zomato is an Indian food delivery company and restaurant aggregator.</a:t>
            </a:r>
          </a:p>
          <a:p>
            <a:endParaRPr lang="en-IN" sz="2400" dirty="0"/>
          </a:p>
          <a:p>
            <a:r>
              <a:rPr lang="en-US" sz="2400" b="0" i="0" dirty="0">
                <a:effectLst/>
              </a:rPr>
              <a:t>Zomato provides information, menus and user-reviews of restaurants as well as food delivery options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8350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1FA90-DABA-CE11-98F5-05607B55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01DA1-F487-6E64-AE52-5127E1E91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Number of Countries mentioned in the dataset: 16 with India being the biggest in terms of number of restaurants.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Data is from the years 2010-2018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The categorical columns in data include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 err="1"/>
              <a:t>CountryCode</a:t>
            </a:r>
            <a:endParaRPr lang="en-IN" sz="7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Restaurant ID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Address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Restaurant Name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Locality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Locality Verbose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Cuisines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0836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83F2-C6D8-FF84-0D8E-B21D66B9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4596"/>
            <a:ext cx="11029615" cy="3678303"/>
          </a:xfrm>
        </p:spPr>
        <p:txBody>
          <a:bodyPr>
            <a:normAutofit fontScale="25000" lnSpcReduction="20000"/>
          </a:bodyPr>
          <a:lstStyle/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City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Price Range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Rating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 err="1"/>
              <a:t>Has_table_booking</a:t>
            </a:r>
            <a:endParaRPr lang="en-IN" sz="7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 err="1"/>
              <a:t>Has_Online_delivery</a:t>
            </a:r>
            <a:endParaRPr lang="en-IN" sz="7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 err="1"/>
              <a:t>Is_delivering_now</a:t>
            </a:r>
            <a:endParaRPr lang="en-IN" sz="7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 err="1"/>
              <a:t>Switch_to_order_menu</a:t>
            </a:r>
            <a:endParaRPr lang="en-IN" sz="7200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Currency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7200" dirty="0"/>
              <a:t>In addition to this, the table also includes an </a:t>
            </a:r>
            <a:r>
              <a:rPr lang="en-IN" sz="7200" dirty="0" err="1"/>
              <a:t>average_price_for_two</a:t>
            </a:r>
            <a:r>
              <a:rPr lang="en-IN" sz="7200" dirty="0"/>
              <a:t> column which tells the average price in the local currency.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02182A-D0CB-58F0-CC07-2C779E82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sz="4000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755574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E845-4C23-52AA-6EE0-62052CF2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9" y="683749"/>
            <a:ext cx="8210007" cy="1049235"/>
          </a:xfrm>
        </p:spPr>
        <p:txBody>
          <a:bodyPr>
            <a:noAutofit/>
          </a:bodyPr>
          <a:lstStyle/>
          <a:p>
            <a:r>
              <a:rPr lang="en-IN" sz="4400" dirty="0"/>
              <a:t>Analytical 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A4A6-C3EA-8DAD-1CAF-BA9BB3FE6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8" y="2053087"/>
            <a:ext cx="10866943" cy="4531743"/>
          </a:xfrm>
        </p:spPr>
        <p:txBody>
          <a:bodyPr anchor="t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Data Cleaning: Utilized approaches like missing value handling, removing duplicates in order to ensure data accuracy.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Enhanced dataset using lookup functions, left functions to extract Year from </a:t>
            </a:r>
            <a:r>
              <a:rPr lang="en-IN" dirty="0" err="1"/>
              <a:t>Datekey_Opening</a:t>
            </a:r>
            <a:r>
              <a:rPr lang="en-IN" dirty="0"/>
              <a:t> column.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Descriptive Analysis: Used Pivot Tables for an analytical approach making the data more readable and concise.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Visualization: Used pivot charts to maximize simplicity and readability of the data along with slicers for easy control.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Applied sort and filters to analyse the specific data that was required for the analysis.</a:t>
            </a:r>
          </a:p>
        </p:txBody>
      </p:sp>
    </p:spTree>
    <p:extLst>
      <p:ext uri="{BB962C8B-B14F-4D97-AF65-F5344CB8AC3E}">
        <p14:creationId xmlns:p14="http://schemas.microsoft.com/office/powerpoint/2010/main" val="175037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B866-5729-2C44-6550-6E3F3A68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662" y="664351"/>
            <a:ext cx="10686919" cy="1141431"/>
          </a:xfrm>
        </p:spPr>
        <p:txBody>
          <a:bodyPr>
            <a:normAutofit/>
          </a:bodyPr>
          <a:lstStyle/>
          <a:p>
            <a:r>
              <a:rPr lang="en-GB" sz="4400" dirty="0"/>
              <a:t>Analysis of Number of Restaurants</a:t>
            </a:r>
            <a:endParaRPr lang="en-IN" sz="4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4FB56F1-2F5B-67DA-3768-4334119D3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9121" y="1745211"/>
            <a:ext cx="4396339" cy="57626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Key Insights: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58696-A156-87DE-BB9C-500D0F999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9121" y="2346041"/>
            <a:ext cx="4396339" cy="1862139"/>
          </a:xfrm>
        </p:spPr>
        <p:txBody>
          <a:bodyPr anchor="ctr"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The number of restaurants in the data are in India by a very large majority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US is the second in terms of number of restaurants.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All the other countries are almost at the same number of restaurants as the rest.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5CD85D-389F-BC2D-FA3A-7ACB8DA80184}"/>
              </a:ext>
            </a:extLst>
          </p:cNvPr>
          <p:cNvGrpSpPr/>
          <p:nvPr/>
        </p:nvGrpSpPr>
        <p:grpSpPr>
          <a:xfrm>
            <a:off x="5819120" y="4123249"/>
            <a:ext cx="4396339" cy="2544990"/>
            <a:chOff x="5770018" y="3480102"/>
            <a:chExt cx="4396339" cy="2544990"/>
          </a:xfrm>
        </p:grpSpPr>
        <p:sp>
          <p:nvSpPr>
            <p:cNvPr id="3" name="Text Placeholder 6">
              <a:extLst>
                <a:ext uri="{FF2B5EF4-FFF2-40B4-BE49-F238E27FC236}">
                  <a16:creationId xmlns:a16="http://schemas.microsoft.com/office/drawing/2014/main" id="{F3AF3868-A723-D83D-81AD-361A163A103C}"/>
                </a:ext>
              </a:extLst>
            </p:cNvPr>
            <p:cNvSpPr txBox="1">
              <a:spLocks/>
            </p:cNvSpPr>
            <p:nvPr/>
          </p:nvSpPr>
          <p:spPr>
            <a:xfrm>
              <a:off x="5770018" y="3480102"/>
              <a:ext cx="4396339" cy="576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marL="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400" b="0" i="0" kern="1200">
                  <a:solidFill>
                    <a:schemeClr val="bg2">
                      <a:lumMod val="40000"/>
                      <a:lumOff val="60000"/>
                    </a:schemeClr>
                  </a:solidFill>
                  <a:latin typeface="+mj-lt"/>
                  <a:ea typeface="+mj-ea"/>
                  <a:cs typeface="+mj-cs"/>
                </a:defRPr>
              </a:lvl1pPr>
              <a:lvl2pPr marL="457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20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914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8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371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18288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2860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7432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2004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657600" indent="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None/>
                <a:defRPr sz="1600" b="1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Recommendations: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6" name="Content Placeholder 4">
              <a:extLst>
                <a:ext uri="{FF2B5EF4-FFF2-40B4-BE49-F238E27FC236}">
                  <a16:creationId xmlns:a16="http://schemas.microsoft.com/office/drawing/2014/main" id="{7541A53B-FE37-CA3F-8DBD-B1BD7B82D9E3}"/>
                </a:ext>
              </a:extLst>
            </p:cNvPr>
            <p:cNvSpPr txBox="1">
              <a:spLocks/>
            </p:cNvSpPr>
            <p:nvPr/>
          </p:nvSpPr>
          <p:spPr>
            <a:xfrm>
              <a:off x="5770018" y="4162953"/>
              <a:ext cx="4396339" cy="186213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06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bg2">
                    <a:lumMod val="40000"/>
                    <a:lumOff val="60000"/>
                  </a:schemeClr>
                </a:buClr>
                <a:buSzPct val="80000"/>
                <a:buFont typeface="Wingdings 3" charset="2"/>
                <a:buChar char=""/>
                <a:defRPr sz="12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IN" dirty="0"/>
                <a:t>To choose new locations the countries that should be prioritised are the ones with fewer restaurants already present.</a:t>
              </a:r>
            </a:p>
            <a:p>
              <a:pPr>
                <a:buClr>
                  <a:schemeClr val="tx1"/>
                </a:buClr>
                <a:buFont typeface="Wingdings" panose="05000000000000000000" pitchFamily="2" charset="2"/>
                <a:buChar char="Ø"/>
              </a:pPr>
              <a:r>
                <a:rPr lang="en-IN" dirty="0"/>
                <a:t>Choosing the locations should be based on other factors since the competition is less varied in most of the countries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51931C0-3CBC-F8A4-18AF-8D14FE88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62" y="2272209"/>
            <a:ext cx="5227930" cy="352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9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4A22742-2A1A-5A05-61A3-1673B3824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04" y="524541"/>
            <a:ext cx="11357534" cy="1330605"/>
          </a:xfrm>
        </p:spPr>
        <p:txBody>
          <a:bodyPr>
            <a:noAutofit/>
          </a:bodyPr>
          <a:lstStyle/>
          <a:p>
            <a:br>
              <a:rPr lang="en-GB" sz="4400" dirty="0"/>
            </a:br>
            <a:r>
              <a:rPr lang="en-GB" sz="4000" dirty="0"/>
              <a:t>Countries Recommended for Expansion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6291E-BDBC-6533-BD2D-5F0A18CB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406" y="2919204"/>
            <a:ext cx="7430798" cy="2918004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IN" dirty="0"/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Canada has the lowest number of restaurant with all the others hovering in an approximately similar range.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More number of restaurants are in the Asian Market with more focus on Asian cuisines.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/>
              <a:t>In order to expand our portfolio of restaurants we must choose the locations of the new restaurants based on this dataset since our priority is lesser competition.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F10A3-E163-0EAA-BB5B-62D22432B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04" y="2931699"/>
            <a:ext cx="3904311" cy="2183767"/>
          </a:xfrm>
          <a:prstGeom prst="rect">
            <a:avLst/>
          </a:prstGeom>
        </p:spPr>
      </p:pic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726B7541-DC98-B9CC-72FC-C8059C64B052}"/>
              </a:ext>
            </a:extLst>
          </p:cNvPr>
          <p:cNvSpPr txBox="1">
            <a:spLocks/>
          </p:cNvSpPr>
          <p:nvPr/>
        </p:nvSpPr>
        <p:spPr>
          <a:xfrm>
            <a:off x="4699839" y="856660"/>
            <a:ext cx="4396339" cy="57626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endParaRPr lang="en-IN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F4566D0-2386-3DCB-EAC7-36EAE71A5C11}"/>
              </a:ext>
            </a:extLst>
          </p:cNvPr>
          <p:cNvSpPr txBox="1">
            <a:spLocks/>
          </p:cNvSpPr>
          <p:nvPr/>
        </p:nvSpPr>
        <p:spPr>
          <a:xfrm>
            <a:off x="4872366" y="2579759"/>
            <a:ext cx="4396339" cy="42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Key Insights: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2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4F62274-C21C-FE89-AA1A-CCF598A5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78611"/>
            <a:ext cx="11347129" cy="1190445"/>
          </a:xfrm>
        </p:spPr>
        <p:txBody>
          <a:bodyPr>
            <a:normAutofit/>
          </a:bodyPr>
          <a:lstStyle/>
          <a:p>
            <a:r>
              <a:rPr lang="en-GB" sz="4000" dirty="0"/>
              <a:t>RESTAURANT YEAR OF OPENING</a:t>
            </a:r>
            <a:endParaRPr lang="en-IN" sz="3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1F8F515-73F7-79D1-47C6-C5277CFB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5834" y="2060391"/>
            <a:ext cx="4396339" cy="576262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</a:rPr>
              <a:t>Key Insights: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7E4C5E-86F6-20DD-513E-206BE0F3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5833" y="2931822"/>
            <a:ext cx="4396339" cy="2029968"/>
          </a:xfrm>
        </p:spPr>
        <p:txBody>
          <a:bodyPr anchor="ctr"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dirty="0"/>
              <a:t>The number of restaurants by year is not varied hugely</a:t>
            </a:r>
            <a:r>
              <a:rPr lang="en-IN" dirty="0"/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dirty="0"/>
              <a:t>For the last 3 years, the number of restaurants being opened are at an increasing trend.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C6E49-89E8-55B5-6945-71AADBCD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7" y="2302784"/>
            <a:ext cx="5238573" cy="35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686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511</TotalTime>
  <Words>996</Words>
  <Application>Microsoft Office PowerPoint</Application>
  <PresentationFormat>Widescreen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Gill Sans MT</vt:lpstr>
      <vt:lpstr>Wingdings</vt:lpstr>
      <vt:lpstr>Wingdings 2</vt:lpstr>
      <vt:lpstr>Dividend</vt:lpstr>
      <vt:lpstr>PowerPoint Presentation</vt:lpstr>
      <vt:lpstr>PowerPoint Presentation</vt:lpstr>
      <vt:lpstr>PowerPoint Presentation</vt:lpstr>
      <vt:lpstr>DATA OVERVIEW</vt:lpstr>
      <vt:lpstr>DATA OVERVIEW</vt:lpstr>
      <vt:lpstr>Analytical methods used</vt:lpstr>
      <vt:lpstr>Analysis of Number of Restaurants</vt:lpstr>
      <vt:lpstr> Countries Recommended for Expansion</vt:lpstr>
      <vt:lpstr>RESTAURANT YEAR OF OPENING</vt:lpstr>
      <vt:lpstr>Average Rating by Country </vt:lpstr>
      <vt:lpstr>Average Cost for two by Country </vt:lpstr>
      <vt:lpstr>Key Insights:</vt:lpstr>
      <vt:lpstr>Key Insights:</vt:lpstr>
      <vt:lpstr>DASHBOARD AND VISUALISATIONS</vt:lpstr>
      <vt:lpstr>DASHBOARD AND VISUALISATION</vt:lpstr>
      <vt:lpstr>SUMMARY</vt:lpstr>
      <vt:lpstr>CONCLUSION</vt:lpstr>
      <vt:lpstr>RECOMMENDATIONS</vt:lpstr>
      <vt:lpstr>ACKNOWLEDGEMENT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Mishra</dc:creator>
  <cp:lastModifiedBy>Vaibhav Mishra</cp:lastModifiedBy>
  <cp:revision>13</cp:revision>
  <dcterms:created xsi:type="dcterms:W3CDTF">2024-07-16T09:05:08Z</dcterms:created>
  <dcterms:modified xsi:type="dcterms:W3CDTF">2024-10-06T15:20:29Z</dcterms:modified>
</cp:coreProperties>
</file>