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5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8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1588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15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3127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48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35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6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2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9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7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3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1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7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57A7E-E9E9-4206-A5A9-4483411B8BE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0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CE81-66A0-4F72-994F-D273ED247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Illumina paired-end read sequencing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8B5DD-31E4-47A9-B98B-EA085C8C3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Marko Jovanović </a:t>
            </a:r>
            <a:r>
              <a:rPr lang="en-US" dirty="0"/>
              <a:t>3289/2020</a:t>
            </a:r>
          </a:p>
          <a:p>
            <a:r>
              <a:rPr lang="sr-Latn-RS" dirty="0"/>
              <a:t>Nikola Jokić </a:t>
            </a:r>
            <a:r>
              <a:rPr lang="en-US" dirty="0"/>
              <a:t>3284/2020</a:t>
            </a:r>
            <a:endParaRPr lang="sr-Latn-RS" dirty="0"/>
          </a:p>
          <a:p>
            <a:r>
              <a:rPr lang="en-US" dirty="0" err="1"/>
              <a:t>Dejan</a:t>
            </a:r>
            <a:r>
              <a:rPr lang="en-US" dirty="0"/>
              <a:t> Bo</a:t>
            </a:r>
            <a:r>
              <a:rPr lang="sr-Latn-RS" dirty="0"/>
              <a:t>šković 3223</a:t>
            </a:r>
            <a:r>
              <a:rPr lang="en-US" dirty="0"/>
              <a:t>/</a:t>
            </a:r>
            <a:r>
              <a:rPr lang="sr-Latn-RS" dirty="0"/>
              <a:t>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2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A6535-65B8-46AA-A5FD-D036A6F0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Projekat u kratkim crtama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4CB7F-705A-40B8-BBFC-7E1937F11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sr-Latn-R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 pitanju je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simulator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sekvencera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koji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kreira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veštačke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Illumina paired-end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readove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 FASTQ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formatu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uzimajući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nukleotide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referentnog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genoma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koji je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zadat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ulazu</a:t>
            </a:r>
            <a:br>
              <a:rPr lang="sr-Latn-R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sr-Latn-R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Pored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dva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FASTQ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fajla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izlaz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simulatora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formira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SAM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fajl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koji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sadrži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alajnovane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sve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readove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FASTQ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fajlova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zajedno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pozicijama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referentnog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genoma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kojih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ekstra</a:t>
            </a:r>
            <a:r>
              <a:rPr lang="sr-Latn-R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kt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ovani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nukleotidi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endParaRPr lang="sr-Latn-R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sr-Latn-R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sr-Latn-R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Koristeći izlazne podatke vršiće se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testiranje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kvaliteta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alajmenta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BWA-MEM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Bowtie </a:t>
            </a:r>
            <a:r>
              <a:rPr lang="sr-Latn-R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alatom,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sr-Latn-R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tako što će se porediti SAM fajl sa izlaza našeg simulatora i SAM fajla sa izlaza ova dva, gore pomenuta, alata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8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601C1-6DCC-4AAA-98E6-E2219967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sr-Latn-RS" dirty="0"/>
              <a:t>Illumina sekvenciranje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6BC8025-8688-49C3-A9F5-02C4C4293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275054"/>
            <a:ext cx="7861729" cy="4617800"/>
          </a:xfrm>
        </p:spPr>
        <p:txBody>
          <a:bodyPr>
            <a:normAutofit/>
          </a:bodyPr>
          <a:lstStyle/>
          <a:p>
            <a:r>
              <a:rPr lang="sr-Latn-RS" dirty="0"/>
              <a:t>Princip rada :</a:t>
            </a:r>
          </a:p>
          <a:p>
            <a:pPr lvl="1"/>
            <a:r>
              <a:rPr lang="sr-Latn-RS" dirty="0"/>
              <a:t>Cepkanje genoma na fragmente</a:t>
            </a:r>
          </a:p>
          <a:p>
            <a:pPr lvl="1"/>
            <a:r>
              <a:rPr lang="sr-Latn-RS" dirty="0"/>
              <a:t>Dodavanje adaptera na krajeve fragmenata</a:t>
            </a:r>
          </a:p>
          <a:p>
            <a:pPr lvl="1"/>
            <a:r>
              <a:rPr lang="sr-Latn-RS" dirty="0"/>
              <a:t>Kačenje na flowcell (staklena ploča sa linijama)</a:t>
            </a:r>
          </a:p>
          <a:p>
            <a:pPr lvl="1"/>
            <a:r>
              <a:rPr lang="sr-Latn-RS" dirty="0"/>
              <a:t>Fragment se savija tako što se i drugi kraj kači </a:t>
            </a:r>
          </a:p>
          <a:p>
            <a:pPr marL="457200" lvl="1" indent="0">
              <a:buNone/>
            </a:pPr>
            <a:r>
              <a:rPr lang="sr-Latn-RS" dirty="0"/>
              <a:t>adapterom na flowcell (bridge amplification)</a:t>
            </a:r>
          </a:p>
          <a:p>
            <a:pPr lvl="1"/>
            <a:r>
              <a:rPr lang="sr-Latn-RS" dirty="0"/>
              <a:t>Polimeraze kloniraju fragment, otkačinju jedan kraj</a:t>
            </a:r>
          </a:p>
          <a:p>
            <a:pPr marL="457200" lvl="1" indent="0">
              <a:buNone/>
            </a:pPr>
            <a:r>
              <a:rPr lang="sr-Latn-RS" dirty="0"/>
              <a:t>i proces se nastavlja </a:t>
            </a:r>
            <a:r>
              <a:rPr lang="en-US" dirty="0"/>
              <a:t>– </a:t>
            </a:r>
            <a:r>
              <a:rPr lang="en-US" dirty="0" err="1"/>
              <a:t>formiraju</a:t>
            </a:r>
            <a:r>
              <a:rPr lang="en-US" dirty="0"/>
              <a:t> se </a:t>
            </a:r>
            <a:r>
              <a:rPr lang="en-US" dirty="0" err="1"/>
              <a:t>klasteri</a:t>
            </a:r>
            <a:endParaRPr lang="sr-Latn-RS" dirty="0"/>
          </a:p>
          <a:p>
            <a:pPr lvl="1"/>
            <a:r>
              <a:rPr lang="sr-Latn-RS" dirty="0"/>
              <a:t>Sekvenciranje : Fluorescentno obojene nukleotidne</a:t>
            </a:r>
          </a:p>
          <a:p>
            <a:pPr marL="457200" lvl="1" indent="0">
              <a:buNone/>
            </a:pPr>
            <a:r>
              <a:rPr lang="sr-Latn-RS" dirty="0"/>
              <a:t>baze se dodaju na komplementarni lanac</a:t>
            </a:r>
          </a:p>
          <a:p>
            <a:pPr lvl="1"/>
            <a:r>
              <a:rPr lang="sr-Latn-RS" dirty="0"/>
              <a:t>Propuštanjem svetla na osnovu boje možemo da </a:t>
            </a:r>
          </a:p>
          <a:p>
            <a:pPr marL="457200" lvl="1" indent="0">
              <a:buNone/>
            </a:pPr>
            <a:r>
              <a:rPr lang="sr-Latn-RS" dirty="0"/>
              <a:t>zaključimo koji nukleotid je u pitanju</a:t>
            </a:r>
          </a:p>
          <a:p>
            <a:pPr lvl="1"/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8B03A27-201A-4AA7-BAA0-DEA135B36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373" y="1275053"/>
            <a:ext cx="5451627" cy="4170494"/>
          </a:xfrm>
          <a:prstGeom prst="rect">
            <a:avLst/>
          </a:prstGeom>
        </p:spPr>
      </p:pic>
      <p:sp>
        <p:nvSpPr>
          <p:cNvPr id="16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7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F0CD-63E3-4D86-9CEB-C4EF4730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/>
              <a:t>Šta je pair end read</a:t>
            </a:r>
            <a:r>
              <a:rPr lang="en-US" sz="3200"/>
              <a:t>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964DBD-5BC3-4F1E-858A-9FD88A30C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89494" y="1540189"/>
            <a:ext cx="4313864" cy="3777622"/>
          </a:xfrm>
        </p:spPr>
        <p:txBody>
          <a:bodyPr/>
          <a:lstStyle/>
          <a:p>
            <a:r>
              <a:rPr lang="sr-Latn-RS" dirty="0"/>
              <a:t>Oba reada su deo istog fragmenta</a:t>
            </a:r>
          </a:p>
          <a:p>
            <a:r>
              <a:rPr lang="sr-Latn-RS" dirty="0"/>
              <a:t>Sa slike se vidi da se readovi čitaju sa suprotnih krajeva u suprotnim smerovima</a:t>
            </a:r>
          </a:p>
          <a:p>
            <a:r>
              <a:rPr lang="sr-Latn-RS" dirty="0"/>
              <a:t>Ono što se ne vidi sa slike, a bitno je, je da su read1 i read2 obrnuto komplementarni (ako bi se read2 pročitao unazad i uradilo se komplementiranje nukleotidnih baza dobio bi se read1)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4338EF-C48D-4C19-8BA0-3AAFC6508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8767" y="3797943"/>
            <a:ext cx="4965042" cy="151986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Primer ne oslikava situaciju u našem simulatoru, s obzirom da mi simuliramo ceo proces nemamo potrebu za adapterima već radimo isključivo sa insertom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4D0A3E1-CC3F-4B82-8B59-E035DE0A9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373" y="1362609"/>
            <a:ext cx="5451627" cy="22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8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579E-73FE-447D-A84C-331A72E57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9684"/>
          </a:xfrm>
        </p:spPr>
        <p:txBody>
          <a:bodyPr/>
          <a:lstStyle/>
          <a:p>
            <a:r>
              <a:rPr lang="en-US" dirty="0" err="1"/>
              <a:t>Obja</a:t>
            </a:r>
            <a:r>
              <a:rPr lang="sr-Latn-RS" dirty="0"/>
              <a:t>šnjenje našeg simulatora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21047-6174-42C7-8561-8631D36A5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3794"/>
            <a:ext cx="8911687" cy="4517428"/>
          </a:xfrm>
        </p:spPr>
        <p:txBody>
          <a:bodyPr>
            <a:normAutofit/>
          </a:bodyPr>
          <a:lstStyle/>
          <a:p>
            <a:r>
              <a:rPr lang="sr-Latn-RS" dirty="0"/>
              <a:t>Na ulaz simulatora se dovode sledeće stvari :</a:t>
            </a:r>
          </a:p>
          <a:p>
            <a:pPr lvl="1"/>
            <a:r>
              <a:rPr lang="sr-Latn-RS" dirty="0"/>
              <a:t>file : referentni genom koji se mora nalaziti u root folderu</a:t>
            </a:r>
          </a:p>
          <a:p>
            <a:pPr lvl="1"/>
            <a:r>
              <a:rPr lang="sr-Latn-RS" dirty="0"/>
              <a:t>average</a:t>
            </a:r>
            <a:r>
              <a:rPr lang="en-US" dirty="0"/>
              <a:t>_</a:t>
            </a:r>
            <a:r>
              <a:rPr lang="sr-Latn-RS" dirty="0"/>
              <a:t>quality : prosečan kvalitet čitanja nukleotida</a:t>
            </a:r>
          </a:p>
          <a:p>
            <a:pPr lvl="1"/>
            <a:r>
              <a:rPr lang="sr-Latn-RS" dirty="0"/>
              <a:t>coverage : pokrivenost</a:t>
            </a:r>
          </a:p>
          <a:p>
            <a:pPr lvl="1"/>
            <a:r>
              <a:rPr lang="sr-Latn-RS" dirty="0"/>
              <a:t>read_size : veličina jednog reada</a:t>
            </a:r>
          </a:p>
          <a:p>
            <a:pPr lvl="1"/>
            <a:r>
              <a:rPr lang="sr-Latn-RS" dirty="0"/>
              <a:t>insert_size : dužina jedne sekvence iz kojeg se izvlače readovi (Mi nemamo adaptere tako da je insert size isti kao dužina fragmenta)</a:t>
            </a:r>
          </a:p>
          <a:p>
            <a:pPr lvl="1"/>
            <a:r>
              <a:rPr lang="sr-Latn-RS" dirty="0"/>
              <a:t>delete_error_rate : verovatnoća greške brisanja, odnosno uklanjanja nasumičnog nukleotida sa nasumičnog mesta u genomu</a:t>
            </a:r>
          </a:p>
          <a:p>
            <a:pPr lvl="1"/>
            <a:r>
              <a:rPr lang="sr-Latn-RS" dirty="0"/>
              <a:t>insert_error_rate : verovatnoća greške inserta, odnosno umetanja nasumičnog nukleotida na nasumičnom mestu u genomu</a:t>
            </a:r>
          </a:p>
          <a:p>
            <a:pPr lvl="1"/>
            <a:r>
              <a:rPr lang="sr-Latn-RS" dirty="0"/>
              <a:t>snv_error_rate : verovatnoća greške da je došlo do single-nucleotid-variant, odnosno promene jednog nukleotida u neki drugi nukleotid u genomu</a:t>
            </a:r>
          </a:p>
        </p:txBody>
      </p:sp>
    </p:spTree>
    <p:extLst>
      <p:ext uri="{BB962C8B-B14F-4D97-AF65-F5344CB8AC3E}">
        <p14:creationId xmlns:p14="http://schemas.microsoft.com/office/powerpoint/2010/main" val="69320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E9480-FB45-468C-942E-233C0E029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94804"/>
            <a:ext cx="8915400" cy="5316418"/>
          </a:xfrm>
        </p:spPr>
        <p:txBody>
          <a:bodyPr/>
          <a:lstStyle/>
          <a:p>
            <a:pPr lvl="1"/>
            <a:r>
              <a:rPr lang="sr-Latn-RS" dirty="0"/>
              <a:t>Pri pokretanju simulatora nailazimo na niz provera kako bismo osigurali korektno ponašanje simulatora </a:t>
            </a:r>
          </a:p>
          <a:p>
            <a:pPr lvl="1"/>
            <a:r>
              <a:rPr lang="sr-Latn-RS" dirty="0"/>
              <a:t>Učitavamo referentni genom iz FASTA file-a</a:t>
            </a:r>
          </a:p>
          <a:p>
            <a:pPr lvl="1"/>
            <a:r>
              <a:rPr lang="sr-Latn-RS" dirty="0"/>
              <a:t>U zavisnosti od ulaznih parametara mutiramo genom (insert, delete, snv)</a:t>
            </a:r>
          </a:p>
          <a:p>
            <a:pPr lvl="1"/>
            <a:r>
              <a:rPr lang="sr-Latn-RS" dirty="0"/>
              <a:t>Broj readova određujemo po formuli : coverage * duzina_ref_genoma/ read_size </a:t>
            </a:r>
          </a:p>
          <a:p>
            <a:pPr lvl="1"/>
            <a:r>
              <a:rPr lang="sr-Latn-RS" dirty="0"/>
              <a:t>Read1 čitamo sa leva na desno, dok Read2 čitamo s desna na levo</a:t>
            </a:r>
          </a:p>
          <a:p>
            <a:pPr lvl="1"/>
            <a:r>
              <a:rPr lang="sr-Latn-RS" dirty="0"/>
              <a:t>Read2 se pri učitavanju okreće i komplementira</a:t>
            </a:r>
          </a:p>
          <a:p>
            <a:pPr lvl="1"/>
            <a:r>
              <a:rPr lang="sr-Latn-RS" dirty="0"/>
              <a:t>Readovi se upisuju u FASTQ file-ove</a:t>
            </a:r>
          </a:p>
          <a:p>
            <a:pPr lvl="1"/>
            <a:r>
              <a:rPr lang="sr-Latn-RS" dirty="0"/>
              <a:t>Na osnovu readova se formira i SAM file, samo što Read2 mora da se ponovo okrene i komplementira kako bi se dobio validan SAM file. (Naučeno na teži način)</a:t>
            </a:r>
          </a:p>
          <a:p>
            <a:pPr lvl="1"/>
            <a:r>
              <a:rPr lang="sr-Latn-RS" dirty="0"/>
              <a:t>Nakon formiranja našeg SAM file-a smo na osnovu generisanih FASTQ file-ova formirali SAM file-ove putem BWA-MEM i Bowtie toolova i uporedili sa našim SAM file-om.</a:t>
            </a:r>
          </a:p>
          <a:p>
            <a:pPr marL="914400" lvl="2" indent="0">
              <a:buNone/>
            </a:pPr>
            <a:r>
              <a:rPr lang="sr-Latn-RS" dirty="0"/>
              <a:t>***Disclaimer : Hteli smo da očistimo genom tako što bismo umesto R,Y,K,M,N... </a:t>
            </a:r>
            <a:r>
              <a:rPr lang="sr-Latn-RS"/>
              <a:t>uveli </a:t>
            </a:r>
            <a:r>
              <a:rPr lang="sr-Latn-RS" dirty="0"/>
              <a:t>ATCG sa podjednakim verovatnoćama, ali to nam je ubilo tačnost sa BWA-MEM toolom jer on radi sa N-ovima, a mi bismo na poziciji N-a imali A,T,C ili G</a:t>
            </a:r>
          </a:p>
        </p:txBody>
      </p:sp>
    </p:spTree>
    <p:extLst>
      <p:ext uri="{BB962C8B-B14F-4D97-AF65-F5344CB8AC3E}">
        <p14:creationId xmlns:p14="http://schemas.microsoft.com/office/powerpoint/2010/main" val="309513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4FFF-0EDF-4C7E-A018-5FA4B017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8904-0D87-455D-8035-486B6790D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7279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270</TotalTime>
  <Words>608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Illumina paired-end read sequencing simulator</vt:lpstr>
      <vt:lpstr>Projekat u kratkim crtama</vt:lpstr>
      <vt:lpstr>Illumina sekvenciranje</vt:lpstr>
      <vt:lpstr>Šta je pair end read?</vt:lpstr>
      <vt:lpstr>Objašnjenje našeg simulatora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Illumina paired-end read sequencing simulator</dc:title>
  <dc:creator>SCH</dc:creator>
  <cp:lastModifiedBy>SCH</cp:lastModifiedBy>
  <cp:revision>19</cp:revision>
  <dcterms:created xsi:type="dcterms:W3CDTF">2021-04-19T17:41:22Z</dcterms:created>
  <dcterms:modified xsi:type="dcterms:W3CDTF">2021-04-20T19:47:11Z</dcterms:modified>
</cp:coreProperties>
</file>