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2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81-66A0-4F72-994F-D273ED24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Illumina paired-end read sequencing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B5DD-31E4-47A9-B98B-EA085C8C3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Marko Jovanović </a:t>
            </a:r>
            <a:r>
              <a:rPr lang="en-US" dirty="0"/>
              <a:t>3289/2020</a:t>
            </a:r>
          </a:p>
          <a:p>
            <a:r>
              <a:rPr lang="sr-Latn-RS" dirty="0"/>
              <a:t>Nikola Jokić </a:t>
            </a:r>
            <a:r>
              <a:rPr lang="en-US" dirty="0"/>
              <a:t>3284/2020</a:t>
            </a:r>
            <a:endParaRPr lang="sr-Latn-RS" dirty="0"/>
          </a:p>
          <a:p>
            <a:r>
              <a:rPr lang="en-US" dirty="0" err="1"/>
              <a:t>Dejan</a:t>
            </a:r>
            <a:r>
              <a:rPr lang="en-US" dirty="0"/>
              <a:t> Bo</a:t>
            </a:r>
            <a:r>
              <a:rPr lang="sr-Latn-RS" dirty="0"/>
              <a:t>šković 3223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5-65B8-46AA-A5FD-D036A6F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u kratkim crtama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CB7F-705A-40B8-BBFC-7E1937F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pitanju 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simulator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sekvencera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veštačke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Illumina paired-end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uzimajući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ulazu</a:t>
            </a:r>
            <a:b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sadrži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alajnovane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fajlova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zajedno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pozicijama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Koristeći izlazne podatke vršiće 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kvaliteta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alajmenta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BWA-MEM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Bowtie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alatom,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 što će se porediti SAM fajl sa izlaza našeg simulatora i SAM fajla sa izlaza ova dva, gore pomenuta, alata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01C1-6DCC-4AAA-98E6-E221996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sr-Latn-RS" dirty="0"/>
              <a:t>Illumina sekvenciranje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C8025-8688-49C3-A9F5-02C4C42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5054"/>
            <a:ext cx="7861729" cy="4617800"/>
          </a:xfrm>
        </p:spPr>
        <p:txBody>
          <a:bodyPr>
            <a:normAutofit/>
          </a:bodyPr>
          <a:lstStyle/>
          <a:p>
            <a:r>
              <a:rPr lang="sr-Latn-RS" dirty="0"/>
              <a:t>Princip rada :</a:t>
            </a:r>
          </a:p>
          <a:p>
            <a:pPr lvl="1"/>
            <a:r>
              <a:rPr lang="sr-Latn-RS" dirty="0"/>
              <a:t>Cepkanje genoma na fragmente</a:t>
            </a:r>
          </a:p>
          <a:p>
            <a:pPr lvl="1"/>
            <a:r>
              <a:rPr lang="sr-Latn-RS" dirty="0"/>
              <a:t>Dodavanje adaptera na krajeve fragmenata</a:t>
            </a:r>
          </a:p>
          <a:p>
            <a:pPr lvl="1"/>
            <a:r>
              <a:rPr lang="sr-Latn-RS" dirty="0"/>
              <a:t>Kačenje na flowcell (staklena ploča sa linijama)</a:t>
            </a:r>
          </a:p>
          <a:p>
            <a:pPr lvl="1"/>
            <a:r>
              <a:rPr lang="sr-Latn-RS" dirty="0"/>
              <a:t>Fragment se savija tako što se i drugi kraj kači </a:t>
            </a:r>
          </a:p>
          <a:p>
            <a:pPr marL="457200" lvl="1" indent="0">
              <a:buNone/>
            </a:pPr>
            <a:r>
              <a:rPr lang="sr-Latn-RS" dirty="0"/>
              <a:t>adapterom na flowcell (bridge amplification)</a:t>
            </a:r>
          </a:p>
          <a:p>
            <a:pPr lvl="1"/>
            <a:r>
              <a:rPr lang="sr-Latn-RS" dirty="0"/>
              <a:t>Polimeraze kloniraju fragment, otkačinju jedan kraj</a:t>
            </a:r>
          </a:p>
          <a:p>
            <a:pPr marL="457200" lvl="1" indent="0">
              <a:buNone/>
            </a:pPr>
            <a:r>
              <a:rPr lang="sr-Latn-RS" dirty="0"/>
              <a:t>i proces se nastavlja </a:t>
            </a:r>
            <a:r>
              <a:rPr lang="en-US" dirty="0"/>
              <a:t>– </a:t>
            </a:r>
            <a:r>
              <a:rPr lang="en-US" dirty="0" err="1"/>
              <a:t>formiraju</a:t>
            </a:r>
            <a:r>
              <a:rPr lang="en-US" dirty="0"/>
              <a:t> se </a:t>
            </a:r>
            <a:r>
              <a:rPr lang="en-US" dirty="0" err="1"/>
              <a:t>klasteri</a:t>
            </a:r>
            <a:endParaRPr lang="sr-Latn-RS" dirty="0"/>
          </a:p>
          <a:p>
            <a:pPr lvl="1"/>
            <a:r>
              <a:rPr lang="sr-Latn-RS" dirty="0"/>
              <a:t>Sekvenciranje : Fluorescentno obojene nukleotidne</a:t>
            </a:r>
          </a:p>
          <a:p>
            <a:pPr marL="457200" lvl="1" indent="0">
              <a:buNone/>
            </a:pPr>
            <a:r>
              <a:rPr lang="sr-Latn-RS" dirty="0"/>
              <a:t>baze se dodaju na komplementarni lanac</a:t>
            </a:r>
          </a:p>
          <a:p>
            <a:pPr lvl="1"/>
            <a:r>
              <a:rPr lang="sr-Latn-RS" dirty="0"/>
              <a:t>Propuštanjem svetla na osnovu boje možemo da </a:t>
            </a:r>
          </a:p>
          <a:p>
            <a:pPr marL="457200" lvl="1" indent="0">
              <a:buNone/>
            </a:pPr>
            <a:r>
              <a:rPr lang="sr-Latn-RS" dirty="0"/>
              <a:t>zaključimo koji nukleotid je u pitanju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03A27-201A-4AA7-BAA0-DEA135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275053"/>
            <a:ext cx="5451627" cy="41704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0CD-63E3-4D86-9CEB-C4EF473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Šta je pair end read</a:t>
            </a:r>
            <a:r>
              <a:rPr lang="en-US" sz="320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4DBD-5BC3-4F1E-858A-9FD88A30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494" y="1540189"/>
            <a:ext cx="4313864" cy="3777622"/>
          </a:xfrm>
        </p:spPr>
        <p:txBody>
          <a:bodyPr/>
          <a:lstStyle/>
          <a:p>
            <a:r>
              <a:rPr lang="sr-Latn-RS" dirty="0"/>
              <a:t>Oba reada su deo istog fragmenta</a:t>
            </a:r>
          </a:p>
          <a:p>
            <a:r>
              <a:rPr lang="sr-Latn-RS" dirty="0"/>
              <a:t>Sa slike se vidi da se readovi čitaju sa suprotnih krajeva u suprotnim smerovima</a:t>
            </a:r>
          </a:p>
          <a:p>
            <a:r>
              <a:rPr lang="sr-Latn-RS" dirty="0"/>
              <a:t>Ono što se ne vidi sa slike, a bitno je, je da su read1 i read2 obrnuto komplementarni (ako bi se read2 pročitao unazad i uradilo se komplementiranje nukleotidnih baza dobio bi se read1)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338EF-C48D-4C19-8BA0-3AAFC650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3797943"/>
            <a:ext cx="4965042" cy="1519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Primer ne oslikava situaciju u našem simulatoru, s obzirom da mi simuliramo ceo proces nemamo potrebu za adapterima već radimo isključivo sa insertom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0A3E1-CC3F-4B82-8B59-E035DE0A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362609"/>
            <a:ext cx="5451627" cy="2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579E-73FE-447D-A84C-331A72E5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684"/>
          </a:xfrm>
        </p:spPr>
        <p:txBody>
          <a:bodyPr/>
          <a:lstStyle/>
          <a:p>
            <a:r>
              <a:rPr lang="en-US" dirty="0" err="1"/>
              <a:t>Obja</a:t>
            </a:r>
            <a:r>
              <a:rPr lang="sr-Latn-RS" dirty="0"/>
              <a:t>šnjenje našeg simulatora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1047-6174-42C7-8561-8631D36A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794"/>
            <a:ext cx="8911687" cy="4517428"/>
          </a:xfrm>
        </p:spPr>
        <p:txBody>
          <a:bodyPr>
            <a:normAutofit/>
          </a:bodyPr>
          <a:lstStyle/>
          <a:p>
            <a:r>
              <a:rPr lang="sr-Latn-RS" dirty="0"/>
              <a:t>Na ulaz simulatora se dovode sledeće stvari :</a:t>
            </a:r>
          </a:p>
          <a:p>
            <a:pPr lvl="1"/>
            <a:r>
              <a:rPr lang="sr-Latn-RS" dirty="0"/>
              <a:t>file : referentni genom koji se mora nalaziti u root folderu</a:t>
            </a:r>
          </a:p>
          <a:p>
            <a:pPr lvl="1"/>
            <a:r>
              <a:rPr lang="sr-Latn-RS" dirty="0"/>
              <a:t>average</a:t>
            </a:r>
            <a:r>
              <a:rPr lang="en-US" dirty="0"/>
              <a:t>_</a:t>
            </a:r>
            <a:r>
              <a:rPr lang="sr-Latn-RS" dirty="0"/>
              <a:t>quality : prosečan kvalitet čitanja nukleotida</a:t>
            </a:r>
          </a:p>
          <a:p>
            <a:pPr lvl="1"/>
            <a:r>
              <a:rPr lang="sr-Latn-RS" dirty="0"/>
              <a:t>coverage : pokrivenost</a:t>
            </a:r>
          </a:p>
          <a:p>
            <a:pPr lvl="1"/>
            <a:r>
              <a:rPr lang="sr-Latn-RS" dirty="0"/>
              <a:t>read_size : veličina jednog reada</a:t>
            </a:r>
          </a:p>
          <a:p>
            <a:pPr lvl="1"/>
            <a:r>
              <a:rPr lang="sr-Latn-RS" dirty="0"/>
              <a:t>insert_size : dužina jedne sekvence iz kojeg se izvlače readovi (Mi nemamo adaptere tako da je insert size isti kao dužina fragmenta)</a:t>
            </a:r>
          </a:p>
          <a:p>
            <a:pPr lvl="1"/>
            <a:r>
              <a:rPr lang="sr-Latn-RS" dirty="0"/>
              <a:t>delete_error_rate : verovatnoća greške brisanja, odnosno uklanjanja nasumičnog nukleotida sa nasumičnog mesta u genomu</a:t>
            </a:r>
          </a:p>
          <a:p>
            <a:pPr lvl="1"/>
            <a:r>
              <a:rPr lang="sr-Latn-RS" dirty="0"/>
              <a:t>insert_error_rate : verovatnoća greške inserta, odnosno umetanja nasumičnog nukleotida na nasumičnom mestu u genomu</a:t>
            </a:r>
          </a:p>
          <a:p>
            <a:pPr lvl="1"/>
            <a:r>
              <a:rPr lang="sr-Latn-RS" dirty="0"/>
              <a:t>snv_error_rate : verovatnoća greške da je došlo do single-nucleotid-variant, odnosno promene jednog nukleotida u neki drugi nukleotid u genomu</a:t>
            </a:r>
          </a:p>
        </p:txBody>
      </p:sp>
    </p:spTree>
    <p:extLst>
      <p:ext uri="{BB962C8B-B14F-4D97-AF65-F5344CB8AC3E}">
        <p14:creationId xmlns:p14="http://schemas.microsoft.com/office/powerpoint/2010/main" val="693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480-FB45-468C-942E-233C0E02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4804"/>
            <a:ext cx="8915400" cy="5316418"/>
          </a:xfrm>
        </p:spPr>
        <p:txBody>
          <a:bodyPr/>
          <a:lstStyle/>
          <a:p>
            <a:pPr lvl="1"/>
            <a:r>
              <a:rPr lang="sr-Latn-RS" dirty="0"/>
              <a:t>Pri pokretanju simulatora nailazimo na niz provera kako bismo osigurali korektno ponašanje simulatora </a:t>
            </a:r>
          </a:p>
          <a:p>
            <a:pPr lvl="1"/>
            <a:r>
              <a:rPr lang="sr-Latn-RS" dirty="0"/>
              <a:t>Učitavamo referentni genom iz FASTA file-a</a:t>
            </a:r>
          </a:p>
          <a:p>
            <a:pPr lvl="1"/>
            <a:r>
              <a:rPr lang="sr-Latn-RS" dirty="0"/>
              <a:t>Broj readova određujemo po formuli : coverage * duzina_ref_genoma/ read_size </a:t>
            </a:r>
          </a:p>
          <a:p>
            <a:pPr lvl="1"/>
            <a:r>
              <a:rPr lang="sr-Latn-RS"/>
              <a:t>Read1 čitamo sa leva na desno, dok Read2 čitamo s desna na levo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51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FFF-0EDF-4C7E-A018-5FA4B01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904-0D87-455D-8035-486B6790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2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465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Illumina paired-end read sequencing simulator</vt:lpstr>
      <vt:lpstr>Projekat u kratkim crtama</vt:lpstr>
      <vt:lpstr>Illumina sekvenciranje</vt:lpstr>
      <vt:lpstr>Šta je pair end read?</vt:lpstr>
      <vt:lpstr>Objašnjenje našeg simulatora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SCH</dc:creator>
  <cp:lastModifiedBy>SCH</cp:lastModifiedBy>
  <cp:revision>15</cp:revision>
  <dcterms:created xsi:type="dcterms:W3CDTF">2021-04-19T17:41:22Z</dcterms:created>
  <dcterms:modified xsi:type="dcterms:W3CDTF">2021-04-20T19:15:11Z</dcterms:modified>
</cp:coreProperties>
</file>