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0" r:id="rId12"/>
    <p:sldId id="266" r:id="rId13"/>
    <p:sldId id="268" r:id="rId14"/>
    <p:sldId id="267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8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127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8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7A7E-E9E9-4206-A5A9-4483411B8BE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nrir996/IluminaPairEndReadSimula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CE81-66A0-4F72-994F-D273ED247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Illumina paired-end read sequencing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B5DD-31E4-47A9-B98B-EA085C8C3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Nikola Jokić </a:t>
            </a:r>
            <a:r>
              <a:rPr lang="en-US" dirty="0"/>
              <a:t>3289/2020</a:t>
            </a:r>
          </a:p>
          <a:p>
            <a:r>
              <a:rPr lang="sr-Latn-RS" dirty="0"/>
              <a:t>Marko Jovanović </a:t>
            </a:r>
            <a:r>
              <a:rPr lang="en-US" dirty="0"/>
              <a:t>3284/2020</a:t>
            </a:r>
            <a:endParaRPr lang="sr-Latn-RS" dirty="0"/>
          </a:p>
          <a:p>
            <a:r>
              <a:rPr lang="en-US" dirty="0" err="1"/>
              <a:t>Dejan</a:t>
            </a:r>
            <a:r>
              <a:rPr lang="en-US" dirty="0"/>
              <a:t> Bo</a:t>
            </a:r>
            <a:r>
              <a:rPr lang="sr-Latn-RS" dirty="0"/>
              <a:t>šković 3223</a:t>
            </a:r>
            <a:r>
              <a:rPr lang="en-US" dirty="0"/>
              <a:t>/</a:t>
            </a:r>
            <a:r>
              <a:rPr lang="sr-Latn-RS" dirty="0"/>
              <a:t>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2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9193DBB-3817-418B-920F-C6EA9009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414" y="1215161"/>
            <a:ext cx="8395152" cy="4191339"/>
          </a:xfrm>
        </p:spPr>
      </p:pic>
    </p:spTree>
    <p:extLst>
      <p:ext uri="{BB962C8B-B14F-4D97-AF65-F5344CB8AC3E}">
        <p14:creationId xmlns:p14="http://schemas.microsoft.com/office/powerpoint/2010/main" val="62660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FCD6792-1804-4DA9-9A05-96D5AD87F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83" y="1294227"/>
            <a:ext cx="9351538" cy="4645758"/>
          </a:xfrm>
        </p:spPr>
      </p:pic>
    </p:spTree>
    <p:extLst>
      <p:ext uri="{BB962C8B-B14F-4D97-AF65-F5344CB8AC3E}">
        <p14:creationId xmlns:p14="http://schemas.microsoft.com/office/powerpoint/2010/main" val="29011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9C6C-9BCA-4105-9F82-485500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9886"/>
          </a:xfrm>
        </p:spPr>
        <p:txBody>
          <a:bodyPr>
            <a:normAutofit fontScale="90000"/>
          </a:bodyPr>
          <a:lstStyle/>
          <a:p>
            <a:r>
              <a:rPr lang="sr-Latn-RS" dirty="0"/>
              <a:t>Bowtie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ABC2-7ABF-41DC-BEF4-0DB34A7C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8283"/>
            <a:ext cx="8915400" cy="4552939"/>
          </a:xfrm>
        </p:spPr>
        <p:txBody>
          <a:bodyPr>
            <a:normAutofit/>
          </a:bodyPr>
          <a:lstStyle/>
          <a:p>
            <a:r>
              <a:rPr lang="sr-Latn-RS" dirty="0"/>
              <a:t>Bowtie je jako brz i memorijski efikasan alajner readova. Alajnuje kratke readove na ljudskom genomu pri brzini od 25 miliona readova dužine od 35 baznih parova po satu. Bowtie indeksira genom Burrows-Wheelerovim indeksom kako bi imao dobru memorijsku efikasnost</a:t>
            </a:r>
            <a:endParaRPr lang="en-US" dirty="0"/>
          </a:p>
          <a:p>
            <a:r>
              <a:rPr lang="sr-Latn-RS" dirty="0"/>
              <a:t>Međutim ispostavilo se da je nama korisniji Bowtie 2</a:t>
            </a:r>
          </a:p>
          <a:p>
            <a:r>
              <a:rPr lang="sr-Latn-RS" dirty="0"/>
              <a:t>Bowtie 2 je napravljen sa istom namenom, s tim što je posebno dobar u alajnovanju readova od 50 do nekoliko hiljada karaktera i naročito dobar za relativno dugač</a:t>
            </a:r>
            <a:r>
              <a:rPr lang="en-US" dirty="0"/>
              <a:t>k</a:t>
            </a:r>
            <a:r>
              <a:rPr lang="sr-Latn-RS" dirty="0"/>
              <a:t>e genome, na primer sisara. Bowtie 2 za razliku od prethodnika indeksira uz pomoć FM indeksa kako bi održao dobru memorijsku efikasnost. Takođe bowtie 2 podržava „gapped“, „local“ i „paired-end alignment“ modove. Gde je nama poslednji bio potreban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52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43FBC26-F802-4B97-A7AC-51F1F709E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0" y="415817"/>
            <a:ext cx="6497476" cy="3435566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6EC8B2-FB3A-446B-8CB1-005E0850B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03" y="2861388"/>
            <a:ext cx="6681051" cy="3778250"/>
          </a:xfrm>
        </p:spPr>
      </p:pic>
    </p:spTree>
    <p:extLst>
      <p:ext uri="{BB962C8B-B14F-4D97-AF65-F5344CB8AC3E}">
        <p14:creationId xmlns:p14="http://schemas.microsoft.com/office/powerpoint/2010/main" val="333510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E26F36B-C3EF-48C2-9155-C32A11ED8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22" y="3507168"/>
            <a:ext cx="5168907" cy="28843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254A52-3E70-45D0-BE41-52C4BD332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38" y="413973"/>
            <a:ext cx="4989231" cy="291062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A2C3E62-606E-46E1-9D25-A7E598183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0" y="413973"/>
            <a:ext cx="5075853" cy="29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55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3570-21ED-4663-A0A4-6A34D50F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83C8A38-C376-4766-B38F-2925D3161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6093"/>
            <a:ext cx="8125648" cy="4589487"/>
          </a:xfrm>
        </p:spPr>
      </p:pic>
    </p:spTree>
    <p:extLst>
      <p:ext uri="{BB962C8B-B14F-4D97-AF65-F5344CB8AC3E}">
        <p14:creationId xmlns:p14="http://schemas.microsoft.com/office/powerpoint/2010/main" val="80562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8429-0FA2-457A-9CB6-A14A226D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</a:t>
            </a:r>
            <a:r>
              <a:rPr lang="sr-Latn-RS" dirty="0"/>
              <a:t>ž</a:t>
            </a:r>
            <a:r>
              <a:rPr lang="en-US" dirty="0" err="1"/>
              <a:t>nji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0704-FA39-4D16-988B-2412B33F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ka </a:t>
            </a:r>
            <a:r>
              <a:rPr lang="en-US" dirty="0" err="1"/>
              <a:t>githubu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https://github.com/Fenrir996/IluminaPairEndReadSimulator</a:t>
            </a:r>
            <a:endParaRPr lang="en-US" dirty="0"/>
          </a:p>
          <a:p>
            <a:r>
              <a:rPr lang="en-US" dirty="0"/>
              <a:t>Link ka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prezentaciji</a:t>
            </a:r>
            <a:r>
              <a:rPr lang="en-US" dirty="0"/>
              <a:t> </a:t>
            </a:r>
            <a:r>
              <a:rPr lang="sr-Latn-RS"/>
              <a:t>će moći da se nađe na githubu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1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6535-65B8-46AA-A5FD-D036A6F0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u kratkim crtama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CB7F-705A-40B8-BBFC-7E1937F1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 pitanju 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simulator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sekvencera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kreira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veštačke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Illumina paired-end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readove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uzimajući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nukleotide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referentnog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je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zadat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ulazu</a:t>
            </a:r>
            <a:b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izlaz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formira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sadrži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alajnovane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readove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fajlova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zajedno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pozicijama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referentnog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kojih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ekstra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kt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ovani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nukleotidi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Koristeći izlazne podatke vršiće 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testiranje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kvaliteta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alajmenta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BWA-MEM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Bowtie 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alatom,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tako što će se porediti SAM fajl sa izlaza našeg simulatora i SAM fajla sa izlaza ova dva, gore pomenuta, alata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8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601C1-6DCC-4AAA-98E6-E2219967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sr-Latn-RS" dirty="0"/>
              <a:t>Illumina sekvenciranje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BC8025-8688-49C3-A9F5-02C4C429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275054"/>
            <a:ext cx="7861729" cy="4617800"/>
          </a:xfrm>
        </p:spPr>
        <p:txBody>
          <a:bodyPr>
            <a:normAutofit/>
          </a:bodyPr>
          <a:lstStyle/>
          <a:p>
            <a:r>
              <a:rPr lang="sr-Latn-RS" dirty="0"/>
              <a:t>Princip rada :</a:t>
            </a:r>
          </a:p>
          <a:p>
            <a:pPr lvl="1"/>
            <a:r>
              <a:rPr lang="sr-Latn-RS" dirty="0"/>
              <a:t>Cepkanje genoma na fragmente</a:t>
            </a:r>
          </a:p>
          <a:p>
            <a:pPr lvl="1"/>
            <a:r>
              <a:rPr lang="sr-Latn-RS" dirty="0"/>
              <a:t>Dodavanje adaptera na krajeve fragmenata</a:t>
            </a:r>
          </a:p>
          <a:p>
            <a:pPr lvl="1"/>
            <a:r>
              <a:rPr lang="sr-Latn-RS" dirty="0"/>
              <a:t>Kačenje na flowcell (staklena ploča sa linijama)</a:t>
            </a:r>
          </a:p>
          <a:p>
            <a:pPr lvl="1"/>
            <a:r>
              <a:rPr lang="sr-Latn-RS" dirty="0"/>
              <a:t>Fragment se savija tako što se i drugi kraj kači </a:t>
            </a:r>
          </a:p>
          <a:p>
            <a:pPr marL="457200" lvl="1" indent="0">
              <a:buNone/>
            </a:pPr>
            <a:r>
              <a:rPr lang="sr-Latn-RS" dirty="0"/>
              <a:t>adapterom na flowcell (bridge amplification)</a:t>
            </a:r>
          </a:p>
          <a:p>
            <a:pPr lvl="1"/>
            <a:r>
              <a:rPr lang="sr-Latn-RS" dirty="0"/>
              <a:t>Polimeraze kloniraju fragment, otkačinju jedan kraj</a:t>
            </a:r>
          </a:p>
          <a:p>
            <a:pPr marL="457200" lvl="1" indent="0">
              <a:buNone/>
            </a:pPr>
            <a:r>
              <a:rPr lang="sr-Latn-RS" dirty="0"/>
              <a:t>i proces se nastavlja </a:t>
            </a:r>
            <a:r>
              <a:rPr lang="en-US" dirty="0"/>
              <a:t>– </a:t>
            </a:r>
            <a:r>
              <a:rPr lang="en-US" dirty="0" err="1"/>
              <a:t>formiraju</a:t>
            </a:r>
            <a:r>
              <a:rPr lang="en-US" dirty="0"/>
              <a:t> se </a:t>
            </a:r>
            <a:r>
              <a:rPr lang="en-US" dirty="0" err="1"/>
              <a:t>klasteri</a:t>
            </a:r>
            <a:endParaRPr lang="sr-Latn-RS" dirty="0"/>
          </a:p>
          <a:p>
            <a:pPr lvl="1"/>
            <a:r>
              <a:rPr lang="sr-Latn-RS" dirty="0"/>
              <a:t>Sekvenciranje : Fluorescentno obojene nukleotidne</a:t>
            </a:r>
          </a:p>
          <a:p>
            <a:pPr marL="457200" lvl="1" indent="0">
              <a:buNone/>
            </a:pPr>
            <a:r>
              <a:rPr lang="sr-Latn-RS" dirty="0"/>
              <a:t>baze se dodaju na komplementarni lanac</a:t>
            </a:r>
          </a:p>
          <a:p>
            <a:pPr lvl="1"/>
            <a:r>
              <a:rPr lang="sr-Latn-RS" dirty="0"/>
              <a:t>Propuštanjem svetla na osnovu boje možemo da </a:t>
            </a:r>
          </a:p>
          <a:p>
            <a:pPr marL="457200" lvl="1" indent="0">
              <a:buNone/>
            </a:pPr>
            <a:r>
              <a:rPr lang="sr-Latn-RS" dirty="0"/>
              <a:t>zaključimo koji nukleotid je u pitanju</a:t>
            </a:r>
          </a:p>
          <a:p>
            <a:pPr lvl="1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B03A27-201A-4AA7-BAA0-DEA135B3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73" y="1275053"/>
            <a:ext cx="5451627" cy="4170494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7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0CD-63E3-4D86-9CEB-C4EF4730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Šta je pair end read</a:t>
            </a:r>
            <a:r>
              <a:rPr lang="en-US" sz="320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64DBD-5BC3-4F1E-858A-9FD88A30C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9494" y="1540189"/>
            <a:ext cx="4313864" cy="3777622"/>
          </a:xfrm>
        </p:spPr>
        <p:txBody>
          <a:bodyPr/>
          <a:lstStyle/>
          <a:p>
            <a:r>
              <a:rPr lang="sr-Latn-RS" dirty="0"/>
              <a:t>Oba reada su deo istog fragmenta</a:t>
            </a:r>
          </a:p>
          <a:p>
            <a:r>
              <a:rPr lang="sr-Latn-RS" dirty="0"/>
              <a:t>Sa slike se vidi da se readovi čitaju sa suprotnih krajeva u suprotnim smerovima</a:t>
            </a:r>
          </a:p>
          <a:p>
            <a:r>
              <a:rPr lang="sr-Latn-RS" dirty="0"/>
              <a:t>Ono što se ne vidi sa slike, a bitno je, je da su read1 i read2 obrnuto komplementarni (ako bi se read2 pročitao unazad i uradilo se komplementiranje nukleotidnih baza dobio bi se read1)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4338EF-C48D-4C19-8BA0-3AAFC650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767" y="3797943"/>
            <a:ext cx="4965042" cy="15198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Primer ne oslikava situaciju u našem simulatoru, s obzirom da mi simuliramo ceo proces nemamo potrebu za adapterima već radimo isključivo sa insertom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D0A3E1-CC3F-4B82-8B59-E035DE0A9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73" y="1362609"/>
            <a:ext cx="5451627" cy="22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579E-73FE-447D-A84C-331A72E5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9684"/>
          </a:xfrm>
        </p:spPr>
        <p:txBody>
          <a:bodyPr/>
          <a:lstStyle/>
          <a:p>
            <a:r>
              <a:rPr lang="en-US" dirty="0" err="1"/>
              <a:t>Obja</a:t>
            </a:r>
            <a:r>
              <a:rPr lang="sr-Latn-RS" dirty="0"/>
              <a:t>šnjenje našeg simulatora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1047-6174-42C7-8561-8631D36A5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3794"/>
            <a:ext cx="8911687" cy="4517428"/>
          </a:xfrm>
        </p:spPr>
        <p:txBody>
          <a:bodyPr>
            <a:normAutofit/>
          </a:bodyPr>
          <a:lstStyle/>
          <a:p>
            <a:r>
              <a:rPr lang="sr-Latn-RS" dirty="0"/>
              <a:t>Na ulaz simulatora se dovode sledeće stvari :</a:t>
            </a:r>
          </a:p>
          <a:p>
            <a:pPr lvl="1"/>
            <a:r>
              <a:rPr lang="sr-Latn-RS" dirty="0"/>
              <a:t>file : referentni genom koji se mora nalaziti u root folderu</a:t>
            </a:r>
          </a:p>
          <a:p>
            <a:pPr lvl="1"/>
            <a:r>
              <a:rPr lang="sr-Latn-RS" dirty="0"/>
              <a:t>average</a:t>
            </a:r>
            <a:r>
              <a:rPr lang="en-US" dirty="0"/>
              <a:t>_</a:t>
            </a:r>
            <a:r>
              <a:rPr lang="sr-Latn-RS" dirty="0"/>
              <a:t>quality : prosečan kvalitet čitanja nukleotida</a:t>
            </a:r>
          </a:p>
          <a:p>
            <a:pPr lvl="1"/>
            <a:r>
              <a:rPr lang="sr-Latn-RS" dirty="0"/>
              <a:t>coverage : pokrivenost</a:t>
            </a:r>
          </a:p>
          <a:p>
            <a:pPr lvl="1"/>
            <a:r>
              <a:rPr lang="sr-Latn-RS" dirty="0"/>
              <a:t>read_size : veličina jednog reada</a:t>
            </a:r>
          </a:p>
          <a:p>
            <a:pPr lvl="1"/>
            <a:r>
              <a:rPr lang="sr-Latn-RS" dirty="0"/>
              <a:t>insert_size : dužina jedne sekvence iz kojeg se izvlače readovi (Mi nemamo adaptere tako da je insert size isti kao dužina fragmenta)</a:t>
            </a:r>
          </a:p>
          <a:p>
            <a:pPr lvl="1"/>
            <a:r>
              <a:rPr lang="sr-Latn-RS" dirty="0"/>
              <a:t>delete_error_rate : verovatnoća greške brisanja, odnosno uklanjanja nasumičnog nukleotida sa nasumičnog mesta u genomu</a:t>
            </a:r>
          </a:p>
          <a:p>
            <a:pPr lvl="1"/>
            <a:r>
              <a:rPr lang="sr-Latn-RS" dirty="0"/>
              <a:t>insert_error_rate : verovatnoća greške inserta, odnosno umetanja nasumičnog nukleotida na nasumičnom mestu u genomu</a:t>
            </a:r>
          </a:p>
          <a:p>
            <a:pPr lvl="1"/>
            <a:r>
              <a:rPr lang="sr-Latn-RS" dirty="0"/>
              <a:t>snv_error_rate : verovatnoća greške da je došlo do single-nucleotid-variant, odnosno promene jednog nukleotida u neki drugi nukleotid u genomu</a:t>
            </a:r>
          </a:p>
        </p:txBody>
      </p:sp>
    </p:spTree>
    <p:extLst>
      <p:ext uri="{BB962C8B-B14F-4D97-AF65-F5344CB8AC3E}">
        <p14:creationId xmlns:p14="http://schemas.microsoft.com/office/powerpoint/2010/main" val="69320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9480-FB45-468C-942E-233C0E02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4804"/>
            <a:ext cx="8915400" cy="5316418"/>
          </a:xfrm>
        </p:spPr>
        <p:txBody>
          <a:bodyPr>
            <a:normAutofit lnSpcReduction="10000"/>
          </a:bodyPr>
          <a:lstStyle/>
          <a:p>
            <a:pPr lvl="1"/>
            <a:r>
              <a:rPr lang="sr-Latn-RS" dirty="0"/>
              <a:t>Pri pokretanju simulatora nailazimo na niz provera kako bismo osigurali korektno ponašanje simulatora </a:t>
            </a:r>
          </a:p>
          <a:p>
            <a:pPr lvl="1"/>
            <a:r>
              <a:rPr lang="sr-Latn-RS" dirty="0"/>
              <a:t>Učitavamo referentni genom iz FASTA file-a</a:t>
            </a:r>
          </a:p>
          <a:p>
            <a:pPr lvl="1"/>
            <a:r>
              <a:rPr lang="sr-Latn-RS" dirty="0"/>
              <a:t>Broj readova određujemo po formuli : coverage * duzina_ref_genoma/ read_size</a:t>
            </a:r>
            <a:endParaRPr lang="en-US" dirty="0"/>
          </a:p>
          <a:p>
            <a:pPr lvl="1"/>
            <a:r>
              <a:rPr lang="en-US" dirty="0"/>
              <a:t>Fragment </a:t>
            </a:r>
            <a:r>
              <a:rPr lang="sr-Latn-RS" dirty="0"/>
              <a:t>sa koga ćemo uzimati read biramo nasumično </a:t>
            </a:r>
          </a:p>
          <a:p>
            <a:pPr lvl="1"/>
            <a:r>
              <a:rPr lang="sr-Latn-RS" dirty="0"/>
              <a:t>Read1 čitamo sa leva na desno, dok Read2 čitamo s desna na levo</a:t>
            </a:r>
          </a:p>
          <a:p>
            <a:pPr lvl="1"/>
            <a:r>
              <a:rPr lang="sr-Latn-RS" dirty="0"/>
              <a:t>Read2 se po učitavanju okreće i komplementira</a:t>
            </a:r>
          </a:p>
          <a:p>
            <a:pPr lvl="1"/>
            <a:r>
              <a:rPr lang="sr-Latn-RS" dirty="0"/>
              <a:t>U zavisnosti od ulaznih parametara mutiramo readove (insert, delete, snv)</a:t>
            </a:r>
          </a:p>
          <a:p>
            <a:pPr lvl="1"/>
            <a:r>
              <a:rPr lang="sr-Latn-RS" dirty="0"/>
              <a:t>Readovi se upisuju u FASTQ file-ove</a:t>
            </a:r>
          </a:p>
          <a:p>
            <a:pPr lvl="1"/>
            <a:r>
              <a:rPr lang="sr-Latn-RS" dirty="0"/>
              <a:t>Na osnovu readova se formira i SAM file, samo što Read2 mora da se ponovo okrene kako bi se dobio validan SAM file. (Naučeno na teži način)</a:t>
            </a:r>
          </a:p>
          <a:p>
            <a:pPr lvl="1"/>
            <a:r>
              <a:rPr lang="sr-Latn-RS" dirty="0"/>
              <a:t>Nakon formiranja našeg SAM file-a smo na osnovu generisanih FASTQ file-ova formirali SAM file-ove putem BWA-MEM i Bowtie toolova i uporedili sa našim SAM file-om.</a:t>
            </a:r>
          </a:p>
          <a:p>
            <a:pPr marL="914400" lvl="2" indent="0">
              <a:buNone/>
            </a:pPr>
            <a:r>
              <a:rPr lang="sr-Latn-RS" dirty="0"/>
              <a:t>***Disclaimer : Hteli smo da očistimo genom tako što bismo umesto R,Y,K,M,N... uveli ATCG sa podjednakim verovatnoćama, ali to nam je ubilo tačnost sa BWA-MEM toolom jer on radi sa N-ovima, a mi bismo na poziciji N-a imali A,T,C ili G</a:t>
            </a:r>
          </a:p>
        </p:txBody>
      </p:sp>
    </p:spTree>
    <p:extLst>
      <p:ext uri="{BB962C8B-B14F-4D97-AF65-F5344CB8AC3E}">
        <p14:creationId xmlns:p14="http://schemas.microsoft.com/office/powerpoint/2010/main" val="309513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FFF-0EDF-4C7E-A018-5FA4B017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2131"/>
          </a:xfrm>
        </p:spPr>
        <p:txBody>
          <a:bodyPr>
            <a:normAutofit fontScale="90000"/>
          </a:bodyPr>
          <a:lstStyle/>
          <a:p>
            <a:r>
              <a:rPr lang="sr-Latn-RS" dirty="0"/>
              <a:t>BWA-MEM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8904-0D87-455D-8035-486B6790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326"/>
            <a:ext cx="8915400" cy="4410896"/>
          </a:xfrm>
        </p:spPr>
        <p:txBody>
          <a:bodyPr>
            <a:normAutofit/>
          </a:bodyPr>
          <a:lstStyle/>
          <a:p>
            <a:r>
              <a:rPr lang="sr-Latn-RS" b="0" i="0" dirty="0">
                <a:solidFill>
                  <a:srgbClr val="444444"/>
                </a:solidFill>
                <a:effectLst/>
                <a:latin typeface="Lucida Grande"/>
              </a:rPr>
              <a:t>BWA je softverski paket za mapiranje kraćih sekvenci u odnosu na veliki referentni genom, gde je BWA-MEM deo tog paketa pored BWA-backtrack i BWA-SW</a:t>
            </a:r>
          </a:p>
          <a:p>
            <a:r>
              <a:rPr lang="sr-Latn-RS" dirty="0">
                <a:solidFill>
                  <a:srgbClr val="444444"/>
                </a:solidFill>
                <a:latin typeface="Lucida Grande"/>
              </a:rPr>
              <a:t>Sam BWA-MEM ima mogućnost poravnavanja (alajnovanja) sekvenci i preporučuju ga zbog brzine i preciznosti</a:t>
            </a:r>
          </a:p>
          <a:p>
            <a:r>
              <a:rPr lang="sr-Latn-RS" b="0" i="0" dirty="0">
                <a:solidFill>
                  <a:srgbClr val="444444"/>
                </a:solidFill>
                <a:effectLst/>
                <a:latin typeface="Lucida Grande"/>
              </a:rPr>
              <a:t>Backtrack je dizajniran za dužine do 100 baznih parova, dok su SW i MEM namenjeni za sekvence od 70 do 1 milion baznih parova</a:t>
            </a:r>
          </a:p>
          <a:p>
            <a:r>
              <a:rPr lang="sr-Latn-RS" b="0" i="0" dirty="0">
                <a:solidFill>
                  <a:srgbClr val="444444"/>
                </a:solidFill>
                <a:effectLst/>
                <a:latin typeface="Lucida Grande"/>
              </a:rPr>
              <a:t>MEM takođe ima bolje performanse od backtracka na dužinama od 70 do 100 baznih parova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7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85FBE42-4211-43B7-ADA7-9E38CE1F8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00" y="1210920"/>
            <a:ext cx="7469238" cy="375329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DAE118-C97E-4C39-989F-82FB9E73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 Errors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insert_rate</a:t>
            </a:r>
            <a:r>
              <a:rPr lang="en-US" dirty="0"/>
              <a:t>, </a:t>
            </a:r>
            <a:r>
              <a:rPr lang="en-US" dirty="0" err="1"/>
              <a:t>delete_rate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snv_rate</a:t>
            </a:r>
            <a:r>
              <a:rPr lang="en-US" dirty="0"/>
              <a:t> </a:t>
            </a:r>
            <a:r>
              <a:rPr lang="en-US" dirty="0" err="1"/>
              <a:t>respektivno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3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432E6F8-ED71-4C43-8B78-BB28D48E3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36" y="1123795"/>
            <a:ext cx="9087839" cy="4530555"/>
          </a:xfrm>
        </p:spPr>
      </p:pic>
    </p:spTree>
    <p:extLst>
      <p:ext uri="{BB962C8B-B14F-4D97-AF65-F5344CB8AC3E}">
        <p14:creationId xmlns:p14="http://schemas.microsoft.com/office/powerpoint/2010/main" val="34010037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620</TotalTime>
  <Words>871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Lucida Grande</vt:lpstr>
      <vt:lpstr>Wingdings 3</vt:lpstr>
      <vt:lpstr>Wisp</vt:lpstr>
      <vt:lpstr>Illumina paired-end read sequencing simulator</vt:lpstr>
      <vt:lpstr>Projekat u kratkim crtama</vt:lpstr>
      <vt:lpstr>Illumina sekvenciranje</vt:lpstr>
      <vt:lpstr>Šta je pair end read?</vt:lpstr>
      <vt:lpstr>Objašnjenje našeg simulatora</vt:lpstr>
      <vt:lpstr>PowerPoint Presentation</vt:lpstr>
      <vt:lpstr>BWA-MEM</vt:lpstr>
      <vt:lpstr>PowerPoint Presentation</vt:lpstr>
      <vt:lpstr>PowerPoint Presentation</vt:lpstr>
      <vt:lpstr>PowerPoint Presentation</vt:lpstr>
      <vt:lpstr>PowerPoint Presentation</vt:lpstr>
      <vt:lpstr>Bowtie</vt:lpstr>
      <vt:lpstr>PowerPoint Presentation</vt:lpstr>
      <vt:lpstr>PowerPoint Presentation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 paired-end read sequencing simulator</dc:title>
  <dc:creator>SCH</dc:creator>
  <cp:lastModifiedBy>SCH</cp:lastModifiedBy>
  <cp:revision>30</cp:revision>
  <dcterms:created xsi:type="dcterms:W3CDTF">2021-04-19T17:41:22Z</dcterms:created>
  <dcterms:modified xsi:type="dcterms:W3CDTF">2021-04-25T19:09:31Z</dcterms:modified>
</cp:coreProperties>
</file>