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Alegrey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Alegreya-bold.fntdata"/><Relationship Id="rId10" Type="http://schemas.openxmlformats.org/officeDocument/2006/relationships/slide" Target="slides/slide5.xml"/><Relationship Id="rId21" Type="http://schemas.openxmlformats.org/officeDocument/2006/relationships/font" Target="fonts/Alegreya-regular.fntdata"/><Relationship Id="rId13" Type="http://schemas.openxmlformats.org/officeDocument/2006/relationships/slide" Target="slides/slide8.xml"/><Relationship Id="rId24" Type="http://schemas.openxmlformats.org/officeDocument/2006/relationships/font" Target="fonts/Alegreya-boldItalic.fntdata"/><Relationship Id="rId12" Type="http://schemas.openxmlformats.org/officeDocument/2006/relationships/slide" Target="slides/slide7.xml"/><Relationship Id="rId23" Type="http://schemas.openxmlformats.org/officeDocument/2006/relationships/font" Target="fonts/Alegrey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8afc4da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8afc4da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8aedd6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8aedd6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22daad8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22daad8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8c8500c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8c8500c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8aedd6e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8aedd6e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694073e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694073e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7bf1e35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7bf1e35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7bf1e3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7bf1e3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7bf1e35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7bf1e35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22daad8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22daad8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35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35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35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35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3500"/>
              <a:buNone/>
              <a:defRPr>
                <a:solidFill>
                  <a:schemeClr val="lt2"/>
                </a:solidFill>
              </a:defRPr>
            </a:lvl1pPr>
            <a:lvl2pPr lvl="1" algn="ctr">
              <a:spcBef>
                <a:spcPts val="0"/>
              </a:spcBef>
              <a:spcAft>
                <a:spcPts val="0"/>
              </a:spcAft>
              <a:buClr>
                <a:schemeClr val="lt2"/>
              </a:buClr>
              <a:buSzPts val="3400"/>
              <a:buNone/>
              <a:defRPr>
                <a:solidFill>
                  <a:schemeClr val="lt2"/>
                </a:solidFill>
              </a:defRPr>
            </a:lvl2pPr>
            <a:lvl3pPr lvl="2" algn="ctr">
              <a:spcBef>
                <a:spcPts val="0"/>
              </a:spcBef>
              <a:spcAft>
                <a:spcPts val="0"/>
              </a:spcAft>
              <a:buClr>
                <a:schemeClr val="lt2"/>
              </a:buClr>
              <a:buSzPts val="3400"/>
              <a:buNone/>
              <a:defRPr>
                <a:solidFill>
                  <a:schemeClr val="lt2"/>
                </a:solidFill>
              </a:defRPr>
            </a:lvl3pPr>
            <a:lvl4pPr lvl="3" algn="ctr">
              <a:spcBef>
                <a:spcPts val="0"/>
              </a:spcBef>
              <a:spcAft>
                <a:spcPts val="0"/>
              </a:spcAft>
              <a:buClr>
                <a:schemeClr val="lt2"/>
              </a:buClr>
              <a:buSzPts val="3400"/>
              <a:buNone/>
              <a:defRPr>
                <a:solidFill>
                  <a:schemeClr val="lt2"/>
                </a:solidFill>
              </a:defRPr>
            </a:lvl4pPr>
            <a:lvl5pPr lvl="4" algn="ctr">
              <a:spcBef>
                <a:spcPts val="0"/>
              </a:spcBef>
              <a:spcAft>
                <a:spcPts val="0"/>
              </a:spcAft>
              <a:buClr>
                <a:schemeClr val="lt2"/>
              </a:buClr>
              <a:buSzPts val="3400"/>
              <a:buNone/>
              <a:defRPr>
                <a:solidFill>
                  <a:schemeClr val="lt2"/>
                </a:solidFill>
              </a:defRPr>
            </a:lvl5pPr>
            <a:lvl6pPr lvl="5" algn="ctr">
              <a:spcBef>
                <a:spcPts val="0"/>
              </a:spcBef>
              <a:spcAft>
                <a:spcPts val="0"/>
              </a:spcAft>
              <a:buClr>
                <a:schemeClr val="lt2"/>
              </a:buClr>
              <a:buSzPts val="3400"/>
              <a:buNone/>
              <a:defRPr>
                <a:solidFill>
                  <a:schemeClr val="lt2"/>
                </a:solidFill>
              </a:defRPr>
            </a:lvl6pPr>
            <a:lvl7pPr lvl="6" algn="ctr">
              <a:spcBef>
                <a:spcPts val="0"/>
              </a:spcBef>
              <a:spcAft>
                <a:spcPts val="0"/>
              </a:spcAft>
              <a:buClr>
                <a:schemeClr val="lt2"/>
              </a:buClr>
              <a:buSzPts val="3400"/>
              <a:buNone/>
              <a:defRPr>
                <a:solidFill>
                  <a:schemeClr val="lt2"/>
                </a:solidFill>
              </a:defRPr>
            </a:lvl7pPr>
            <a:lvl8pPr lvl="7" algn="ctr">
              <a:spcBef>
                <a:spcPts val="0"/>
              </a:spcBef>
              <a:spcAft>
                <a:spcPts val="0"/>
              </a:spcAft>
              <a:buClr>
                <a:schemeClr val="lt2"/>
              </a:buClr>
              <a:buSzPts val="3400"/>
              <a:buNone/>
              <a:defRPr>
                <a:solidFill>
                  <a:schemeClr val="lt2"/>
                </a:solidFill>
              </a:defRPr>
            </a:lvl8pPr>
            <a:lvl9pPr lvl="8" algn="ctr">
              <a:spcBef>
                <a:spcPts val="0"/>
              </a:spcBef>
              <a:spcAft>
                <a:spcPts val="0"/>
              </a:spcAft>
              <a:buClr>
                <a:schemeClr val="lt2"/>
              </a:buClr>
              <a:buSzPts val="34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6"/>
              </a:buClr>
              <a:buSzPts val="1800"/>
              <a:buChar char="●"/>
              <a:defRPr>
                <a:solidFill>
                  <a:schemeClr val="accent6"/>
                </a:solidFill>
              </a:defRPr>
            </a:lvl1pPr>
            <a:lvl2pPr indent="-317500" lvl="1" marL="914400">
              <a:spcBef>
                <a:spcPts val="0"/>
              </a:spcBef>
              <a:spcAft>
                <a:spcPts val="0"/>
              </a:spcAft>
              <a:buClr>
                <a:schemeClr val="accent6"/>
              </a:buClr>
              <a:buSzPts val="1400"/>
              <a:buChar char="○"/>
              <a:defRPr>
                <a:solidFill>
                  <a:schemeClr val="accent6"/>
                </a:solidFill>
              </a:defRPr>
            </a:lvl2pPr>
            <a:lvl3pPr indent="-317500" lvl="2" marL="1371600">
              <a:spcBef>
                <a:spcPts val="0"/>
              </a:spcBef>
              <a:spcAft>
                <a:spcPts val="0"/>
              </a:spcAft>
              <a:buClr>
                <a:schemeClr val="accent6"/>
              </a:buClr>
              <a:buSzPts val="1400"/>
              <a:buChar char="■"/>
              <a:defRPr>
                <a:solidFill>
                  <a:schemeClr val="accent6"/>
                </a:solidFill>
              </a:defRPr>
            </a:lvl3pPr>
            <a:lvl4pPr indent="-317500" lvl="3" marL="1828800">
              <a:spcBef>
                <a:spcPts val="0"/>
              </a:spcBef>
              <a:spcAft>
                <a:spcPts val="0"/>
              </a:spcAft>
              <a:buClr>
                <a:schemeClr val="accent6"/>
              </a:buClr>
              <a:buSzPts val="1400"/>
              <a:buChar char="●"/>
              <a:defRPr>
                <a:solidFill>
                  <a:schemeClr val="accent6"/>
                </a:solidFill>
              </a:defRPr>
            </a:lvl4pPr>
            <a:lvl5pPr indent="-317500" lvl="4" marL="2286000">
              <a:spcBef>
                <a:spcPts val="0"/>
              </a:spcBef>
              <a:spcAft>
                <a:spcPts val="0"/>
              </a:spcAft>
              <a:buClr>
                <a:schemeClr val="accent6"/>
              </a:buClr>
              <a:buSzPts val="1400"/>
              <a:buChar char="○"/>
              <a:defRPr>
                <a:solidFill>
                  <a:schemeClr val="accent6"/>
                </a:solidFill>
              </a:defRPr>
            </a:lvl5pPr>
            <a:lvl6pPr indent="-317500" lvl="5" marL="2743200">
              <a:spcBef>
                <a:spcPts val="0"/>
              </a:spcBef>
              <a:spcAft>
                <a:spcPts val="0"/>
              </a:spcAft>
              <a:buClr>
                <a:schemeClr val="accent6"/>
              </a:buClr>
              <a:buSzPts val="1400"/>
              <a:buChar char="■"/>
              <a:defRPr>
                <a:solidFill>
                  <a:schemeClr val="accent6"/>
                </a:solidFill>
              </a:defRPr>
            </a:lvl6pPr>
            <a:lvl7pPr indent="-317500" lvl="6" marL="3200400">
              <a:spcBef>
                <a:spcPts val="0"/>
              </a:spcBef>
              <a:spcAft>
                <a:spcPts val="0"/>
              </a:spcAft>
              <a:buClr>
                <a:schemeClr val="accent6"/>
              </a:buClr>
              <a:buSzPts val="1400"/>
              <a:buChar char="●"/>
              <a:defRPr>
                <a:solidFill>
                  <a:schemeClr val="accent6"/>
                </a:solidFill>
              </a:defRPr>
            </a:lvl7pPr>
            <a:lvl8pPr indent="-317500" lvl="7" marL="3657600">
              <a:spcBef>
                <a:spcPts val="0"/>
              </a:spcBef>
              <a:spcAft>
                <a:spcPts val="0"/>
              </a:spcAft>
              <a:buClr>
                <a:schemeClr val="accent6"/>
              </a:buClr>
              <a:buSzPts val="1400"/>
              <a:buChar char="○"/>
              <a:defRPr>
                <a:solidFill>
                  <a:schemeClr val="accent6"/>
                </a:solidFill>
              </a:defRPr>
            </a:lvl8pPr>
            <a:lvl9pPr indent="-317500" lvl="8" marL="4114800">
              <a:spcBef>
                <a:spcPts val="0"/>
              </a:spcBef>
              <a:spcAft>
                <a:spcPts val="0"/>
              </a:spcAft>
              <a:buClr>
                <a:schemeClr val="accent6"/>
              </a:buClr>
              <a:buSzPts val="1400"/>
              <a:buChar char="■"/>
              <a:defRPr>
                <a:solidFill>
                  <a:schemeClr val="accent6"/>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500"/>
              <a:buFont typeface="Alegreya"/>
              <a:buNone/>
              <a:defRPr b="1" sz="3500">
                <a:solidFill>
                  <a:schemeClr val="dk1"/>
                </a:solidFill>
                <a:latin typeface="Alegreya"/>
                <a:ea typeface="Alegreya"/>
                <a:cs typeface="Alegreya"/>
                <a:sym typeface="Alegreya"/>
              </a:defRPr>
            </a:lvl1pPr>
            <a:lvl2pPr lvl="1">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2pPr>
            <a:lvl3pPr lvl="2">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3pPr>
            <a:lvl4pPr lvl="3">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4pPr>
            <a:lvl5pPr lvl="4">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5pPr>
            <a:lvl6pPr lvl="5">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6pPr>
            <a:lvl7pPr lvl="6">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7pPr>
            <a:lvl8pPr lvl="7">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8pPr>
            <a:lvl9pPr lvl="8">
              <a:spcBef>
                <a:spcPts val="0"/>
              </a:spcBef>
              <a:spcAft>
                <a:spcPts val="0"/>
              </a:spcAft>
              <a:buClr>
                <a:schemeClr val="dk1"/>
              </a:buClr>
              <a:buSzPts val="3400"/>
              <a:buFont typeface="Alegreya"/>
              <a:buNone/>
              <a:defRPr b="1" sz="3400">
                <a:solidFill>
                  <a:schemeClr val="dk1"/>
                </a:solidFill>
                <a:latin typeface="Alegreya"/>
                <a:ea typeface="Alegreya"/>
                <a:cs typeface="Alegreya"/>
                <a:sym typeface="Alegrey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Alegreya"/>
              <a:buChar char="●"/>
              <a:defRPr sz="1800">
                <a:solidFill>
                  <a:schemeClr val="dk1"/>
                </a:solidFill>
                <a:latin typeface="Alegreya"/>
                <a:ea typeface="Alegreya"/>
                <a:cs typeface="Alegreya"/>
                <a:sym typeface="Alegreya"/>
              </a:defRPr>
            </a:lvl1pPr>
            <a:lvl2pPr indent="-317500" lvl="1" marL="9144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2pPr>
            <a:lvl3pPr indent="-317500" lvl="2" marL="13716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3pPr>
            <a:lvl4pPr indent="-317500" lvl="3" marL="18288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4pPr>
            <a:lvl5pPr indent="-317500" lvl="4" marL="22860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5pPr>
            <a:lvl6pPr indent="-317500" lvl="5" marL="27432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6pPr>
            <a:lvl7pPr indent="-317500" lvl="6" marL="32004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7pPr>
            <a:lvl8pPr indent="-317500" lvl="7" marL="36576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8pPr>
            <a:lvl9pPr indent="-317500" lvl="8" marL="4114800">
              <a:lnSpc>
                <a:spcPct val="115000"/>
              </a:lnSpc>
              <a:spcBef>
                <a:spcPts val="0"/>
              </a:spcBef>
              <a:spcAft>
                <a:spcPts val="0"/>
              </a:spcAft>
              <a:buClr>
                <a:schemeClr val="dk1"/>
              </a:buClr>
              <a:buSzPts val="1400"/>
              <a:buFont typeface="Alegreya"/>
              <a:buChar char="■"/>
              <a:defRPr>
                <a:solidFill>
                  <a:schemeClr val="dk1"/>
                </a:solidFill>
                <a:latin typeface="Alegreya"/>
                <a:ea typeface="Alegreya"/>
                <a:cs typeface="Alegreya"/>
                <a:sym typeface="Alegrey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Next Amazon.com</a:t>
            </a:r>
            <a:endParaRPr/>
          </a:p>
        </p:txBody>
      </p:sp>
      <p:sp>
        <p:nvSpPr>
          <p:cNvPr id="63" name="Google Shape;63;p13"/>
          <p:cNvSpPr txBox="1"/>
          <p:nvPr>
            <p:ph idx="1" type="subTitle"/>
          </p:nvPr>
        </p:nvSpPr>
        <p:spPr>
          <a:xfrm>
            <a:off x="3044700" y="3181351"/>
            <a:ext cx="3054600" cy="50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 Plans for </a:t>
            </a:r>
            <a:r>
              <a:rPr i="1" lang="en"/>
              <a:t>Accessibility —</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Well Implemented Form</a:t>
            </a:r>
            <a:endParaRPr/>
          </a:p>
        </p:txBody>
      </p:sp>
      <p:sp>
        <p:nvSpPr>
          <p:cNvPr id="124" name="Google Shape;124;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Success Criterion 1.3.5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“Contact Us” form will be properly implemented and labeled such that it is easy to use/navigate/understand even for those with assistive technologies.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Input/Errors </a:t>
            </a:r>
            <a:endParaRPr/>
          </a:p>
        </p:txBody>
      </p:sp>
      <p:sp>
        <p:nvSpPr>
          <p:cNvPr id="130" name="Google Shape;130;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Success Criterion 3.3.1 and 3.3.5 - Input Assistance</a:t>
            </a:r>
            <a:endParaRPr/>
          </a:p>
          <a:p>
            <a:pPr indent="0" lvl="0" marL="0" rtl="0" algn="l">
              <a:spcBef>
                <a:spcPts val="1200"/>
              </a:spcBef>
              <a:spcAft>
                <a:spcPts val="0"/>
              </a:spcAft>
              <a:buNone/>
            </a:pPr>
            <a:r>
              <a:rPr lang="en"/>
              <a:t>Ensure website is </a:t>
            </a:r>
            <a:r>
              <a:rPr b="1" lang="en"/>
              <a:t>understandable </a:t>
            </a:r>
            <a:r>
              <a:rPr lang="en"/>
              <a:t>by providing clear input assistance</a:t>
            </a:r>
            <a:endParaRPr/>
          </a:p>
          <a:p>
            <a:pPr indent="0" lvl="0" marL="0" rtl="0" algn="l">
              <a:spcBef>
                <a:spcPts val="1200"/>
              </a:spcBef>
              <a:spcAft>
                <a:spcPts val="0"/>
              </a:spcAft>
              <a:buNone/>
            </a:pPr>
            <a:r>
              <a:rPr lang="en" u="sng"/>
              <a:t>Prevention:</a:t>
            </a:r>
            <a:r>
              <a:rPr lang="en"/>
              <a:t>  Use text to specify expected input for admin login (adding placeholder)</a:t>
            </a:r>
            <a:endParaRPr/>
          </a:p>
          <a:p>
            <a:pPr indent="0" lvl="0" marL="0" rtl="0" algn="l">
              <a:spcBef>
                <a:spcPts val="1200"/>
              </a:spcBef>
              <a:spcAft>
                <a:spcPts val="0"/>
              </a:spcAft>
              <a:buNone/>
            </a:pPr>
            <a:r>
              <a:rPr lang="en" u="sng"/>
              <a:t>If error occurs: </a:t>
            </a:r>
            <a:r>
              <a:rPr lang="en"/>
              <a:t>Provide text indicating the required fields that were unsatisfactory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1790200" y="3161750"/>
            <a:ext cx="5325650" cy="174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Images and Keyboard Navigation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a:t>
            </a:r>
            <a:r>
              <a:rPr lang="en"/>
              <a:t>Success</a:t>
            </a:r>
            <a:r>
              <a:rPr lang="en"/>
              <a:t> </a:t>
            </a:r>
            <a:r>
              <a:rPr lang="en"/>
              <a:t>Criterion</a:t>
            </a:r>
            <a:r>
              <a:rPr lang="en"/>
              <a:t> 1.1 and 2.1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All images will have alt tags to be identifiable by assistive technologies.</a:t>
            </a:r>
            <a:endParaRPr/>
          </a:p>
          <a:p>
            <a:pPr indent="0" lvl="0" marL="0" rtl="0" algn="l">
              <a:spcBef>
                <a:spcPts val="1200"/>
              </a:spcBef>
              <a:spcAft>
                <a:spcPts val="0"/>
              </a:spcAft>
              <a:buNone/>
            </a:pPr>
            <a:r>
              <a:rPr lang="en"/>
              <a:t>All purely decorative, format and/or otherwise inconsequential images will be implemented in a way to be ignorable by assistive technologies.</a:t>
            </a:r>
            <a:endParaRPr/>
          </a:p>
          <a:p>
            <a:pPr indent="0" lvl="0" marL="0" rtl="0" algn="l">
              <a:spcBef>
                <a:spcPts val="1200"/>
              </a:spcBef>
              <a:spcAft>
                <a:spcPts val="1200"/>
              </a:spcAft>
              <a:buNone/>
            </a:pPr>
            <a:r>
              <a:rPr lang="en"/>
              <a:t>The page will be implemented in a way that can be wholly accessed and navigated through with only the keyboard.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Screen Reader</a:t>
            </a:r>
            <a:endParaRPr/>
          </a:p>
        </p:txBody>
      </p:sp>
      <p:sp>
        <p:nvSpPr>
          <p:cNvPr id="75" name="Google Shape;75;p15"/>
          <p:cNvSpPr txBox="1"/>
          <p:nvPr>
            <p:ph idx="1" type="body"/>
          </p:nvPr>
        </p:nvSpPr>
        <p:spPr>
          <a:xfrm>
            <a:off x="311700" y="1225225"/>
            <a:ext cx="7174500" cy="3642900"/>
          </a:xfrm>
          <a:prstGeom prst="rect">
            <a:avLst/>
          </a:prstGeom>
        </p:spPr>
        <p:txBody>
          <a:bodyPr anchorCtr="0" anchor="t" bIns="91425" lIns="91425" spcFirstLastPara="1" rIns="91425" wrap="square" tIns="91425">
            <a:normAutofit fontScale="40000" lnSpcReduction="20000"/>
          </a:bodyPr>
          <a:lstStyle/>
          <a:p>
            <a:pPr indent="0" lvl="0" marL="0" rtl="0" algn="l">
              <a:spcBef>
                <a:spcPts val="900"/>
              </a:spcBef>
              <a:spcAft>
                <a:spcPts val="0"/>
              </a:spcAft>
              <a:buNone/>
            </a:pPr>
            <a:r>
              <a:rPr lang="en" sz="3821">
                <a:solidFill>
                  <a:srgbClr val="2D3B45"/>
                </a:solidFill>
              </a:rPr>
              <a:t>WCAG Success Criterion 1.1.1 - Non-text content (sensory) </a:t>
            </a:r>
            <a:endParaRPr sz="3821">
              <a:solidFill>
                <a:srgbClr val="2D3B45"/>
              </a:solidFill>
            </a:endParaRPr>
          </a:p>
          <a:p>
            <a:pPr indent="0" lvl="0" marL="0" rtl="0" algn="l">
              <a:spcBef>
                <a:spcPts val="900"/>
              </a:spcBef>
              <a:spcAft>
                <a:spcPts val="0"/>
              </a:spcAft>
              <a:buNone/>
            </a:pPr>
            <a:r>
              <a:t/>
            </a:r>
            <a:endParaRPr sz="3821">
              <a:solidFill>
                <a:srgbClr val="2D3B45"/>
              </a:solidFill>
            </a:endParaRPr>
          </a:p>
          <a:p>
            <a:pPr indent="0" lvl="0" marL="0" rtl="0" algn="l">
              <a:spcBef>
                <a:spcPts val="900"/>
              </a:spcBef>
              <a:spcAft>
                <a:spcPts val="0"/>
              </a:spcAft>
              <a:buNone/>
            </a:pPr>
            <a:r>
              <a:rPr lang="en" sz="3821">
                <a:solidFill>
                  <a:srgbClr val="2D3B45"/>
                </a:solidFill>
              </a:rPr>
              <a:t>Ensure the website is </a:t>
            </a:r>
            <a:r>
              <a:rPr b="1" lang="en" sz="3821">
                <a:solidFill>
                  <a:srgbClr val="2D3B45"/>
                </a:solidFill>
              </a:rPr>
              <a:t>perceivable</a:t>
            </a:r>
            <a:r>
              <a:rPr lang="en" sz="3821">
                <a:solidFill>
                  <a:srgbClr val="2D3B45"/>
                </a:solidFill>
              </a:rPr>
              <a:t> to visually disabled or impaired</a:t>
            </a:r>
            <a:endParaRPr sz="3821">
              <a:solidFill>
                <a:srgbClr val="2D3B45"/>
              </a:solidFill>
            </a:endParaRPr>
          </a:p>
          <a:p>
            <a:pPr indent="0" lvl="0" marL="0" rtl="0" algn="l">
              <a:spcBef>
                <a:spcPts val="900"/>
              </a:spcBef>
              <a:spcAft>
                <a:spcPts val="0"/>
              </a:spcAft>
              <a:buNone/>
            </a:pPr>
            <a:r>
              <a:t/>
            </a:r>
            <a:endParaRPr sz="3821">
              <a:solidFill>
                <a:srgbClr val="2D3B45"/>
              </a:solidFill>
            </a:endParaRPr>
          </a:p>
          <a:p>
            <a:pPr indent="0" lvl="0" marL="0" rtl="0" algn="l">
              <a:spcBef>
                <a:spcPts val="900"/>
              </a:spcBef>
              <a:spcAft>
                <a:spcPts val="0"/>
              </a:spcAft>
              <a:buNone/>
            </a:pPr>
            <a:r>
              <a:rPr lang="en" sz="3821">
                <a:solidFill>
                  <a:srgbClr val="2D3B45"/>
                </a:solidFill>
              </a:rPr>
              <a:t>Make alt tags/headers/titles descriptive and robust if necessary</a:t>
            </a:r>
            <a:endParaRPr sz="3821">
              <a:solidFill>
                <a:srgbClr val="2D3B45"/>
              </a:solidFill>
            </a:endParaRPr>
          </a:p>
          <a:p>
            <a:pPr indent="0" lvl="0" marL="0" rtl="0" algn="l">
              <a:spcBef>
                <a:spcPts val="900"/>
              </a:spcBef>
              <a:spcAft>
                <a:spcPts val="0"/>
              </a:spcAft>
              <a:buNone/>
            </a:pPr>
            <a:r>
              <a:rPr lang="en" sz="3821">
                <a:solidFill>
                  <a:srgbClr val="2D3B45"/>
                </a:solidFill>
              </a:rPr>
              <a:t>Implement “ARIA roles” for navigation</a:t>
            </a:r>
            <a:endParaRPr sz="3821">
              <a:solidFill>
                <a:srgbClr val="2D3B45"/>
              </a:solidFill>
            </a:endParaRPr>
          </a:p>
          <a:p>
            <a:pPr indent="0" lvl="0" marL="0" rtl="0" algn="l">
              <a:spcBef>
                <a:spcPts val="900"/>
              </a:spcBef>
              <a:spcAft>
                <a:spcPts val="0"/>
              </a:spcAft>
              <a:buNone/>
            </a:pPr>
            <a:r>
              <a:t/>
            </a:r>
            <a:endParaRPr sz="3821">
              <a:solidFill>
                <a:srgbClr val="2D3B45"/>
              </a:solidFill>
            </a:endParaRPr>
          </a:p>
          <a:p>
            <a:pPr indent="0" lvl="0" marL="0" rtl="0" algn="l">
              <a:spcBef>
                <a:spcPts val="900"/>
              </a:spcBef>
              <a:spcAft>
                <a:spcPts val="0"/>
              </a:spcAft>
              <a:buNone/>
            </a:pPr>
            <a:r>
              <a:rPr lang="en" sz="3821">
                <a:solidFill>
                  <a:srgbClr val="2D3B45"/>
                </a:solidFill>
              </a:rPr>
              <a:t>Challenge: Thoroughness and organization</a:t>
            </a:r>
            <a:endParaRPr sz="3821">
              <a:solidFill>
                <a:srgbClr val="2D3B45"/>
              </a:solidFill>
            </a:endParaRPr>
          </a:p>
          <a:p>
            <a:pPr indent="0" lvl="0" marL="0" rtl="0" algn="l">
              <a:spcBef>
                <a:spcPts val="900"/>
              </a:spcBef>
              <a:spcAft>
                <a:spcPts val="0"/>
              </a:spcAft>
              <a:buNone/>
            </a:pPr>
            <a:r>
              <a:t/>
            </a:r>
            <a:endParaRPr sz="2781">
              <a:solidFill>
                <a:srgbClr val="2D3B45"/>
              </a:solidFill>
            </a:endParaRPr>
          </a:p>
          <a:p>
            <a:pPr indent="0" lvl="0" marL="0" rtl="0" algn="l">
              <a:spcBef>
                <a:spcPts val="900"/>
              </a:spcBef>
              <a:spcAft>
                <a:spcPts val="0"/>
              </a:spcAft>
              <a:buNone/>
            </a:pPr>
            <a:r>
              <a:t/>
            </a:r>
            <a:endParaRPr sz="2781">
              <a:solidFill>
                <a:srgbClr val="2D3B45"/>
              </a:solidFill>
            </a:endParaRPr>
          </a:p>
          <a:p>
            <a:pPr indent="0" lvl="0" marL="0" rtl="0" algn="l">
              <a:spcBef>
                <a:spcPts val="900"/>
              </a:spcBef>
              <a:spcAft>
                <a:spcPts val="900"/>
              </a:spcAft>
              <a:buNone/>
            </a:pPr>
            <a:r>
              <a:rPr lang="en" sz="1881">
                <a:solidFill>
                  <a:srgbClr val="2D3B45"/>
                </a:solidFill>
              </a:rPr>
              <a:t>*Graphics by https://webaim.org/projects/screenreadersurvey9/</a:t>
            </a:r>
            <a:endParaRPr sz="1881">
              <a:solidFill>
                <a:srgbClr val="2D3B45"/>
              </a:solidFill>
            </a:endParaRPr>
          </a:p>
        </p:txBody>
      </p:sp>
      <p:pic>
        <p:nvPicPr>
          <p:cNvPr id="76" name="Google Shape;76;p15"/>
          <p:cNvPicPr preferRelativeResize="0"/>
          <p:nvPr/>
        </p:nvPicPr>
        <p:blipFill>
          <a:blip r:embed="rId3">
            <a:alphaModFix/>
          </a:blip>
          <a:stretch>
            <a:fillRect/>
          </a:stretch>
        </p:blipFill>
        <p:spPr>
          <a:xfrm>
            <a:off x="5758300" y="203475"/>
            <a:ext cx="3234774" cy="2125924"/>
          </a:xfrm>
          <a:prstGeom prst="rect">
            <a:avLst/>
          </a:prstGeom>
          <a:noFill/>
          <a:ln>
            <a:noFill/>
          </a:ln>
          <a:effectLst>
            <a:outerShdw blurRad="57150" rotWithShape="0" algn="bl" dir="5400000" dist="19050">
              <a:srgbClr val="000000">
                <a:alpha val="50000"/>
              </a:srgbClr>
            </a:outerShdw>
          </a:effectLst>
        </p:spPr>
      </p:pic>
      <p:pic>
        <p:nvPicPr>
          <p:cNvPr id="77" name="Google Shape;77;p15"/>
          <p:cNvPicPr preferRelativeResize="0"/>
          <p:nvPr/>
        </p:nvPicPr>
        <p:blipFill>
          <a:blip r:embed="rId4">
            <a:alphaModFix/>
          </a:blip>
          <a:stretch>
            <a:fillRect/>
          </a:stretch>
        </p:blipFill>
        <p:spPr>
          <a:xfrm>
            <a:off x="5366525" y="2793275"/>
            <a:ext cx="3626549" cy="190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Continuous Scroll Links</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Success Criterion 2.4.9 - Link Purpose</a:t>
            </a:r>
            <a:endParaRPr/>
          </a:p>
          <a:p>
            <a:pPr indent="0" lvl="0" marL="0" rtl="0" algn="l">
              <a:spcBef>
                <a:spcPts val="1200"/>
              </a:spcBef>
              <a:spcAft>
                <a:spcPts val="0"/>
              </a:spcAft>
              <a:buNone/>
            </a:pPr>
            <a:r>
              <a:rPr lang="en"/>
              <a:t>Ensure the site is </a:t>
            </a:r>
            <a:r>
              <a:rPr b="1" lang="en"/>
              <a:t>navigable </a:t>
            </a:r>
            <a:r>
              <a:rPr lang="en"/>
              <a:t>through reliable links and consistent structure</a:t>
            </a:r>
            <a:endParaRPr/>
          </a:p>
          <a:p>
            <a:pPr indent="0" lvl="0" marL="0" rtl="0" algn="l">
              <a:spcBef>
                <a:spcPts val="1200"/>
              </a:spcBef>
              <a:spcAft>
                <a:spcPts val="0"/>
              </a:spcAft>
              <a:buNone/>
            </a:pPr>
            <a:r>
              <a:rPr lang="en"/>
              <a:t>Label each associating section’s link with  appropriate and descriptive text in the link making the purpose clear to the user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84" name="Google Shape;84;p16"/>
          <p:cNvPicPr preferRelativeResize="0"/>
          <p:nvPr/>
        </p:nvPicPr>
        <p:blipFill>
          <a:blip r:embed="rId3">
            <a:alphaModFix/>
          </a:blip>
          <a:stretch>
            <a:fillRect/>
          </a:stretch>
        </p:blipFill>
        <p:spPr>
          <a:xfrm>
            <a:off x="4351900" y="2838900"/>
            <a:ext cx="3437175" cy="1928875"/>
          </a:xfrm>
          <a:prstGeom prst="rect">
            <a:avLst/>
          </a:prstGeom>
          <a:noFill/>
          <a:ln>
            <a:noFill/>
          </a:ln>
        </p:spPr>
      </p:pic>
      <p:cxnSp>
        <p:nvCxnSpPr>
          <p:cNvPr id="85" name="Google Shape;85;p16"/>
          <p:cNvCxnSpPr/>
          <p:nvPr/>
        </p:nvCxnSpPr>
        <p:spPr>
          <a:xfrm>
            <a:off x="4211250" y="3009750"/>
            <a:ext cx="3706800" cy="1657500"/>
          </a:xfrm>
          <a:prstGeom prst="straightConnector1">
            <a:avLst/>
          </a:prstGeom>
          <a:noFill/>
          <a:ln cap="flat" cmpd="sng" w="19050">
            <a:solidFill>
              <a:srgbClr val="FF0000"/>
            </a:solidFill>
            <a:prstDash val="solid"/>
            <a:round/>
            <a:headEnd len="med" w="med" type="none"/>
            <a:tailEnd len="med" w="med" type="none"/>
          </a:ln>
        </p:spPr>
      </p:cxnSp>
      <p:cxnSp>
        <p:nvCxnSpPr>
          <p:cNvPr id="86" name="Google Shape;86;p16"/>
          <p:cNvCxnSpPr/>
          <p:nvPr/>
        </p:nvCxnSpPr>
        <p:spPr>
          <a:xfrm flipH="1" rot="10800000">
            <a:off x="4221275" y="3009675"/>
            <a:ext cx="3616500" cy="16476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Color Contrast</a:t>
            </a:r>
            <a:endParaRPr/>
          </a:p>
        </p:txBody>
      </p:sp>
      <p:sp>
        <p:nvSpPr>
          <p:cNvPr id="92" name="Google Shape;92;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SC 1.4.3 - “The visual presentation of text and images of text has a contrast ratio of at least 4.5:1, except for [certain logos, unimportant images or large text].”</a:t>
            </a:r>
            <a:endParaRPr/>
          </a:p>
          <a:p>
            <a:pPr indent="0" lvl="0" marL="0" rtl="0" algn="l">
              <a:spcBef>
                <a:spcPts val="1200"/>
              </a:spcBef>
              <a:spcAft>
                <a:spcPts val="1200"/>
              </a:spcAft>
              <a:buNone/>
            </a:pPr>
            <a:r>
              <a:rPr lang="en"/>
              <a:t>We plan to use colors with high contrast ratios (for both light and dark mode options) to ensure that it is easy to see for all viewers regardless of potential vision impairments.</a:t>
            </a:r>
            <a:endParaRPr/>
          </a:p>
        </p:txBody>
      </p:sp>
      <p:pic>
        <p:nvPicPr>
          <p:cNvPr id="93" name="Google Shape;93;p17"/>
          <p:cNvPicPr preferRelativeResize="0"/>
          <p:nvPr/>
        </p:nvPicPr>
        <p:blipFill>
          <a:blip r:embed="rId3">
            <a:alphaModFix/>
          </a:blip>
          <a:stretch>
            <a:fillRect/>
          </a:stretch>
        </p:blipFill>
        <p:spPr>
          <a:xfrm>
            <a:off x="1803650" y="3068725"/>
            <a:ext cx="5536700" cy="196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Light/Dark Mode</a:t>
            </a:r>
            <a:endParaRPr/>
          </a:p>
        </p:txBody>
      </p:sp>
      <p:sp>
        <p:nvSpPr>
          <p:cNvPr id="99" name="Google Shape;99;p18"/>
          <p:cNvSpPr txBox="1"/>
          <p:nvPr>
            <p:ph idx="1" type="body"/>
          </p:nvPr>
        </p:nvSpPr>
        <p:spPr>
          <a:xfrm>
            <a:off x="311700" y="1225225"/>
            <a:ext cx="4348200" cy="369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WCAG Visual Presentation 1.4.8 - user selectable foreground and background</a:t>
            </a:r>
            <a:endParaRPr/>
          </a:p>
          <a:p>
            <a:pPr indent="457200" lvl="0" marL="0" rtl="0" algn="l">
              <a:spcBef>
                <a:spcPts val="1200"/>
              </a:spcBef>
              <a:spcAft>
                <a:spcPts val="0"/>
              </a:spcAft>
              <a:buNone/>
            </a:pPr>
            <a:r>
              <a:rPr lang="en"/>
              <a:t>Plans to implement light and dark mode to make site more accessible to those who color may effect. </a:t>
            </a:r>
            <a:endParaRPr/>
          </a:p>
          <a:p>
            <a:pPr indent="457200" lvl="0" marL="0" rtl="0" algn="l">
              <a:spcBef>
                <a:spcPts val="1200"/>
              </a:spcBef>
              <a:spcAft>
                <a:spcPts val="0"/>
              </a:spcAft>
              <a:buNone/>
            </a:pPr>
            <a:r>
              <a:rPr lang="en"/>
              <a:t>Will give user control over whether they need the light or dark theme. Will implement button to change theme with distinct color making the accessibility options easier to find.</a:t>
            </a:r>
            <a:endParaRPr/>
          </a:p>
          <a:p>
            <a:pPr indent="457200" lvl="0" marL="0" rtl="0" algn="l">
              <a:spcBef>
                <a:spcPts val="1200"/>
              </a:spcBef>
              <a:spcAft>
                <a:spcPts val="0"/>
              </a:spcAft>
              <a:buNone/>
            </a:pPr>
            <a:r>
              <a:t/>
            </a:r>
            <a:endParaRPr/>
          </a:p>
          <a:p>
            <a:pPr indent="0" lvl="0" marL="0" rtl="0" algn="l">
              <a:spcBef>
                <a:spcPts val="1200"/>
              </a:spcBef>
              <a:spcAft>
                <a:spcPts val="1200"/>
              </a:spcAft>
              <a:buClr>
                <a:schemeClr val="dk1"/>
              </a:buClr>
              <a:buSzPct val="61111"/>
              <a:buFont typeface="Arial"/>
              <a:buNone/>
            </a:pPr>
            <a:r>
              <a:t/>
            </a:r>
            <a:endParaRPr/>
          </a:p>
        </p:txBody>
      </p:sp>
      <p:pic>
        <p:nvPicPr>
          <p:cNvPr id="100" name="Google Shape;100;p18"/>
          <p:cNvPicPr preferRelativeResize="0"/>
          <p:nvPr/>
        </p:nvPicPr>
        <p:blipFill>
          <a:blip r:embed="rId3">
            <a:alphaModFix/>
          </a:blip>
          <a:stretch>
            <a:fillRect/>
          </a:stretch>
        </p:blipFill>
        <p:spPr>
          <a:xfrm>
            <a:off x="4659899" y="1602900"/>
            <a:ext cx="4409176" cy="2940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Adjustable Font Sizing</a:t>
            </a:r>
            <a:endParaRPr/>
          </a:p>
        </p:txBody>
      </p:sp>
      <p:sp>
        <p:nvSpPr>
          <p:cNvPr id="106" name="Google Shape;106;p19"/>
          <p:cNvSpPr txBox="1"/>
          <p:nvPr>
            <p:ph idx="1" type="body"/>
          </p:nvPr>
        </p:nvSpPr>
        <p:spPr>
          <a:xfrm>
            <a:off x="311700" y="1187075"/>
            <a:ext cx="8520600" cy="335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WCAG Success Criterion 1.4.4 - Resize Text</a:t>
            </a:r>
            <a:endParaRPr/>
          </a:p>
          <a:p>
            <a:pPr indent="0" lvl="0" marL="0" rtl="0" algn="l">
              <a:spcBef>
                <a:spcPts val="1200"/>
              </a:spcBef>
              <a:spcAft>
                <a:spcPts val="0"/>
              </a:spcAft>
              <a:buNone/>
            </a:pPr>
            <a:r>
              <a:rPr lang="en"/>
              <a:t>Rendered text </a:t>
            </a:r>
            <a:r>
              <a:rPr lang="en"/>
              <a:t>including</a:t>
            </a:r>
            <a:r>
              <a:rPr lang="en"/>
              <a:t> text-based controls can be scaled successfully so that it can be read directly by people with mild visual disabilities </a:t>
            </a:r>
            <a:r>
              <a:rPr lang="en"/>
              <a:t>without</a:t>
            </a:r>
            <a:r>
              <a:rPr lang="en"/>
              <a:t> the use of assistive technology.</a:t>
            </a:r>
            <a:endParaRPr/>
          </a:p>
          <a:p>
            <a:pPr indent="0" lvl="0" marL="0" rtl="0" algn="l">
              <a:spcBef>
                <a:spcPts val="1200"/>
              </a:spcBef>
              <a:spcAft>
                <a:spcPts val="0"/>
              </a:spcAft>
              <a:buNone/>
            </a:pPr>
            <a:r>
              <a:rPr lang="en" u="sng"/>
              <a:t>Goals for our website-</a:t>
            </a:r>
            <a:endParaRPr u="sng"/>
          </a:p>
          <a:p>
            <a:pPr indent="0" lvl="0" marL="0" rtl="0" algn="l">
              <a:spcBef>
                <a:spcPts val="1200"/>
              </a:spcBef>
              <a:spcAft>
                <a:spcPts val="0"/>
              </a:spcAft>
              <a:buNone/>
            </a:pPr>
            <a:r>
              <a:rPr lang="en"/>
              <a:t>Ensure text in every feature can be increased  </a:t>
            </a:r>
            <a:endParaRPr/>
          </a:p>
          <a:p>
            <a:pPr indent="0" lvl="0" marL="0" rtl="0" algn="l">
              <a:spcBef>
                <a:spcPts val="1200"/>
              </a:spcBef>
              <a:spcAft>
                <a:spcPts val="0"/>
              </a:spcAft>
              <a:buNone/>
            </a:pPr>
            <a:r>
              <a:rPr lang="en"/>
              <a:t>Content is operational when magnified up to 200 percent without loss of content or functionality</a:t>
            </a:r>
            <a:endParaRPr/>
          </a:p>
          <a:p>
            <a:pPr indent="0" lvl="0" marL="0" rtl="0" algn="l">
              <a:spcBef>
                <a:spcPts val="1200"/>
              </a:spcBef>
              <a:spcAft>
                <a:spcPts val="1200"/>
              </a:spcAft>
              <a:buNone/>
            </a:pPr>
            <a:r>
              <a:rPr lang="en"/>
              <a:t>Providing controls on the web page that allows users to incrementally change the size of all text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Interactive Elements Zoom</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a:t>
            </a:r>
            <a:r>
              <a:rPr lang="en"/>
              <a:t> Success Criterion</a:t>
            </a:r>
            <a:r>
              <a:rPr lang="en"/>
              <a:t> </a:t>
            </a:r>
            <a:r>
              <a:rPr lang="en"/>
              <a:t>1.4.13</a:t>
            </a:r>
            <a:endParaRPr/>
          </a:p>
          <a:p>
            <a:pPr indent="0" lvl="0" marL="0" rtl="0" algn="l">
              <a:spcBef>
                <a:spcPts val="1200"/>
              </a:spcBef>
              <a:spcAft>
                <a:spcPts val="0"/>
              </a:spcAft>
              <a:buNone/>
            </a:pPr>
            <a:r>
              <a:rPr lang="en"/>
              <a:t>“The additional content remains visible until the hover or focus trigger is removed”</a:t>
            </a:r>
            <a:endParaRPr/>
          </a:p>
          <a:p>
            <a:pPr indent="0" lvl="0" marL="0" rtl="0" algn="l">
              <a:spcBef>
                <a:spcPts val="1200"/>
              </a:spcBef>
              <a:spcAft>
                <a:spcPts val="0"/>
              </a:spcAft>
              <a:buNone/>
            </a:pPr>
            <a:r>
              <a:rPr lang="en"/>
              <a:t>Certain interactive elements (such as menu buttons) will enlarge slightly upon hover and and will stay enlarged until the user decides to no longer hover. </a:t>
            </a:r>
            <a:endParaRPr/>
          </a:p>
          <a:p>
            <a:pPr indent="0" lvl="0" marL="0" rtl="0" algn="l">
              <a:spcBef>
                <a:spcPts val="1200"/>
              </a:spcBef>
              <a:spcAft>
                <a:spcPts val="0"/>
              </a:spcAft>
              <a:buNone/>
            </a:pPr>
            <a:r>
              <a:rPr lang="en"/>
              <a:t>Makes it more clear to the user the significance of the element and that it is interactive (i.e. a link, button, etc.)</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Animation Optionality</a:t>
            </a:r>
            <a:endParaRPr/>
          </a:p>
        </p:txBody>
      </p:sp>
      <p:sp>
        <p:nvSpPr>
          <p:cNvPr id="118" name="Google Shape;11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WCAG Success Criterion 2.3.1 and 2.3.3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Any animations not critical to the </a:t>
            </a:r>
            <a:r>
              <a:rPr lang="en"/>
              <a:t>functioning</a:t>
            </a:r>
            <a:r>
              <a:rPr lang="en"/>
              <a:t> of the page will have the option to be disabled by the user.</a:t>
            </a:r>
            <a:endParaRPr/>
          </a:p>
          <a:p>
            <a:pPr indent="0" lvl="0" marL="0" rtl="0" algn="l">
              <a:spcBef>
                <a:spcPts val="1200"/>
              </a:spcBef>
              <a:spcAft>
                <a:spcPts val="1200"/>
              </a:spcAft>
              <a:buNone/>
            </a:pPr>
            <a:r>
              <a:rPr lang="en"/>
              <a:t>No animations will have more than three “flashes” (relative changes in brightness/size/etc.) within a one second period.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7ED"/>
      </a:lt1>
      <a:dk2>
        <a:srgbClr val="575757"/>
      </a:dk2>
      <a:lt2>
        <a:srgbClr val="B66A38"/>
      </a:lt2>
      <a:accent1>
        <a:srgbClr val="5D4037"/>
      </a:accent1>
      <a:accent2>
        <a:srgbClr val="455A64"/>
      </a:accent2>
      <a:accent3>
        <a:srgbClr val="57BB8A"/>
      </a:accent3>
      <a:accent4>
        <a:srgbClr val="78909C"/>
      </a:accent4>
      <a:accent5>
        <a:srgbClr val="607D8B"/>
      </a:accent5>
      <a:accent6>
        <a:srgbClr val="FFFFFF"/>
      </a:accent6>
      <a:hlink>
        <a:srgbClr val="FCC156"/>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