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80" r:id="rId23"/>
    <p:sldId id="281" r:id="rId24"/>
    <p:sldId id="282" r:id="rId25"/>
    <p:sldId id="283" r:id="rId26"/>
    <p:sldId id="284" r:id="rId27"/>
    <p:sldId id="285" r:id="rId28"/>
    <p:sldId id="287" r:id="rId29"/>
    <p:sldId id="286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1" r:id="rId43"/>
    <p:sldId id="302" r:id="rId44"/>
    <p:sldId id="303" r:id="rId45"/>
    <p:sldId id="304" r:id="rId46"/>
    <p:sldId id="305" r:id="rId47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417F5-E6C8-47A4-B050-409DCBC3A536}" type="datetimeFigureOut">
              <a:rPr lang="bg-BG" smtClean="0"/>
              <a:t>30.9.2017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Щракн., за да ред. стил на загл. в обр.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AA42B-14C7-440F-8388-04895EF32CDE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A42B-14C7-440F-8388-04895EF32CDE}" type="slidenum">
              <a:rPr lang="bg-BG" smtClean="0"/>
              <a:t>19</a:t>
            </a:fld>
            <a:endParaRPr lang="bg-BG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0AA42B-14C7-440F-8388-04895EF32CDE}" type="slidenum">
              <a:rPr lang="bg-BG" smtClean="0"/>
              <a:t>26</a:t>
            </a:fld>
            <a:endParaRPr lang="bg-BG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авоъгъл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Закръглен правоъгъл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лавие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bg-BG" smtClean="0"/>
              <a:t>Щракнете, за да редактирате стила на подзаглавията в образеца</a:t>
            </a:r>
            <a:endParaRPr kumimoji="0" lang="en-US"/>
          </a:p>
        </p:txBody>
      </p:sp>
      <p:sp>
        <p:nvSpPr>
          <p:cNvPr id="28" name="Контейнер за 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D78-2ED9-4171-BC24-D2EC27D37C64}" type="datetimeFigureOut">
              <a:rPr lang="bg-BG" smtClean="0"/>
              <a:t>30.9.2017 г.</a:t>
            </a:fld>
            <a:endParaRPr lang="bg-BG"/>
          </a:p>
        </p:txBody>
      </p:sp>
      <p:sp>
        <p:nvSpPr>
          <p:cNvPr id="17" name="Контейнер за долния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9" name="Контейнер за номер на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93C9951D-D70A-49C1-A443-B87853A164DA}" type="slidenum">
              <a:rPr lang="bg-BG" smtClean="0"/>
              <a:t>‹#›</a:t>
            </a:fld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авоъгъл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авоъгъл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лавие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D78-2ED9-4171-BC24-D2EC27D37C64}" type="datetimeFigureOut">
              <a:rPr lang="bg-BG" smtClean="0"/>
              <a:t>30.9.2017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51D-D70A-49C1-A443-B87853A164D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но заглавие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вертикален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D78-2ED9-4171-BC24-D2EC27D37C64}" type="datetimeFigureOut">
              <a:rPr lang="bg-BG" smtClean="0"/>
              <a:t>30.9.2017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51D-D70A-49C1-A443-B87853A164D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Контейнер за съдържани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eaLnBrk="1" latinLnBrk="0" hangingPunct="1"/>
            <a:r>
              <a:rPr lang="bg-BG" dirty="0" err="1" smtClean="0"/>
              <a:t>Щракн</a:t>
            </a:r>
            <a:r>
              <a:rPr lang="bg-BG" dirty="0" smtClean="0"/>
              <a:t>., за да ред. стил на загл. в </a:t>
            </a:r>
            <a:r>
              <a:rPr lang="bg-BG" dirty="0" err="1" smtClean="0"/>
              <a:t>обр</a:t>
            </a:r>
            <a:r>
              <a:rPr lang="bg-BG" dirty="0" smtClean="0"/>
              <a:t>.</a:t>
            </a:r>
          </a:p>
          <a:p>
            <a:pPr lvl="1" eaLnBrk="1" latinLnBrk="0" hangingPunct="1"/>
            <a:r>
              <a:rPr lang="bg-BG" dirty="0" smtClean="0"/>
              <a:t>Второ ниво</a:t>
            </a:r>
          </a:p>
          <a:p>
            <a:pPr lvl="2" eaLnBrk="1" latinLnBrk="0" hangingPunct="1"/>
            <a:r>
              <a:rPr lang="bg-BG" dirty="0" smtClean="0"/>
              <a:t>Трето ниво</a:t>
            </a:r>
          </a:p>
          <a:p>
            <a:pPr lvl="3" eaLnBrk="1" latinLnBrk="0" hangingPunct="1"/>
            <a:r>
              <a:rPr lang="bg-BG" dirty="0" smtClean="0"/>
              <a:t>Четвърто ниво</a:t>
            </a:r>
          </a:p>
          <a:p>
            <a:pPr lvl="4" eaLnBrk="1" latinLnBrk="0" hangingPunct="1"/>
            <a:r>
              <a:rPr lang="bg-BG" dirty="0" smtClean="0"/>
              <a:t>Пето ниво</a:t>
            </a:r>
            <a:endParaRPr kumimoji="0" lang="en-US" dirty="0"/>
          </a:p>
        </p:txBody>
      </p:sp>
      <p:sp>
        <p:nvSpPr>
          <p:cNvPr id="11" name="Заглавие 10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bg-BG" dirty="0" smtClean="0"/>
              <a:t>Щракнете, за да редактирате стила на заглавието в образеца</a:t>
            </a:r>
            <a:endParaRPr lang="bg-BG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авоъгъл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Закръглен правоъгъл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Контейнер за 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D78-2ED9-4171-BC24-D2EC27D37C64}" type="datetimeFigureOut">
              <a:rPr lang="bg-BG" smtClean="0"/>
              <a:t>30.9.2017 г.</a:t>
            </a:fld>
            <a:endParaRPr lang="bg-BG"/>
          </a:p>
        </p:txBody>
      </p:sp>
      <p:sp>
        <p:nvSpPr>
          <p:cNvPr id="5" name="Контейнер за долния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7" name="Правоъгъл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авоъгъл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авоъгъл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Контейнер за номер на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C9951D-D70A-49C1-A443-B87853A164DA}" type="slidenum">
              <a:rPr lang="bg-BG" smtClean="0"/>
              <a:t>‹#›</a:t>
            </a:fld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D78-2ED9-4171-BC24-D2EC27D37C64}" type="datetimeFigureOut">
              <a:rPr lang="bg-BG" smtClean="0"/>
              <a:t>30.9.2017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51D-D70A-49C1-A443-B87853A164DA}" type="slidenum">
              <a:rPr lang="bg-BG" smtClean="0"/>
              <a:t>‹#›</a:t>
            </a:fld>
            <a:endParaRPr lang="bg-BG"/>
          </a:p>
        </p:txBody>
      </p:sp>
      <p:sp>
        <p:nvSpPr>
          <p:cNvPr id="9" name="Контейнер за съдържани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7" name="Контейнер за 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D78-2ED9-4171-BC24-D2EC27D37C64}" type="datetimeFigureOut">
              <a:rPr lang="bg-BG" smtClean="0"/>
              <a:t>30.9.2017 г.</a:t>
            </a:fld>
            <a:endParaRPr lang="bg-BG"/>
          </a:p>
        </p:txBody>
      </p:sp>
      <p:sp>
        <p:nvSpPr>
          <p:cNvPr id="8" name="Контейнер за долния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Контейнер за номер н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51D-D70A-49C1-A443-B87853A164DA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  <p:sp>
        <p:nvSpPr>
          <p:cNvPr id="13" name="Контейнер за съдържани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D78-2ED9-4171-BC24-D2EC27D37C64}" type="datetimeFigureOut">
              <a:rPr lang="bg-BG" smtClean="0"/>
              <a:t>30.9.2017 г.</a:t>
            </a:fld>
            <a:endParaRPr lang="bg-BG"/>
          </a:p>
        </p:txBody>
      </p:sp>
      <p:sp>
        <p:nvSpPr>
          <p:cNvPr id="4" name="Контейнер за долния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51D-D70A-49C1-A443-B87853A164D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D78-2ED9-4171-BC24-D2EC27D37C64}" type="datetimeFigureOut">
              <a:rPr lang="bg-BG" smtClean="0"/>
              <a:t>30.9.2017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51D-D70A-49C1-A443-B87853A164DA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авоъгъл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Закръглен правоъгъл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D78-2ED9-4171-BC24-D2EC27D37C64}" type="datetimeFigureOut">
              <a:rPr lang="bg-BG" smtClean="0"/>
              <a:t>30.9.2017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9951D-D70A-49C1-A443-B87853A164DA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Контейнер за съдържани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lang="bg-BG" smtClean="0"/>
              <a:t>Второ ниво</a:t>
            </a:r>
          </a:p>
          <a:p>
            <a:pPr lvl="2" eaLnBrk="1" latinLnBrk="0" hangingPunct="1"/>
            <a:r>
              <a:rPr lang="bg-BG" smtClean="0"/>
              <a:t>Трето ниво</a:t>
            </a:r>
          </a:p>
          <a:p>
            <a:pPr lvl="3" eaLnBrk="1" latinLnBrk="0" hangingPunct="1"/>
            <a:r>
              <a:rPr lang="bg-BG" smtClean="0"/>
              <a:t>Четвърто ниво</a:t>
            </a:r>
          </a:p>
          <a:p>
            <a:pPr lvl="4" eaLnBrk="1" latinLnBrk="0" hangingPunct="1"/>
            <a:r>
              <a:rPr lang="bg-BG" smtClean="0"/>
              <a:t>Пето ниво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4" name="Текстов контейнер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</p:txBody>
      </p:sp>
      <p:sp>
        <p:nvSpPr>
          <p:cNvPr id="5" name="Контейнер за 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ED78-2ED9-4171-BC24-D2EC27D37C64}" type="datetimeFigureOut">
              <a:rPr lang="bg-BG" smtClean="0"/>
              <a:t>30.9.2017 г.</a:t>
            </a:fld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93C9951D-D70A-49C1-A443-B87853A164DA}" type="slidenum">
              <a:rPr lang="bg-BG" smtClean="0"/>
              <a:t>‹#›</a:t>
            </a:fld>
            <a:endParaRPr lang="bg-BG"/>
          </a:p>
        </p:txBody>
      </p:sp>
      <p:sp>
        <p:nvSpPr>
          <p:cNvPr id="11" name="Правоъгъл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авоъгъл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авоъгъл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Контейнер за картина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bg-BG" smtClean="0"/>
              <a:t>Щракнете върху иконата, за да добавите картина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BEAC7"/>
            </a:gs>
            <a:gs pos="17999">
              <a:srgbClr val="FEE7F2"/>
            </a:gs>
            <a:gs pos="36000">
              <a:srgbClr val="FAC77D"/>
            </a:gs>
            <a:gs pos="61000">
              <a:srgbClr val="FBA97D"/>
            </a:gs>
            <a:gs pos="82001">
              <a:srgbClr val="FBD49C"/>
            </a:gs>
            <a:gs pos="100000">
              <a:srgbClr val="FEE7F2"/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авоъгъл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Закръглен правоъгъл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Контейнер за заглавие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bg-BG" smtClean="0"/>
              <a:t>Щракнете, за да редактирате стила на заглавието в образеца</a:t>
            </a:r>
            <a:endParaRPr kumimoji="0" lang="en-US"/>
          </a:p>
        </p:txBody>
      </p:sp>
      <p:sp>
        <p:nvSpPr>
          <p:cNvPr id="13" name="Текстов контейнер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bg-BG" smtClean="0"/>
              <a:t>Щракн., за да ред. стил на загл. в обр.</a:t>
            </a:r>
          </a:p>
          <a:p>
            <a:pPr lvl="1" eaLnBrk="1" latinLnBrk="0" hangingPunct="1"/>
            <a:r>
              <a:rPr kumimoji="0" lang="bg-BG" smtClean="0"/>
              <a:t>Второ ниво</a:t>
            </a:r>
          </a:p>
          <a:p>
            <a:pPr lvl="2" eaLnBrk="1" latinLnBrk="0" hangingPunct="1"/>
            <a:r>
              <a:rPr kumimoji="0" lang="bg-BG" smtClean="0"/>
              <a:t>Трето ниво</a:t>
            </a:r>
          </a:p>
          <a:p>
            <a:pPr lvl="3" eaLnBrk="1" latinLnBrk="0" hangingPunct="1"/>
            <a:r>
              <a:rPr kumimoji="0" lang="bg-BG" smtClean="0"/>
              <a:t>Четвърто ниво</a:t>
            </a:r>
          </a:p>
          <a:p>
            <a:pPr lvl="4" eaLnBrk="1" latinLnBrk="0" hangingPunct="1"/>
            <a:r>
              <a:rPr kumimoji="0" lang="bg-BG" smtClean="0"/>
              <a:t>Пето ниво</a:t>
            </a:r>
            <a:endParaRPr kumimoji="0" lang="en-US"/>
          </a:p>
        </p:txBody>
      </p:sp>
      <p:sp>
        <p:nvSpPr>
          <p:cNvPr id="14" name="Контейнер за 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DEBED78-2ED9-4171-BC24-D2EC27D37C64}" type="datetimeFigureOut">
              <a:rPr lang="bg-BG" smtClean="0"/>
              <a:t>30.9.2017 г.</a:t>
            </a:fld>
            <a:endParaRPr lang="bg-BG"/>
          </a:p>
        </p:txBody>
      </p:sp>
      <p:sp>
        <p:nvSpPr>
          <p:cNvPr id="3" name="Контейнер за долния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bg-BG"/>
          </a:p>
        </p:txBody>
      </p:sp>
      <p:sp>
        <p:nvSpPr>
          <p:cNvPr id="23" name="Контейнер за номер на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93C9951D-D70A-49C1-A443-B87853A164DA}" type="slidenum">
              <a:rPr lang="bg-BG" smtClean="0"/>
              <a:t>‹#›</a:t>
            </a:fld>
            <a:endParaRPr lang="bg-BG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>
          <a:xfrm>
            <a:off x="899592" y="3501008"/>
            <a:ext cx="7488832" cy="2160240"/>
          </a:xfrm>
        </p:spPr>
        <p:txBody>
          <a:bodyPr>
            <a:normAutofit/>
          </a:bodyPr>
          <a:lstStyle/>
          <a:p>
            <a:r>
              <a:rPr lang="bg-BG" sz="2800" b="1" dirty="0" err="1" smtClean="0">
                <a:solidFill>
                  <a:schemeClr val="tx1"/>
                </a:solidFill>
              </a:rPr>
              <a:t>Автозомно</a:t>
            </a:r>
            <a:r>
              <a:rPr lang="bg-BG" sz="2800" b="1" dirty="0" smtClean="0">
                <a:solidFill>
                  <a:schemeClr val="tx1"/>
                </a:solidFill>
              </a:rPr>
              <a:t> рецесивно унаследяване – генеалогични критерии, </a:t>
            </a:r>
            <a:r>
              <a:rPr lang="bg-BG" sz="2800" b="1" dirty="0" err="1" smtClean="0">
                <a:solidFill>
                  <a:schemeClr val="tx1"/>
                </a:solidFill>
              </a:rPr>
              <a:t>закономерсности</a:t>
            </a:r>
            <a:r>
              <a:rPr lang="bg-BG" sz="2800" b="1" dirty="0" smtClean="0">
                <a:solidFill>
                  <a:schemeClr val="tx1"/>
                </a:solidFill>
              </a:rPr>
              <a:t>,</a:t>
            </a:r>
            <a:r>
              <a:rPr lang="bg-BG" sz="2800" b="1" dirty="0" err="1" smtClean="0">
                <a:solidFill>
                  <a:schemeClr val="tx1"/>
                </a:solidFill>
              </a:rPr>
              <a:t>особенности</a:t>
            </a:r>
            <a:endParaRPr lang="bg-BG" sz="2800" b="1" dirty="0">
              <a:solidFill>
                <a:schemeClr val="tx1"/>
              </a:solidFill>
            </a:endParaRPr>
          </a:p>
        </p:txBody>
      </p:sp>
      <p:sp>
        <p:nvSpPr>
          <p:cNvPr id="2" name="Заглавие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bg-BG" sz="4400" b="1" dirty="0" smtClean="0"/>
              <a:t>Типове на </a:t>
            </a:r>
            <a:r>
              <a:rPr lang="bg-BG" sz="4400" b="1" dirty="0" err="1" smtClean="0"/>
              <a:t>моногенно</a:t>
            </a:r>
            <a:r>
              <a:rPr lang="bg-BG" sz="4400" b="1" dirty="0" smtClean="0"/>
              <a:t> унаследяване</a:t>
            </a:r>
            <a:endParaRPr lang="bg-BG" sz="4400" b="1" dirty="0"/>
          </a:p>
        </p:txBody>
      </p:sp>
      <p:sp>
        <p:nvSpPr>
          <p:cNvPr id="4" name="Текстово поле 3"/>
          <p:cNvSpPr txBox="1"/>
          <p:nvPr/>
        </p:nvSpPr>
        <p:spPr>
          <a:xfrm>
            <a:off x="2411760" y="6237312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КАТЕДРА МЕДИЦИНСКА ГЕНЕТИКА</a:t>
            </a:r>
            <a:endParaRPr lang="bg-BG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539552" y="1340768"/>
            <a:ext cx="7772400" cy="4572000"/>
          </a:xfrm>
        </p:spPr>
        <p:txBody>
          <a:bodyPr>
            <a:noAutofit/>
          </a:bodyPr>
          <a:lstStyle/>
          <a:p>
            <a:r>
              <a:rPr lang="bg-BG" sz="2800" b="1" u="sng" dirty="0" err="1" smtClean="0"/>
              <a:t>Локусна</a:t>
            </a:r>
            <a:r>
              <a:rPr lang="bg-BG" sz="2800" b="1" u="sng" dirty="0" smtClean="0"/>
              <a:t> хетерогенност</a:t>
            </a:r>
            <a:r>
              <a:rPr lang="bg-BG" sz="2800" dirty="0" smtClean="0"/>
              <a:t> – мутации в различни гени и </a:t>
            </a:r>
            <a:r>
              <a:rPr lang="bg-BG" sz="2800" dirty="0" err="1" smtClean="0"/>
              <a:t>локуси</a:t>
            </a:r>
            <a:r>
              <a:rPr lang="bg-BG" sz="2800" dirty="0" smtClean="0"/>
              <a:t> водят до появата на едно и също заболяване (АР глухота)</a:t>
            </a:r>
          </a:p>
          <a:p>
            <a:pPr lvl="3"/>
            <a:r>
              <a:rPr lang="bg-BG" sz="2800" b="1" u="sng" dirty="0" smtClean="0"/>
              <a:t>Двоен </a:t>
            </a:r>
            <a:r>
              <a:rPr lang="bg-BG" sz="2800" b="1" u="sng" dirty="0" err="1" smtClean="0"/>
              <a:t>хетерозигот</a:t>
            </a:r>
            <a:r>
              <a:rPr lang="bg-BG" sz="2800" dirty="0" smtClean="0"/>
              <a:t> – индивид,който е </a:t>
            </a:r>
            <a:r>
              <a:rPr lang="bg-BG" sz="2800" dirty="0" err="1" smtClean="0"/>
              <a:t>хетерозигот</a:t>
            </a:r>
            <a:r>
              <a:rPr lang="bg-BG" sz="2800" dirty="0" smtClean="0"/>
              <a:t> по гени в два различни </a:t>
            </a:r>
            <a:r>
              <a:rPr lang="bg-BG" sz="2800" dirty="0" err="1" smtClean="0"/>
              <a:t>локуса</a:t>
            </a:r>
            <a:endParaRPr lang="bg-BG" sz="2800" dirty="0" smtClean="0"/>
          </a:p>
          <a:p>
            <a:r>
              <a:rPr lang="bg-BG" sz="2800" b="1" u="sng" dirty="0" err="1" smtClean="0"/>
              <a:t>Алелна</a:t>
            </a:r>
            <a:r>
              <a:rPr lang="bg-BG" sz="2800" b="1" u="sng" dirty="0" smtClean="0"/>
              <a:t> хетерогенност </a:t>
            </a:r>
            <a:r>
              <a:rPr lang="bg-BG" sz="2800" dirty="0" smtClean="0"/>
              <a:t>– различни мутации в даден </a:t>
            </a:r>
            <a:r>
              <a:rPr lang="bg-BG" sz="2800" dirty="0" err="1" smtClean="0"/>
              <a:t>локус</a:t>
            </a:r>
            <a:r>
              <a:rPr lang="bg-BG" sz="2800" dirty="0" smtClean="0"/>
              <a:t> са причина за появата на дадено състояние</a:t>
            </a:r>
          </a:p>
          <a:p>
            <a:pPr lvl="3"/>
            <a:r>
              <a:rPr lang="bg-BG" sz="2800" b="1" u="sng" dirty="0" err="1" smtClean="0"/>
              <a:t>Компаунд</a:t>
            </a:r>
            <a:r>
              <a:rPr lang="bg-BG" sz="2800" b="1" u="sng" dirty="0" smtClean="0"/>
              <a:t> </a:t>
            </a:r>
            <a:r>
              <a:rPr lang="bg-BG" sz="2800" b="1" u="sng" dirty="0" err="1" smtClean="0"/>
              <a:t>хетерозигот</a:t>
            </a:r>
            <a:r>
              <a:rPr lang="bg-BG" sz="2800" dirty="0" smtClean="0"/>
              <a:t> – индивид,при който са идентифицирани две различни мутации в един и същи </a:t>
            </a:r>
            <a:r>
              <a:rPr lang="bg-BG" sz="2800" dirty="0" err="1" smtClean="0"/>
              <a:t>локус</a:t>
            </a:r>
            <a:endParaRPr lang="bg-BG" sz="2800" b="1" u="sng" dirty="0" smtClean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683568" y="260648"/>
            <a:ext cx="8064896" cy="1152128"/>
          </a:xfrm>
        </p:spPr>
        <p:txBody>
          <a:bodyPr>
            <a:noAutofit/>
          </a:bodyPr>
          <a:lstStyle/>
          <a:p>
            <a:r>
              <a:rPr lang="bg-BG" dirty="0" err="1" smtClean="0"/>
              <a:t>Автозомно</a:t>
            </a:r>
            <a:r>
              <a:rPr lang="bg-BG" dirty="0" smtClean="0"/>
              <a:t> рецесивно унаследяване	</a:t>
            </a:r>
            <a:endParaRPr lang="bg-BG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755576" y="692696"/>
            <a:ext cx="7772400" cy="4680520"/>
          </a:xfrm>
        </p:spPr>
        <p:txBody>
          <a:bodyPr>
            <a:normAutofit/>
          </a:bodyPr>
          <a:lstStyle/>
          <a:p>
            <a:pPr algn="ctr"/>
            <a:r>
              <a:rPr lang="bg-BG" sz="5400" dirty="0" smtClean="0"/>
              <a:t>КИСТИЧНА ФИБРОЗА</a:t>
            </a:r>
            <a:br>
              <a:rPr lang="bg-BG" sz="5400" dirty="0" smtClean="0"/>
            </a:br>
            <a:r>
              <a:rPr lang="bg-BG" sz="5400" dirty="0" smtClean="0"/>
              <a:t/>
            </a:r>
            <a:br>
              <a:rPr lang="bg-BG" sz="5400" dirty="0" smtClean="0"/>
            </a:br>
            <a:r>
              <a:rPr lang="bg-BG" sz="5400" dirty="0" smtClean="0"/>
              <a:t/>
            </a:r>
            <a:br>
              <a:rPr lang="bg-BG" sz="5400" dirty="0" smtClean="0"/>
            </a:br>
            <a:r>
              <a:rPr lang="bg-BG" sz="5400" dirty="0" smtClean="0"/>
              <a:t>(</a:t>
            </a:r>
            <a:r>
              <a:rPr lang="en-US" sz="5400" dirty="0" smtClean="0"/>
              <a:t>CF)</a:t>
            </a:r>
            <a:br>
              <a:rPr lang="en-US" sz="5400" dirty="0" smtClean="0"/>
            </a:br>
            <a:r>
              <a:rPr lang="en-US" sz="5400" dirty="0" smtClean="0"/>
              <a:t>(</a:t>
            </a:r>
            <a:r>
              <a:rPr lang="bg-BG" sz="5400" dirty="0" smtClean="0"/>
              <a:t>МУКОВИСЦИДОЗА)</a:t>
            </a:r>
            <a:endParaRPr lang="bg-BG" sz="5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755576" y="1700808"/>
            <a:ext cx="7772400" cy="4572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CF</a:t>
            </a:r>
            <a:r>
              <a:rPr lang="bg-BG" sz="3200" dirty="0" smtClean="0"/>
              <a:t> е най-често срещаното АР унаследяващо се заболяване сред бялата раса</a:t>
            </a:r>
          </a:p>
          <a:p>
            <a:r>
              <a:rPr lang="bg-BG" sz="3200" dirty="0" smtClean="0"/>
              <a:t>Честотата е най-ниска в Азия и Африка</a:t>
            </a:r>
          </a:p>
          <a:p>
            <a:endParaRPr lang="bg-BG" sz="3200" dirty="0" smtClean="0"/>
          </a:p>
          <a:p>
            <a:r>
              <a:rPr lang="bg-BG" sz="3200" dirty="0" smtClean="0"/>
              <a:t>В </a:t>
            </a:r>
            <a:r>
              <a:rPr lang="bg-BG" sz="3200" b="1" dirty="0" smtClean="0"/>
              <a:t>България: 1:3600</a:t>
            </a:r>
          </a:p>
          <a:p>
            <a:pPr lvl="3"/>
            <a:r>
              <a:rPr lang="bg-BG" sz="2800" dirty="0" err="1" smtClean="0"/>
              <a:t>Хетерозиготи</a:t>
            </a:r>
            <a:r>
              <a:rPr lang="bg-BG" sz="2800" dirty="0" smtClean="0"/>
              <a:t> 1:33</a:t>
            </a:r>
            <a:endParaRPr lang="bg-BG" sz="28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 u="sng" dirty="0" smtClean="0"/>
              <a:t>Честота </a:t>
            </a:r>
            <a:r>
              <a:rPr lang="bg-BG" sz="5400" dirty="0" smtClean="0"/>
              <a:t>– 1:2500</a:t>
            </a:r>
            <a:endParaRPr lang="bg-BG" sz="5400" u="sng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carriersmall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b="16259"/>
          <a:stretch>
            <a:fillRect/>
          </a:stretch>
        </p:blipFill>
        <p:spPr>
          <a:xfrm>
            <a:off x="971600" y="332656"/>
            <a:ext cx="7416824" cy="4608512"/>
          </a:xfrm>
        </p:spPr>
      </p:pic>
      <p:cxnSp>
        <p:nvCxnSpPr>
          <p:cNvPr id="6" name="Съединител &quot;права стрелка&quot; 5"/>
          <p:cNvCxnSpPr/>
          <p:nvPr/>
        </p:nvCxnSpPr>
        <p:spPr>
          <a:xfrm flipV="1">
            <a:off x="3131840" y="4509120"/>
            <a:ext cx="504056" cy="792088"/>
          </a:xfrm>
          <a:prstGeom prst="straightConnector1">
            <a:avLst/>
          </a:prstGeom>
          <a:ln w="63500" cmpd="sng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Текстово поле 8"/>
          <p:cNvSpPr txBox="1"/>
          <p:nvPr/>
        </p:nvSpPr>
        <p:spPr>
          <a:xfrm>
            <a:off x="3203848" y="5301208"/>
            <a:ext cx="151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2800" b="1" dirty="0" smtClean="0"/>
              <a:t>25</a:t>
            </a:r>
            <a:r>
              <a:rPr lang="bg-BG" sz="2000" b="1" dirty="0" smtClean="0"/>
              <a:t> %  </a:t>
            </a:r>
            <a:r>
              <a:rPr lang="bg-BG" sz="2000" b="1" dirty="0" err="1" smtClean="0"/>
              <a:t>аа</a:t>
            </a:r>
            <a:endParaRPr lang="bg-BG" sz="20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395536" y="1268760"/>
            <a:ext cx="8352928" cy="5256584"/>
          </a:xfrm>
        </p:spPr>
        <p:txBody>
          <a:bodyPr>
            <a:noAutofit/>
          </a:bodyPr>
          <a:lstStyle/>
          <a:p>
            <a:r>
              <a:rPr lang="bg-BG" sz="3600" dirty="0" smtClean="0"/>
              <a:t>Понастоящем средната </a:t>
            </a:r>
            <a:r>
              <a:rPr lang="bg-BG" sz="3600" dirty="0" err="1" smtClean="0"/>
              <a:t>преживяемост</a:t>
            </a:r>
            <a:r>
              <a:rPr lang="bg-BG" sz="3600" dirty="0" smtClean="0"/>
              <a:t> е 36 години,като тя е </a:t>
            </a:r>
            <a:r>
              <a:rPr lang="bg-BG" sz="3600" dirty="0" err="1" smtClean="0"/>
              <a:t>сигнификантно</a:t>
            </a:r>
            <a:r>
              <a:rPr lang="bg-BG" sz="3600" dirty="0" smtClean="0"/>
              <a:t> по-висока при мъжете.</a:t>
            </a:r>
          </a:p>
          <a:p>
            <a:r>
              <a:rPr lang="bg-BG" sz="3600" dirty="0" smtClean="0"/>
              <a:t>Клиничното протичане,възрастта,на която се </a:t>
            </a:r>
            <a:r>
              <a:rPr lang="bg-BG" sz="3600" dirty="0" err="1" smtClean="0"/>
              <a:t>диагностицира</a:t>
            </a:r>
            <a:r>
              <a:rPr lang="bg-BG" sz="3600" dirty="0" smtClean="0"/>
              <a:t> заболяването,тежестта на клиничните симптоми и прогресията на </a:t>
            </a:r>
            <a:r>
              <a:rPr lang="bg-BG" sz="3600" dirty="0" err="1" smtClean="0"/>
              <a:t>органните</a:t>
            </a:r>
            <a:r>
              <a:rPr lang="bg-BG" sz="3600" dirty="0" smtClean="0"/>
              <a:t> увреди варират значително.</a:t>
            </a:r>
            <a:endParaRPr lang="bg-BG" sz="36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94122"/>
          </a:xfrm>
        </p:spPr>
        <p:txBody>
          <a:bodyPr>
            <a:normAutofit/>
          </a:bodyPr>
          <a:lstStyle/>
          <a:p>
            <a:pPr algn="ctr"/>
            <a:r>
              <a:rPr lang="bg-BG" dirty="0" smtClean="0"/>
              <a:t>Смъртност/</a:t>
            </a:r>
            <a:r>
              <a:rPr lang="bg-BG" dirty="0" err="1" smtClean="0"/>
              <a:t>Морбидност</a:t>
            </a:r>
            <a:endParaRPr lang="bg-BG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0" y="0"/>
            <a:ext cx="8892480" cy="4832648"/>
          </a:xfrm>
        </p:spPr>
        <p:txBody>
          <a:bodyPr>
            <a:no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CF</a:t>
            </a:r>
            <a:r>
              <a:rPr lang="bg-BG" sz="2800" b="1" dirty="0" smtClean="0">
                <a:latin typeface="Cambria" pitchFamily="18" charset="0"/>
              </a:rPr>
              <a:t> е резултат от дефект в ген регулатор на </a:t>
            </a:r>
            <a:r>
              <a:rPr lang="bg-BG" sz="2800" b="1" dirty="0" err="1" smtClean="0">
                <a:latin typeface="Cambria" pitchFamily="18" charset="0"/>
              </a:rPr>
              <a:t>трансмембранната</a:t>
            </a:r>
            <a:r>
              <a:rPr lang="bg-BG" sz="2800" b="1" dirty="0" smtClean="0">
                <a:latin typeface="Cambria" pitchFamily="18" charset="0"/>
              </a:rPr>
              <a:t> </a:t>
            </a:r>
            <a:r>
              <a:rPr lang="bg-BG" sz="2800" b="1" dirty="0" err="1" smtClean="0">
                <a:latin typeface="Cambria" pitchFamily="18" charset="0"/>
              </a:rPr>
              <a:t>проводимост</a:t>
            </a:r>
            <a:r>
              <a:rPr lang="bg-BG" sz="2800" b="1" dirty="0" smtClean="0">
                <a:latin typeface="Cambria" pitchFamily="18" charset="0"/>
              </a:rPr>
              <a:t> (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cystic fibrosis </a:t>
            </a:r>
            <a:r>
              <a:rPr lang="en-US" sz="2800" b="1" dirty="0" err="1" smtClean="0">
                <a:solidFill>
                  <a:srgbClr val="FF0000"/>
                </a:solidFill>
                <a:latin typeface="Cambria" pitchFamily="18" charset="0"/>
              </a:rPr>
              <a:t>transmembrane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 conductance regulator – </a:t>
            </a:r>
            <a:r>
              <a:rPr lang="en-US" sz="2800" b="1" dirty="0" smtClean="0">
                <a:latin typeface="Cambria" pitchFamily="18" charset="0"/>
              </a:rPr>
              <a:t>CFTR)</a:t>
            </a:r>
            <a:endParaRPr lang="bg-BG" sz="2800" b="1" dirty="0" smtClean="0">
              <a:latin typeface="Cambria" pitchFamily="18" charset="0"/>
            </a:endParaRPr>
          </a:p>
          <a:p>
            <a:endParaRPr lang="en-US" sz="2800" b="1" dirty="0" smtClean="0">
              <a:latin typeface="Cambria" pitchFamily="18" charset="0"/>
            </a:endParaRPr>
          </a:p>
          <a:p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CFTR</a:t>
            </a:r>
            <a:r>
              <a:rPr lang="bg-BG" sz="2800" dirty="0" smtClean="0">
                <a:latin typeface="Cambria" pitchFamily="18" charset="0"/>
              </a:rPr>
              <a:t> </a:t>
            </a:r>
            <a:r>
              <a:rPr lang="bg-BG" sz="2800" b="1" dirty="0" smtClean="0">
                <a:latin typeface="Cambria" pitchFamily="18" charset="0"/>
              </a:rPr>
              <a:t>кодира протеин,функциониращ като канал на хлорните йони и се регулира от </a:t>
            </a:r>
            <a:r>
              <a:rPr lang="bg-BG" sz="2800" b="1" dirty="0" err="1" smtClean="0">
                <a:latin typeface="Cambria" pitchFamily="18" charset="0"/>
              </a:rPr>
              <a:t>цАМФ</a:t>
            </a:r>
            <a:r>
              <a:rPr lang="bg-BG" sz="2800" b="1" dirty="0" smtClean="0">
                <a:latin typeface="Cambria" pitchFamily="18" charset="0"/>
              </a:rPr>
              <a:t>.</a:t>
            </a:r>
          </a:p>
          <a:p>
            <a:r>
              <a:rPr lang="bg-BG" sz="2800" b="1" dirty="0" smtClean="0">
                <a:latin typeface="Cambria" pitchFamily="18" charset="0"/>
              </a:rPr>
              <a:t>Мутациите в </a:t>
            </a:r>
            <a:r>
              <a:rPr lang="en-US" sz="2800" b="1" dirty="0" smtClean="0">
                <a:solidFill>
                  <a:srgbClr val="FF0000"/>
                </a:solidFill>
                <a:latin typeface="Cambria" pitchFamily="18" charset="0"/>
              </a:rPr>
              <a:t>CFTR</a:t>
            </a:r>
            <a:r>
              <a:rPr lang="bg-BG" sz="2800" b="1" dirty="0" smtClean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bg-BG" sz="2800" b="1" dirty="0" smtClean="0">
                <a:latin typeface="Cambria" pitchFamily="18" charset="0"/>
              </a:rPr>
              <a:t>гена водят до нарушения в транспорта на хлорните йони през мембраната на епителните клетки и като следствие на нарушение в транспорта на водата.</a:t>
            </a:r>
          </a:p>
          <a:p>
            <a:pPr lvl="3"/>
            <a:r>
              <a:rPr lang="bg-BG" sz="2800" b="1" dirty="0" smtClean="0">
                <a:latin typeface="Cambria" pitchFamily="18" charset="0"/>
              </a:rPr>
              <a:t>Това от своя страна води до формиране на гъст ,жилав секрет в бронхиалното дърво,панкреаса,ГИТ,потните жлези и други тъкани с </a:t>
            </a:r>
            <a:r>
              <a:rPr lang="bg-BG" sz="2800" b="1" dirty="0" err="1" smtClean="0">
                <a:latin typeface="Cambria" pitchFamily="18" charset="0"/>
              </a:rPr>
              <a:t>екзокринна</a:t>
            </a:r>
            <a:r>
              <a:rPr lang="bg-BG" sz="2800" b="1" dirty="0" smtClean="0">
                <a:latin typeface="Cambria" pitchFamily="18" charset="0"/>
              </a:rPr>
              <a:t> функция.</a:t>
            </a:r>
            <a:endParaRPr lang="bg-BG" sz="2800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Заснемане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899592" y="0"/>
            <a:ext cx="6804248" cy="6776015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827584" y="2286000"/>
            <a:ext cx="7772400" cy="4572000"/>
          </a:xfrm>
        </p:spPr>
        <p:txBody>
          <a:bodyPr>
            <a:normAutofit fontScale="92500" lnSpcReduction="10000"/>
          </a:bodyPr>
          <a:lstStyle/>
          <a:p>
            <a:r>
              <a:rPr lang="bg-BG" b="1" dirty="0" smtClean="0"/>
              <a:t>Бял дроб – </a:t>
            </a:r>
            <a:r>
              <a:rPr lang="bg-BG" dirty="0" smtClean="0"/>
              <a:t>хронични инфекции;</a:t>
            </a:r>
          </a:p>
          <a:p>
            <a:pPr lvl="3"/>
            <a:r>
              <a:rPr lang="bg-BG" dirty="0" smtClean="0"/>
              <a:t>Засягане на белия дроб се среща при 90% от пациентите преживели </a:t>
            </a:r>
            <a:r>
              <a:rPr lang="bg-BG" dirty="0" err="1" smtClean="0"/>
              <a:t>неонаталния</a:t>
            </a:r>
            <a:r>
              <a:rPr lang="bg-BG" dirty="0" smtClean="0"/>
              <a:t> период.Главната причина за летален изход е белодробната болест.</a:t>
            </a:r>
          </a:p>
          <a:p>
            <a:r>
              <a:rPr lang="bg-BG" b="1" dirty="0" smtClean="0"/>
              <a:t>Панкреас – </a:t>
            </a:r>
            <a:r>
              <a:rPr lang="bg-BG" dirty="0" err="1" smtClean="0"/>
              <a:t>панкреасна</a:t>
            </a:r>
            <a:r>
              <a:rPr lang="bg-BG" dirty="0" smtClean="0"/>
              <a:t> ензимна недостатъчност;</a:t>
            </a:r>
          </a:p>
          <a:p>
            <a:r>
              <a:rPr lang="bg-BG" b="1" dirty="0" smtClean="0"/>
              <a:t>Потни жлези;</a:t>
            </a:r>
          </a:p>
          <a:p>
            <a:r>
              <a:rPr lang="bg-BG" b="1" dirty="0" smtClean="0"/>
              <a:t>Черен дроб.</a:t>
            </a:r>
          </a:p>
          <a:p>
            <a:endParaRPr lang="bg-BG" b="1" dirty="0" smtClean="0"/>
          </a:p>
          <a:p>
            <a:pPr>
              <a:buNone/>
            </a:pPr>
            <a:r>
              <a:rPr lang="bg-BG" b="1" dirty="0" smtClean="0"/>
              <a:t>Други </a:t>
            </a:r>
            <a:r>
              <a:rPr lang="bg-BG" dirty="0" smtClean="0"/>
              <a:t>усложнения са забавяне на пубертета и проблеми с </a:t>
            </a:r>
            <a:r>
              <a:rPr lang="bg-BG" dirty="0" err="1" smtClean="0"/>
              <a:t>фертилитета</a:t>
            </a:r>
            <a:r>
              <a:rPr lang="bg-BG" dirty="0" smtClean="0"/>
              <a:t>;</a:t>
            </a:r>
          </a:p>
          <a:p>
            <a:pPr>
              <a:buNone/>
            </a:pPr>
            <a:r>
              <a:rPr lang="bg-BG" b="1" dirty="0" smtClean="0"/>
              <a:t>	</a:t>
            </a:r>
            <a:r>
              <a:rPr lang="bg-BG" b="1" dirty="0" smtClean="0"/>
              <a:t>	</a:t>
            </a:r>
            <a:r>
              <a:rPr lang="bg-BG" dirty="0" smtClean="0"/>
              <a:t>повечето мъже са с </a:t>
            </a:r>
            <a:r>
              <a:rPr lang="bg-BG" dirty="0" err="1" smtClean="0"/>
              <a:t>азооспермия</a:t>
            </a:r>
            <a:r>
              <a:rPr lang="bg-BG" dirty="0" smtClean="0"/>
              <a:t> поради </a:t>
            </a:r>
            <a:r>
              <a:rPr lang="bg-BG" b="1" dirty="0" err="1" smtClean="0"/>
              <a:t>агенеза</a:t>
            </a:r>
            <a:r>
              <a:rPr lang="bg-BG" b="1" dirty="0" smtClean="0"/>
              <a:t> на </a:t>
            </a:r>
            <a:r>
              <a:rPr lang="en-US" b="1" dirty="0" smtClean="0"/>
              <a:t>vas deferens.</a:t>
            </a:r>
            <a:endParaRPr lang="bg-BG" b="1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899592" y="692696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CF</a:t>
            </a:r>
            <a:r>
              <a:rPr lang="bg-BG" dirty="0" smtClean="0"/>
              <a:t> е заболяване на жлезите с вътрешна секреция,засягащо множество органи:</a:t>
            </a:r>
            <a:endParaRPr lang="bg-BG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Blausen_0286_CysticFibrosi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835696" y="0"/>
            <a:ext cx="5040560" cy="672653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a-look-inside-cystic-fibrosis.jpg"/>
          <p:cNvPicPr>
            <a:picLocks noGrp="1" noChangeAspect="1"/>
          </p:cNvPicPr>
          <p:nvPr>
            <p:ph sz="quarter" idx="1"/>
          </p:nvPr>
        </p:nvPicPr>
        <p:blipFill>
          <a:blip r:embed="rId3" cstate="print"/>
          <a:stretch>
            <a:fillRect/>
          </a:stretch>
        </p:blipFill>
        <p:spPr>
          <a:xfrm>
            <a:off x="395536" y="260648"/>
            <a:ext cx="6624736" cy="4949144"/>
          </a:xfrm>
        </p:spPr>
      </p:pic>
      <p:sp>
        <p:nvSpPr>
          <p:cNvPr id="5" name="Текстово поле 4"/>
          <p:cNvSpPr txBox="1"/>
          <p:nvPr/>
        </p:nvSpPr>
        <p:spPr>
          <a:xfrm>
            <a:off x="323528" y="5157192"/>
            <a:ext cx="88204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bg-BG" sz="2800" dirty="0" smtClean="0"/>
              <a:t>Чести инфекции на </a:t>
            </a:r>
            <a:r>
              <a:rPr lang="bg-BG" sz="2800" dirty="0" err="1" smtClean="0"/>
              <a:t>доните</a:t>
            </a:r>
            <a:r>
              <a:rPr lang="bg-BG" sz="2800" dirty="0" smtClean="0"/>
              <a:t> дихателни пътища</a:t>
            </a:r>
          </a:p>
          <a:p>
            <a:pPr>
              <a:buFont typeface="Arial" pitchFamily="34" charset="0"/>
              <a:buChar char="•"/>
            </a:pPr>
            <a:r>
              <a:rPr lang="bg-BG" sz="2800" dirty="0" smtClean="0"/>
              <a:t>Хронични </a:t>
            </a:r>
            <a:r>
              <a:rPr lang="bg-BG" sz="2800" dirty="0" err="1" smtClean="0"/>
              <a:t>ендобронхиални</a:t>
            </a:r>
            <a:r>
              <a:rPr lang="bg-BG" sz="2800" dirty="0" smtClean="0"/>
              <a:t> инфекции,водещи до развитие на </a:t>
            </a:r>
            <a:r>
              <a:rPr lang="bg-BG" sz="2800" dirty="0" err="1" smtClean="0"/>
              <a:t>бронхиектазии</a:t>
            </a:r>
            <a:r>
              <a:rPr lang="bg-BG" sz="2800" dirty="0" smtClean="0"/>
              <a:t>,кисти,абсцеси,</a:t>
            </a:r>
            <a:r>
              <a:rPr lang="bg-BG" sz="2800" dirty="0" err="1" smtClean="0"/>
              <a:t>фиброза</a:t>
            </a:r>
            <a:r>
              <a:rPr lang="bg-BG" sz="2800" dirty="0" smtClean="0"/>
              <a:t>.</a:t>
            </a:r>
            <a:endParaRPr lang="bg-BG" sz="2800" dirty="0"/>
          </a:p>
        </p:txBody>
      </p:sp>
      <p:sp>
        <p:nvSpPr>
          <p:cNvPr id="6" name="Текстово поле 5"/>
          <p:cNvSpPr txBox="1"/>
          <p:nvPr/>
        </p:nvSpPr>
        <p:spPr>
          <a:xfrm>
            <a:off x="6732240" y="260648"/>
            <a:ext cx="2232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3600" b="1" dirty="0" smtClean="0"/>
              <a:t>Бял дроб</a:t>
            </a:r>
            <a:endParaRPr lang="bg-BG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Контейнер за съдържание 2"/>
          <p:cNvSpPr>
            <a:spLocks noGrp="1"/>
          </p:cNvSpPr>
          <p:nvPr>
            <p:ph sz="quarter" idx="1"/>
          </p:nvPr>
        </p:nvSpPr>
        <p:spPr>
          <a:xfrm>
            <a:off x="395536" y="980728"/>
            <a:ext cx="8352928" cy="544522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bg-BG" sz="2800" b="1" u="sng" dirty="0" err="1" smtClean="0"/>
              <a:t>Автозомно</a:t>
            </a:r>
            <a:r>
              <a:rPr lang="bg-BG" sz="2800" b="1" u="sng" dirty="0" smtClean="0"/>
              <a:t> доминантно</a:t>
            </a:r>
            <a:r>
              <a:rPr lang="bg-BG" sz="2800" u="sng" dirty="0" smtClean="0"/>
              <a:t> </a:t>
            </a:r>
            <a:endParaRPr lang="en-US" sz="2800" u="sng" dirty="0" smtClean="0"/>
          </a:p>
          <a:p>
            <a:pPr marL="0" indent="0"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100000"/>
              <a:buNone/>
              <a:defRPr/>
            </a:pPr>
            <a:r>
              <a:rPr lang="bg-BG" sz="2800" b="1" dirty="0" smtClean="0">
                <a:solidFill>
                  <a:schemeClr val="tx2"/>
                </a:solidFill>
              </a:rPr>
              <a:t>(</a:t>
            </a:r>
            <a:r>
              <a:rPr lang="bg-BG" sz="2800" b="1" dirty="0" err="1" smtClean="0">
                <a:solidFill>
                  <a:schemeClr val="tx2"/>
                </a:solidFill>
              </a:rPr>
              <a:t>локусът</a:t>
            </a:r>
            <a:r>
              <a:rPr lang="bg-BG" sz="2800" b="1" dirty="0" smtClean="0">
                <a:solidFill>
                  <a:schemeClr val="tx2"/>
                </a:solidFill>
              </a:rPr>
              <a:t> на гена е върху </a:t>
            </a:r>
            <a:r>
              <a:rPr lang="bg-BG" sz="2800" b="1" dirty="0" err="1" smtClean="0">
                <a:solidFill>
                  <a:schemeClr val="tx2"/>
                </a:solidFill>
              </a:rPr>
              <a:t>автозомна</a:t>
            </a:r>
            <a:r>
              <a:rPr lang="bg-BG" sz="2800" b="1" dirty="0" smtClean="0">
                <a:solidFill>
                  <a:schemeClr val="tx2"/>
                </a:solidFill>
              </a:rPr>
              <a:t> хромозома</a:t>
            </a:r>
            <a:r>
              <a:rPr lang="en-US" sz="2800" b="1" dirty="0" smtClean="0">
                <a:solidFill>
                  <a:schemeClr val="tx2"/>
                </a:solidFill>
              </a:rPr>
              <a:t>,</a:t>
            </a:r>
            <a:r>
              <a:rPr lang="bg-BG" sz="2800" b="1" dirty="0" smtClean="0">
                <a:solidFill>
                  <a:schemeClr val="tx2"/>
                </a:solidFill>
              </a:rPr>
              <a:t> като само един </a:t>
            </a:r>
            <a:r>
              <a:rPr lang="bg-BG" sz="2800" b="1" dirty="0" err="1" smtClean="0">
                <a:solidFill>
                  <a:schemeClr val="tx2"/>
                </a:solidFill>
              </a:rPr>
              <a:t>мутантен</a:t>
            </a:r>
            <a:r>
              <a:rPr lang="bg-BG" sz="2800" b="1" dirty="0" smtClean="0">
                <a:solidFill>
                  <a:schemeClr val="tx2"/>
                </a:solidFill>
              </a:rPr>
              <a:t> </a:t>
            </a:r>
            <a:r>
              <a:rPr lang="bg-BG" sz="2800" b="1" dirty="0" err="1" smtClean="0">
                <a:solidFill>
                  <a:schemeClr val="tx2"/>
                </a:solidFill>
              </a:rPr>
              <a:t>алел</a:t>
            </a:r>
            <a:r>
              <a:rPr lang="bg-BG" sz="2800" b="1" dirty="0" smtClean="0">
                <a:solidFill>
                  <a:schemeClr val="tx2"/>
                </a:solidFill>
              </a:rPr>
              <a:t> е достатъчен за експресия на </a:t>
            </a:r>
            <a:r>
              <a:rPr lang="bg-BG" sz="2800" b="1" dirty="0" err="1" smtClean="0">
                <a:solidFill>
                  <a:schemeClr val="tx2"/>
                </a:solidFill>
              </a:rPr>
              <a:t>фенотипа</a:t>
            </a:r>
            <a:r>
              <a:rPr lang="bg-BG" sz="2800" b="1" dirty="0" smtClean="0">
                <a:solidFill>
                  <a:schemeClr val="tx2"/>
                </a:solidFill>
              </a:rPr>
              <a:t>)</a:t>
            </a:r>
            <a:endParaRPr lang="pl-PL" sz="2800" b="1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bg-BG" sz="4600" b="1" u="sng" dirty="0" err="1" smtClean="0">
                <a:solidFill>
                  <a:srgbClr val="C00000"/>
                </a:solidFill>
              </a:rPr>
              <a:t>Автозомно</a:t>
            </a:r>
            <a:r>
              <a:rPr lang="bg-BG" sz="4600" b="1" u="sng" dirty="0" smtClean="0">
                <a:solidFill>
                  <a:srgbClr val="C00000"/>
                </a:solidFill>
              </a:rPr>
              <a:t> рецесивно</a:t>
            </a:r>
            <a:endParaRPr lang="en-US" sz="4600" b="1" u="sng" dirty="0" smtClean="0">
              <a:solidFill>
                <a:srgbClr val="C00000"/>
              </a:solidFill>
            </a:endParaRPr>
          </a:p>
          <a:p>
            <a:pPr marL="0" indent="0"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100000"/>
              <a:buNone/>
              <a:defRPr/>
            </a:pPr>
            <a:r>
              <a:rPr lang="bg-BG" sz="3400" b="1" dirty="0" smtClean="0"/>
              <a:t>(</a:t>
            </a:r>
            <a:r>
              <a:rPr lang="bg-BG" sz="3400" b="1" dirty="0" err="1" smtClean="0"/>
              <a:t>локусът</a:t>
            </a:r>
            <a:r>
              <a:rPr lang="bg-BG" sz="3400" b="1" dirty="0" smtClean="0"/>
              <a:t> е върху </a:t>
            </a:r>
            <a:r>
              <a:rPr lang="bg-BG" sz="3400" b="1" dirty="0" err="1" smtClean="0"/>
              <a:t>автозомна</a:t>
            </a:r>
            <a:r>
              <a:rPr lang="bg-BG" sz="3400" b="1" dirty="0" smtClean="0"/>
              <a:t> хромозома, необходими са два </a:t>
            </a:r>
            <a:r>
              <a:rPr lang="bg-BG" sz="3400" b="1" dirty="0" err="1" smtClean="0"/>
              <a:t>мутантни</a:t>
            </a:r>
            <a:r>
              <a:rPr lang="bg-BG" sz="3400" b="1" dirty="0" smtClean="0"/>
              <a:t> </a:t>
            </a:r>
            <a:r>
              <a:rPr lang="bg-BG" sz="3400" b="1" dirty="0" err="1" smtClean="0"/>
              <a:t>алела</a:t>
            </a:r>
            <a:r>
              <a:rPr lang="bg-BG" sz="3400" b="1" dirty="0" smtClean="0"/>
              <a:t> за експресия на </a:t>
            </a:r>
            <a:r>
              <a:rPr lang="bg-BG" sz="3400" b="1" dirty="0" err="1" smtClean="0"/>
              <a:t>фенотипа</a:t>
            </a:r>
            <a:r>
              <a:rPr lang="bg-BG" sz="3400" b="1" dirty="0" smtClean="0">
                <a:solidFill>
                  <a:schemeClr val="tx2"/>
                </a:solidFill>
              </a:rPr>
              <a:t>)</a:t>
            </a:r>
            <a:endParaRPr lang="pl-PL" sz="2800" b="1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bg-BG" sz="2800" b="1" u="sng" dirty="0" smtClean="0"/>
              <a:t>X-свързано доминантно</a:t>
            </a:r>
            <a:endParaRPr lang="en-US" sz="2800" b="1" u="sng" dirty="0" smtClean="0"/>
          </a:p>
          <a:p>
            <a:pPr marL="0" indent="0"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100000"/>
              <a:buNone/>
              <a:defRPr/>
            </a:pPr>
            <a:r>
              <a:rPr lang="bg-BG" sz="2800" u="sng" dirty="0" smtClean="0"/>
              <a:t> </a:t>
            </a:r>
            <a:r>
              <a:rPr lang="bg-BG" sz="2800" b="1" dirty="0" smtClean="0">
                <a:solidFill>
                  <a:schemeClr val="tx2"/>
                </a:solidFill>
              </a:rPr>
              <a:t>(</a:t>
            </a:r>
            <a:r>
              <a:rPr lang="bg-BG" sz="2800" b="1" dirty="0" err="1" smtClean="0">
                <a:solidFill>
                  <a:schemeClr val="tx2"/>
                </a:solidFill>
              </a:rPr>
              <a:t>локусът</a:t>
            </a:r>
            <a:r>
              <a:rPr lang="bg-BG" sz="2800" b="1" dirty="0" smtClean="0">
                <a:solidFill>
                  <a:schemeClr val="tx2"/>
                </a:solidFill>
              </a:rPr>
              <a:t> на гена е върху X хромозомата и един </a:t>
            </a:r>
            <a:r>
              <a:rPr lang="bg-BG" sz="2800" b="1" dirty="0" err="1" smtClean="0">
                <a:solidFill>
                  <a:schemeClr val="tx2"/>
                </a:solidFill>
              </a:rPr>
              <a:t>мутантен</a:t>
            </a:r>
            <a:r>
              <a:rPr lang="bg-BG" sz="2800" b="1" dirty="0" smtClean="0">
                <a:solidFill>
                  <a:schemeClr val="tx2"/>
                </a:solidFill>
              </a:rPr>
              <a:t> </a:t>
            </a:r>
            <a:r>
              <a:rPr lang="bg-BG" sz="2800" b="1" dirty="0" err="1" smtClean="0">
                <a:solidFill>
                  <a:schemeClr val="tx2"/>
                </a:solidFill>
              </a:rPr>
              <a:t>алел</a:t>
            </a:r>
            <a:r>
              <a:rPr lang="bg-BG" sz="2800" b="1" dirty="0" smtClean="0">
                <a:solidFill>
                  <a:schemeClr val="tx2"/>
                </a:solidFill>
              </a:rPr>
              <a:t> е достатъчен за експресия на </a:t>
            </a:r>
            <a:r>
              <a:rPr lang="bg-BG" sz="2800" b="1" dirty="0" err="1" smtClean="0">
                <a:solidFill>
                  <a:schemeClr val="tx2"/>
                </a:solidFill>
              </a:rPr>
              <a:t>фенотипа</a:t>
            </a:r>
            <a:r>
              <a:rPr lang="bg-BG" sz="2800" b="1" dirty="0" smtClean="0">
                <a:solidFill>
                  <a:schemeClr val="tx2"/>
                </a:solidFill>
              </a:rPr>
              <a:t> в женския пол)</a:t>
            </a:r>
            <a:endParaRPr lang="en-US" sz="2800" b="1" dirty="0" smtClean="0">
              <a:solidFill>
                <a:schemeClr val="tx2"/>
              </a:solidFill>
            </a:endParaRPr>
          </a:p>
          <a:p>
            <a:pPr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bg-BG" sz="2800" b="1" u="sng" dirty="0" smtClean="0"/>
              <a:t>X-свързано рецесивно</a:t>
            </a:r>
            <a:endParaRPr lang="en-US" sz="2800" b="1" u="sng" dirty="0" smtClean="0"/>
          </a:p>
          <a:p>
            <a:pPr marL="0" indent="0">
              <a:lnSpc>
                <a:spcPct val="80000"/>
              </a:lnSpc>
              <a:spcBef>
                <a:spcPct val="50000"/>
              </a:spcBef>
              <a:buClr>
                <a:srgbClr val="C00000"/>
              </a:buClr>
              <a:buSzPct val="100000"/>
              <a:buNone/>
              <a:defRPr/>
            </a:pPr>
            <a:r>
              <a:rPr lang="bg-BG" sz="2800" u="sng" dirty="0" smtClean="0"/>
              <a:t> </a:t>
            </a:r>
            <a:r>
              <a:rPr lang="bg-BG" sz="2800" b="1" dirty="0" smtClean="0">
                <a:solidFill>
                  <a:schemeClr val="tx2"/>
                </a:solidFill>
              </a:rPr>
              <a:t>(</a:t>
            </a:r>
            <a:r>
              <a:rPr lang="bg-BG" sz="2800" b="1" dirty="0" err="1" smtClean="0">
                <a:solidFill>
                  <a:schemeClr val="tx2"/>
                </a:solidFill>
              </a:rPr>
              <a:t>локусът</a:t>
            </a:r>
            <a:r>
              <a:rPr lang="bg-BG" sz="2800" b="1" dirty="0" smtClean="0">
                <a:solidFill>
                  <a:schemeClr val="tx2"/>
                </a:solidFill>
              </a:rPr>
              <a:t> е на X хромозомата, необходими са два </a:t>
            </a:r>
            <a:r>
              <a:rPr lang="bg-BG" sz="2800" b="1" dirty="0" err="1" smtClean="0">
                <a:solidFill>
                  <a:schemeClr val="tx2"/>
                </a:solidFill>
              </a:rPr>
              <a:t>мутантни</a:t>
            </a:r>
            <a:r>
              <a:rPr lang="bg-BG" sz="2800" b="1" dirty="0" smtClean="0">
                <a:solidFill>
                  <a:schemeClr val="tx2"/>
                </a:solidFill>
              </a:rPr>
              <a:t> </a:t>
            </a:r>
            <a:r>
              <a:rPr lang="bg-BG" sz="2800" b="1" dirty="0" err="1" smtClean="0">
                <a:solidFill>
                  <a:schemeClr val="tx2"/>
                </a:solidFill>
              </a:rPr>
              <a:t>алела</a:t>
            </a:r>
            <a:r>
              <a:rPr lang="bg-BG" sz="2800" b="1" dirty="0" smtClean="0">
                <a:solidFill>
                  <a:schemeClr val="tx2"/>
                </a:solidFill>
              </a:rPr>
              <a:t> за експресия на </a:t>
            </a:r>
            <a:r>
              <a:rPr lang="bg-BG" sz="2800" b="1" dirty="0" err="1" smtClean="0">
                <a:solidFill>
                  <a:schemeClr val="tx2"/>
                </a:solidFill>
              </a:rPr>
              <a:t>фенотипа</a:t>
            </a:r>
            <a:r>
              <a:rPr lang="bg-BG" sz="2800" b="1" dirty="0" smtClean="0">
                <a:solidFill>
                  <a:schemeClr val="tx2"/>
                </a:solidFill>
              </a:rPr>
              <a:t> в женския пол)</a:t>
            </a:r>
            <a:endParaRPr lang="pl-PL" sz="2800" b="1" dirty="0" smtClean="0">
              <a:solidFill>
                <a:schemeClr val="tx2"/>
              </a:solidFill>
            </a:endParaRPr>
          </a:p>
          <a:p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06090"/>
          </a:xfrm>
        </p:spPr>
        <p:txBody>
          <a:bodyPr>
            <a:normAutofit fontScale="90000"/>
          </a:bodyPr>
          <a:lstStyle/>
          <a:p>
            <a:r>
              <a:rPr lang="bg-BG" b="1" dirty="0" smtClean="0">
                <a:solidFill>
                  <a:schemeClr val="tx1"/>
                </a:solidFill>
              </a:rPr>
              <a:t>Типове на </a:t>
            </a:r>
            <a:r>
              <a:rPr lang="bg-BG" b="1" dirty="0" err="1" smtClean="0">
                <a:solidFill>
                  <a:schemeClr val="tx1"/>
                </a:solidFill>
              </a:rPr>
              <a:t>моногенно</a:t>
            </a:r>
            <a:r>
              <a:rPr lang="bg-BG" b="1" dirty="0" smtClean="0">
                <a:solidFill>
                  <a:schemeClr val="tx1"/>
                </a:solidFill>
              </a:rPr>
              <a:t> унаследяване</a:t>
            </a:r>
            <a:endParaRPr lang="bg-BG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755576" y="1196752"/>
            <a:ext cx="7772400" cy="4572000"/>
          </a:xfrm>
        </p:spPr>
        <p:txBody>
          <a:bodyPr>
            <a:noAutofit/>
          </a:bodyPr>
          <a:lstStyle/>
          <a:p>
            <a:r>
              <a:rPr lang="bg-BG" sz="3200" dirty="0" smtClean="0"/>
              <a:t>90-95% </a:t>
            </a:r>
            <a:r>
              <a:rPr lang="bg-BG" sz="3200" dirty="0" err="1" smtClean="0"/>
              <a:t>панкреасна</a:t>
            </a:r>
            <a:r>
              <a:rPr lang="bg-BG" sz="3200" dirty="0" smtClean="0"/>
              <a:t> ензимна недостатъчност с </a:t>
            </a:r>
            <a:r>
              <a:rPr lang="bg-BG" sz="3200" dirty="0" err="1" smtClean="0"/>
              <a:t>храносмислателни</a:t>
            </a:r>
            <a:r>
              <a:rPr lang="bg-BG" sz="3200" dirty="0" smtClean="0"/>
              <a:t> проблеми и </a:t>
            </a:r>
            <a:r>
              <a:rPr lang="bg-BG" sz="3200" dirty="0" err="1" smtClean="0"/>
              <a:t>хипотрофия</a:t>
            </a:r>
            <a:r>
              <a:rPr lang="bg-BG" sz="3200" dirty="0" smtClean="0"/>
              <a:t> в ранна детска възраст;</a:t>
            </a:r>
          </a:p>
          <a:p>
            <a:r>
              <a:rPr lang="bg-BG" sz="3200" dirty="0" smtClean="0"/>
              <a:t>Чести изхождания – лошо миришещи,с мастни капки;</a:t>
            </a:r>
            <a:r>
              <a:rPr lang="bg-BG" sz="3200" dirty="0" err="1" smtClean="0"/>
              <a:t>флатуленция</a:t>
            </a:r>
            <a:r>
              <a:rPr lang="bg-BG" sz="3200" dirty="0" smtClean="0"/>
              <a:t> и колики след хранене;</a:t>
            </a:r>
          </a:p>
          <a:p>
            <a:r>
              <a:rPr lang="bg-BG" sz="3200" dirty="0" smtClean="0"/>
              <a:t>Лоша </a:t>
            </a:r>
            <a:r>
              <a:rPr lang="bg-BG" sz="3200" dirty="0" err="1" smtClean="0"/>
              <a:t>абсорбация</a:t>
            </a:r>
            <a:r>
              <a:rPr lang="bg-BG" sz="3200" dirty="0" smtClean="0"/>
              <a:t> на мастно-разтворими вит.</a:t>
            </a:r>
            <a:r>
              <a:rPr lang="en-US" sz="3200" dirty="0" smtClean="0"/>
              <a:t> A</a:t>
            </a:r>
            <a:r>
              <a:rPr lang="bg-BG" sz="3200" dirty="0" smtClean="0"/>
              <a:t>,</a:t>
            </a:r>
            <a:r>
              <a:rPr lang="en-US" sz="3200" dirty="0" smtClean="0"/>
              <a:t>D,E,K;</a:t>
            </a:r>
          </a:p>
          <a:p>
            <a:r>
              <a:rPr lang="bg-BG" sz="3200" dirty="0" err="1" smtClean="0"/>
              <a:t>Панкреатит</a:t>
            </a:r>
            <a:r>
              <a:rPr lang="bg-BG" sz="3200" dirty="0" smtClean="0"/>
              <a:t>.</a:t>
            </a:r>
            <a:endParaRPr lang="bg-BG" sz="32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1143000"/>
          </a:xfrm>
        </p:spPr>
        <p:txBody>
          <a:bodyPr/>
          <a:lstStyle/>
          <a:p>
            <a:r>
              <a:rPr lang="bg-BG" dirty="0" smtClean="0"/>
              <a:t>ПАНКРЕАС</a:t>
            </a:r>
            <a:endParaRPr lang="bg-BG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323528" y="1484784"/>
            <a:ext cx="8568952" cy="5112568"/>
          </a:xfrm>
        </p:spPr>
        <p:txBody>
          <a:bodyPr>
            <a:noAutofit/>
          </a:bodyPr>
          <a:lstStyle/>
          <a:p>
            <a:r>
              <a:rPr lang="en-US" sz="3200" dirty="0" err="1" smtClean="0"/>
              <a:t>Meconium</a:t>
            </a:r>
            <a:r>
              <a:rPr lang="en-US" sz="3200" dirty="0" smtClean="0"/>
              <a:t> </a:t>
            </a:r>
            <a:r>
              <a:rPr lang="en-US" sz="3200" dirty="0" err="1" smtClean="0"/>
              <a:t>ileus</a:t>
            </a:r>
            <a:r>
              <a:rPr lang="bg-BG" sz="3200" dirty="0" smtClean="0"/>
              <a:t> </a:t>
            </a:r>
            <a:r>
              <a:rPr lang="bg-BG" sz="3200" dirty="0" smtClean="0"/>
              <a:t>при новородени;</a:t>
            </a:r>
          </a:p>
          <a:p>
            <a:r>
              <a:rPr lang="bg-BG" sz="3200" dirty="0" smtClean="0"/>
              <a:t>Синдром на </a:t>
            </a:r>
            <a:r>
              <a:rPr lang="bg-BG" sz="3200" dirty="0" err="1" smtClean="0"/>
              <a:t>интестинална</a:t>
            </a:r>
            <a:r>
              <a:rPr lang="bg-BG" sz="3200" dirty="0" smtClean="0"/>
              <a:t> обструкция в </a:t>
            </a:r>
            <a:r>
              <a:rPr lang="bg-BG" sz="3200" dirty="0" err="1" smtClean="0"/>
              <a:t>дисталните</a:t>
            </a:r>
            <a:r>
              <a:rPr lang="bg-BG" sz="3200" dirty="0" smtClean="0"/>
              <a:t> отдели в по-късна възраст.</a:t>
            </a:r>
          </a:p>
          <a:p>
            <a:r>
              <a:rPr lang="bg-BG" sz="3200" dirty="0" smtClean="0"/>
              <a:t>Обструкция на </a:t>
            </a:r>
            <a:r>
              <a:rPr lang="bg-BG" sz="3200" dirty="0" err="1" smtClean="0"/>
              <a:t>билиарните</a:t>
            </a:r>
            <a:r>
              <a:rPr lang="bg-BG" sz="3200" dirty="0" smtClean="0"/>
              <a:t> пътища,цироза,</a:t>
            </a:r>
            <a:r>
              <a:rPr lang="bg-BG" sz="3200" dirty="0" err="1" smtClean="0"/>
              <a:t>варици</a:t>
            </a:r>
            <a:r>
              <a:rPr lang="bg-BG" sz="3200" dirty="0" smtClean="0"/>
              <a:t> на хранопровода,</a:t>
            </a:r>
            <a:r>
              <a:rPr lang="bg-BG" sz="3200" dirty="0" err="1" smtClean="0"/>
              <a:t>спленомегалия</a:t>
            </a:r>
            <a:r>
              <a:rPr lang="bg-BG" sz="3200" dirty="0" smtClean="0"/>
              <a:t>,</a:t>
            </a:r>
            <a:r>
              <a:rPr lang="bg-BG" sz="3200" dirty="0" err="1" smtClean="0"/>
              <a:t>хиперспленизъм</a:t>
            </a:r>
            <a:r>
              <a:rPr lang="bg-BG" sz="3200" dirty="0" smtClean="0"/>
              <a:t>;</a:t>
            </a:r>
          </a:p>
          <a:p>
            <a:r>
              <a:rPr lang="bg-BG" sz="3200" dirty="0" smtClean="0"/>
              <a:t>Чернодробна </a:t>
            </a:r>
            <a:r>
              <a:rPr lang="bg-BG" sz="3200" dirty="0" err="1" smtClean="0"/>
              <a:t>стеатоза</a:t>
            </a:r>
            <a:r>
              <a:rPr lang="bg-BG" sz="3200" dirty="0" smtClean="0"/>
              <a:t>;</a:t>
            </a:r>
          </a:p>
          <a:p>
            <a:r>
              <a:rPr lang="bg-BG" sz="3200" dirty="0" smtClean="0"/>
              <a:t>Жлъчно-каменна болест – при 15% от пациентите с </a:t>
            </a:r>
            <a:r>
              <a:rPr lang="en-US" sz="3200" dirty="0" smtClean="0"/>
              <a:t>CF</a:t>
            </a:r>
            <a:endParaRPr lang="bg-BG" sz="32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dirty="0" err="1" smtClean="0"/>
              <a:t>Интестинален</a:t>
            </a:r>
            <a:r>
              <a:rPr lang="bg-BG" dirty="0" smtClean="0"/>
              <a:t> тракт</a:t>
            </a:r>
            <a:br>
              <a:rPr lang="bg-BG" dirty="0" smtClean="0"/>
            </a:br>
            <a:r>
              <a:rPr lang="bg-BG" dirty="0" smtClean="0"/>
              <a:t>	</a:t>
            </a:r>
            <a:r>
              <a:rPr lang="bg-BG" dirty="0" smtClean="0"/>
              <a:t>				Черен дроб</a:t>
            </a:r>
            <a:endParaRPr lang="bg-BG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Заснемане 1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4399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611560" y="1412776"/>
            <a:ext cx="7772400" cy="4572000"/>
          </a:xfrm>
        </p:spPr>
        <p:txBody>
          <a:bodyPr>
            <a:noAutofit/>
          </a:bodyPr>
          <a:lstStyle/>
          <a:p>
            <a:r>
              <a:rPr lang="bg-BG" sz="3200" dirty="0" smtClean="0"/>
              <a:t>Стойности на хлоридите под 40 </a:t>
            </a:r>
            <a:r>
              <a:rPr lang="en-US" sz="3200" dirty="0" err="1" smtClean="0"/>
              <a:t>mmol</a:t>
            </a:r>
            <a:r>
              <a:rPr lang="bg-BG" sz="3200" dirty="0" smtClean="0"/>
              <a:t>/</a:t>
            </a:r>
            <a:r>
              <a:rPr lang="en-US" sz="3200" dirty="0" smtClean="0"/>
              <a:t>l</a:t>
            </a:r>
            <a:r>
              <a:rPr lang="bg-BG" sz="3200" dirty="0" smtClean="0"/>
              <a:t> се отчитат като нормални.</a:t>
            </a:r>
          </a:p>
          <a:p>
            <a:r>
              <a:rPr lang="bg-BG" sz="3200" dirty="0" smtClean="0"/>
              <a:t>Стойности на хлоридите над 60 </a:t>
            </a:r>
            <a:r>
              <a:rPr lang="en-US" sz="3200" dirty="0" err="1" smtClean="0"/>
              <a:t>mmol</a:t>
            </a:r>
            <a:r>
              <a:rPr lang="en-US" sz="3200" dirty="0" smtClean="0"/>
              <a:t>/l</a:t>
            </a:r>
            <a:r>
              <a:rPr lang="bg-BG" sz="3200" dirty="0" smtClean="0"/>
              <a:t> при проведени поне 2 потни теста извеждат клинична диагноза </a:t>
            </a:r>
            <a:r>
              <a:rPr lang="en-US" sz="3200" dirty="0" smtClean="0"/>
              <a:t>CF</a:t>
            </a:r>
          </a:p>
          <a:p>
            <a:r>
              <a:rPr lang="bg-BG" sz="3200" dirty="0" smtClean="0"/>
              <a:t>Стойности на хлоридите между 40 и 60 </a:t>
            </a:r>
            <a:r>
              <a:rPr lang="en-US" sz="3200" dirty="0" err="1" smtClean="0"/>
              <a:t>mmol</a:t>
            </a:r>
            <a:r>
              <a:rPr lang="en-US" sz="3200" dirty="0" smtClean="0"/>
              <a:t>/l</a:t>
            </a:r>
            <a:r>
              <a:rPr lang="bg-BG" sz="3200" dirty="0" smtClean="0"/>
              <a:t> пот са неинформативни и тестът трябва да се повтори.</a:t>
            </a:r>
            <a:endParaRPr lang="bg-BG" sz="32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/>
              <a:t>Потен тест</a:t>
            </a:r>
            <a:endParaRPr lang="bg-BG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683568" y="1340768"/>
            <a:ext cx="7992888" cy="4896544"/>
          </a:xfrm>
        </p:spPr>
        <p:txBody>
          <a:bodyPr>
            <a:noAutofit/>
          </a:bodyPr>
          <a:lstStyle/>
          <a:p>
            <a:r>
              <a:rPr lang="bg-BG" sz="3200" dirty="0" smtClean="0"/>
              <a:t>Клинична – наличие на поне два от следните критерии:</a:t>
            </a:r>
          </a:p>
          <a:p>
            <a:pPr marL="1062990" lvl="2" indent="-514350">
              <a:buClr>
                <a:schemeClr val="tx1"/>
              </a:buClr>
              <a:buFont typeface="+mj-lt"/>
              <a:buAutoNum type="arabicPeriod"/>
            </a:pPr>
            <a:r>
              <a:rPr lang="bg-BG" sz="2800" dirty="0" smtClean="0"/>
              <a:t>Положителен потен тест</a:t>
            </a:r>
          </a:p>
          <a:p>
            <a:pPr marL="1062990" lvl="2" indent="-514350">
              <a:buClr>
                <a:schemeClr val="tx1"/>
              </a:buClr>
              <a:buFont typeface="+mj-lt"/>
              <a:buAutoNum type="arabicPeriod"/>
            </a:pPr>
            <a:r>
              <a:rPr lang="bg-BG" sz="2800" dirty="0" smtClean="0"/>
              <a:t>ХББ</a:t>
            </a:r>
          </a:p>
          <a:p>
            <a:pPr marL="1062990" lvl="2" indent="-514350">
              <a:buClr>
                <a:schemeClr val="tx1"/>
              </a:buClr>
              <a:buFont typeface="+mj-lt"/>
              <a:buAutoNum type="arabicPeriod"/>
            </a:pPr>
            <a:r>
              <a:rPr lang="bg-BG" sz="2800" dirty="0" smtClean="0"/>
              <a:t>Хронична диария – </a:t>
            </a:r>
            <a:r>
              <a:rPr lang="bg-BG" sz="2800" dirty="0" err="1" smtClean="0"/>
              <a:t>стеаторея</a:t>
            </a:r>
            <a:endParaRPr lang="bg-BG" sz="2800" dirty="0" smtClean="0"/>
          </a:p>
          <a:p>
            <a:pPr marL="1062990" lvl="2" indent="-514350">
              <a:buClr>
                <a:schemeClr val="tx1"/>
              </a:buClr>
              <a:buFont typeface="+mj-lt"/>
              <a:buAutoNum type="arabicPeriod"/>
            </a:pPr>
            <a:r>
              <a:rPr lang="bg-BG" sz="2800" dirty="0" err="1" smtClean="0"/>
              <a:t>Фамилност</a:t>
            </a:r>
            <a:endParaRPr lang="bg-BG" sz="2800" dirty="0" smtClean="0"/>
          </a:p>
          <a:p>
            <a:pPr marL="1062990" lvl="2" indent="-514350">
              <a:buClr>
                <a:schemeClr val="tx1"/>
              </a:buClr>
              <a:buNone/>
            </a:pPr>
            <a:endParaRPr lang="bg-BG" sz="2800" dirty="0" smtClean="0"/>
          </a:p>
          <a:p>
            <a:pPr marL="514350" indent="-514350">
              <a:buClr>
                <a:schemeClr val="tx1"/>
              </a:buClr>
            </a:pPr>
            <a:r>
              <a:rPr lang="bg-BG" sz="3200" dirty="0" smtClean="0"/>
              <a:t>Генетична – доказване на мутации в </a:t>
            </a:r>
            <a:r>
              <a:rPr lang="en-US" sz="3200" dirty="0" smtClean="0"/>
              <a:t>CTFR</a:t>
            </a:r>
            <a:r>
              <a:rPr lang="bg-BG" sz="3200" dirty="0" smtClean="0"/>
              <a:t> гена чрез ДНК анализ</a:t>
            </a:r>
          </a:p>
          <a:p>
            <a:pPr marL="1062990" lvl="2" indent="-514350">
              <a:buFont typeface="+mj-lt"/>
              <a:buAutoNum type="arabicPeriod"/>
            </a:pPr>
            <a:r>
              <a:rPr lang="bg-BG" sz="2800" dirty="0" smtClean="0"/>
              <a:t>	</a:t>
            </a:r>
            <a:endParaRPr lang="bg-BG" sz="28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827584" y="0"/>
            <a:ext cx="7772400" cy="1143000"/>
          </a:xfrm>
        </p:spPr>
        <p:txBody>
          <a:bodyPr>
            <a:normAutofit/>
          </a:bodyPr>
          <a:lstStyle/>
          <a:p>
            <a:pPr algn="ctr"/>
            <a:r>
              <a:rPr lang="bg-BG" sz="4800" dirty="0" smtClean="0"/>
              <a:t>Диагноза</a:t>
            </a:r>
            <a:endParaRPr lang="bg-BG" sz="4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e1203dbb-b9a1-4e93-ad70-8eb2a7638f1c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940152" y="404664"/>
            <a:ext cx="3048338" cy="6120680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323528" y="0"/>
            <a:ext cx="7772400" cy="1143000"/>
          </a:xfrm>
        </p:spPr>
        <p:txBody>
          <a:bodyPr/>
          <a:lstStyle/>
          <a:p>
            <a:pPr algn="ctr"/>
            <a:r>
              <a:rPr lang="bg-BG" dirty="0" smtClean="0"/>
              <a:t>ГЕНЕТИКА</a:t>
            </a:r>
            <a:endParaRPr lang="bg-BG" dirty="0"/>
          </a:p>
        </p:txBody>
      </p:sp>
      <p:sp>
        <p:nvSpPr>
          <p:cNvPr id="5" name="Текстово поле 4"/>
          <p:cNvSpPr txBox="1"/>
          <p:nvPr/>
        </p:nvSpPr>
        <p:spPr>
          <a:xfrm>
            <a:off x="251520" y="1164134"/>
            <a:ext cx="5400600" cy="52892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CFTR</a:t>
            </a:r>
            <a:r>
              <a:rPr lang="bg-BG" sz="2800" dirty="0" smtClean="0"/>
              <a:t> генът се състои от 27 </a:t>
            </a:r>
            <a:r>
              <a:rPr lang="bg-BG" sz="2800" dirty="0" err="1" smtClean="0"/>
              <a:t>екзона</a:t>
            </a:r>
            <a:r>
              <a:rPr lang="bg-BG" sz="2800" dirty="0" smtClean="0"/>
              <a:t> на </a:t>
            </a:r>
            <a:r>
              <a:rPr lang="bg-BG" sz="2800" b="1" dirty="0" smtClean="0">
                <a:solidFill>
                  <a:srgbClr val="FF0000"/>
                </a:solidFill>
              </a:rPr>
              <a:t>хромозома 7</a:t>
            </a:r>
          </a:p>
          <a:p>
            <a:endParaRPr lang="bg-BG" sz="2800" b="1" dirty="0">
              <a:solidFill>
                <a:srgbClr val="FF000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bg-BG" sz="2800" b="1" dirty="0" smtClean="0"/>
              <a:t>1800 </a:t>
            </a:r>
            <a:r>
              <a:rPr lang="bg-BG" sz="2800" dirty="0" smtClean="0"/>
              <a:t>различни мутации в гена</a:t>
            </a:r>
          </a:p>
          <a:p>
            <a:pPr>
              <a:buFont typeface="Wingdings" pitchFamily="2" charset="2"/>
              <a:buChar char="Ø"/>
            </a:pPr>
            <a:endParaRPr lang="bg-BG" sz="2800" dirty="0"/>
          </a:p>
          <a:p>
            <a:r>
              <a:rPr lang="bg-BG" sz="2800" dirty="0" smtClean="0"/>
              <a:t>Най-честата мутация (около 70%) е </a:t>
            </a:r>
            <a:r>
              <a:rPr lang="bg-BG" sz="2800" dirty="0" err="1" smtClean="0"/>
              <a:t>делеция</a:t>
            </a:r>
            <a:r>
              <a:rPr lang="bg-BG" sz="2800" dirty="0" smtClean="0"/>
              <a:t> на 3 </a:t>
            </a:r>
            <a:r>
              <a:rPr lang="bg-BG" sz="2800" dirty="0" err="1" smtClean="0"/>
              <a:t>нуклеотидни</a:t>
            </a:r>
            <a:r>
              <a:rPr lang="bg-BG" sz="2800" dirty="0" smtClean="0"/>
              <a:t> двойки в 10 </a:t>
            </a:r>
            <a:r>
              <a:rPr lang="bg-BG" sz="2800" dirty="0" err="1" smtClean="0"/>
              <a:t>екзон</a:t>
            </a:r>
            <a:r>
              <a:rPr lang="bg-BG" sz="2800" dirty="0" smtClean="0"/>
              <a:t> на гена,водещи до загуба на </a:t>
            </a:r>
            <a:r>
              <a:rPr lang="bg-BG" sz="2800" dirty="0" err="1" smtClean="0"/>
              <a:t>фенилаланин</a:t>
            </a:r>
            <a:r>
              <a:rPr lang="bg-BG" sz="2800" dirty="0" smtClean="0"/>
              <a:t> на 508 място в белтъчния продукт - </a:t>
            </a:r>
            <a:r>
              <a:rPr lang="en-US" sz="2800" b="1" dirty="0" smtClean="0">
                <a:solidFill>
                  <a:srgbClr val="FF0000"/>
                </a:solidFill>
              </a:rPr>
              <a:t>delF508</a:t>
            </a:r>
            <a:endParaRPr lang="bg-BG" sz="2800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179512" y="1097360"/>
            <a:ext cx="8964488" cy="5760640"/>
          </a:xfrm>
        </p:spPr>
        <p:txBody>
          <a:bodyPr>
            <a:noAutofit/>
          </a:bodyPr>
          <a:lstStyle/>
          <a:p>
            <a:r>
              <a:rPr lang="bg-BG" sz="3600" b="1" u="sng" dirty="0" smtClean="0"/>
              <a:t>Симптоматично</a:t>
            </a:r>
            <a:r>
              <a:rPr lang="bg-BG" sz="3600" dirty="0" smtClean="0"/>
              <a:t> – </a:t>
            </a:r>
            <a:r>
              <a:rPr lang="bg-BG" sz="3600" dirty="0" err="1" smtClean="0"/>
              <a:t>муколитици</a:t>
            </a:r>
            <a:r>
              <a:rPr lang="bg-BG" sz="3600" dirty="0" smtClean="0"/>
              <a:t>,</a:t>
            </a:r>
            <a:r>
              <a:rPr lang="bg-BG" sz="3600" dirty="0" err="1" smtClean="0"/>
              <a:t>бронходилататори</a:t>
            </a:r>
            <a:r>
              <a:rPr lang="bg-BG" sz="3600" dirty="0" smtClean="0"/>
              <a:t>,антибиотици,противовъзпалителни средства,белодробна физиотерапия,</a:t>
            </a:r>
            <a:r>
              <a:rPr lang="bg-BG" sz="3600" dirty="0" err="1" smtClean="0"/>
              <a:t>панкреасни</a:t>
            </a:r>
            <a:r>
              <a:rPr lang="bg-BG" sz="3600" dirty="0" smtClean="0"/>
              <a:t> ензимни </a:t>
            </a:r>
            <a:r>
              <a:rPr lang="bg-BG" sz="3600" dirty="0" err="1" smtClean="0"/>
              <a:t>репарати</a:t>
            </a:r>
            <a:r>
              <a:rPr lang="bg-BG" sz="3600" dirty="0" smtClean="0"/>
              <a:t>,мастно-разтворими витамини,</a:t>
            </a:r>
            <a:r>
              <a:rPr lang="bg-BG" sz="3600" dirty="0" err="1" smtClean="0"/>
              <a:t>висококалорийна</a:t>
            </a:r>
            <a:r>
              <a:rPr lang="bg-BG" sz="3600" dirty="0" smtClean="0"/>
              <a:t> диета.</a:t>
            </a:r>
          </a:p>
          <a:p>
            <a:pPr lvl="2"/>
            <a:endParaRPr lang="bg-BG" sz="3200" b="1" dirty="0">
              <a:latin typeface="Cambria" pitchFamily="18" charset="0"/>
            </a:endParaRP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899592" y="260648"/>
            <a:ext cx="7772400" cy="620688"/>
          </a:xfrm>
        </p:spPr>
        <p:txBody>
          <a:bodyPr>
            <a:noAutofit/>
          </a:bodyPr>
          <a:lstStyle/>
          <a:p>
            <a:pPr algn="ctr"/>
            <a:r>
              <a:rPr lang="bg-BG" sz="4400" dirty="0" smtClean="0"/>
              <a:t>ЛЕЧЕНИЕ</a:t>
            </a:r>
            <a:endParaRPr lang="bg-BG" sz="44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251520" y="332656"/>
            <a:ext cx="8640960" cy="6048672"/>
          </a:xfrm>
        </p:spPr>
        <p:txBody>
          <a:bodyPr/>
          <a:lstStyle/>
          <a:p>
            <a:r>
              <a:rPr lang="bg-BG" sz="3600" b="1" u="sng" dirty="0" smtClean="0"/>
              <a:t>Прицелна </a:t>
            </a:r>
            <a:r>
              <a:rPr lang="bg-BG" sz="3600" b="1" u="sng" dirty="0" smtClean="0"/>
              <a:t>терапия</a:t>
            </a:r>
          </a:p>
          <a:p>
            <a:pPr>
              <a:buNone/>
            </a:pPr>
            <a:endParaRPr lang="bg-BG" sz="2800" b="1" u="sng" dirty="0" smtClean="0"/>
          </a:p>
          <a:p>
            <a:pPr lvl="1"/>
            <a:r>
              <a:rPr lang="en-US" sz="2800" b="1" dirty="0" smtClean="0"/>
              <a:t>KALYDECO (</a:t>
            </a:r>
            <a:r>
              <a:rPr lang="en-US" sz="2800" b="1" dirty="0" err="1" smtClean="0"/>
              <a:t>ivacaflor</a:t>
            </a:r>
            <a:r>
              <a:rPr lang="en-US" sz="2800" b="1" dirty="0" smtClean="0"/>
              <a:t>) </a:t>
            </a:r>
            <a:endParaRPr lang="en-US" sz="2800" dirty="0" smtClean="0"/>
          </a:p>
          <a:p>
            <a:pPr lvl="2"/>
            <a:r>
              <a:rPr lang="bg-BG" sz="2400" b="1" dirty="0" smtClean="0"/>
              <a:t>Лечение на пациенти с </a:t>
            </a:r>
            <a:r>
              <a:rPr lang="en-US" sz="2400" b="1" dirty="0" smtClean="0"/>
              <a:t>CF</a:t>
            </a:r>
            <a:r>
              <a:rPr lang="bg-BG" sz="2400" b="1" dirty="0" smtClean="0"/>
              <a:t> на възраст над 6г и тегло над 25кг,които имат един от следните  (клас </a:t>
            </a:r>
            <a:r>
              <a:rPr lang="en-US" sz="2400" b="1" dirty="0" smtClean="0"/>
              <a:t>III</a:t>
            </a:r>
            <a:r>
              <a:rPr lang="bg-BG" sz="2400" b="1" dirty="0" smtClean="0"/>
              <a:t>) мутации в гена </a:t>
            </a:r>
            <a:r>
              <a:rPr lang="en-US" sz="2400" b="1" dirty="0" smtClean="0"/>
              <a:t>CFTR</a:t>
            </a:r>
            <a:r>
              <a:rPr lang="bg-BG" sz="2400" b="1" dirty="0" smtClean="0"/>
              <a:t>:</a:t>
            </a:r>
            <a:r>
              <a:rPr lang="pt-BR" sz="2400" dirty="0" smtClean="0">
                <a:latin typeface="Cambria" pitchFamily="18" charset="0"/>
              </a:rPr>
              <a:t>G551D, G1244E, G1349D, G178R, G551S, S1251N, S1255P,</a:t>
            </a:r>
            <a:r>
              <a:rPr lang="en-US" sz="2400" dirty="0" smtClean="0">
                <a:latin typeface="Cambria" pitchFamily="18" charset="0"/>
              </a:rPr>
              <a:t>S549N</a:t>
            </a:r>
            <a:r>
              <a:rPr lang="bg-BG" sz="2400" dirty="0" smtClean="0">
                <a:latin typeface="Cambria" pitchFamily="18" charset="0"/>
              </a:rPr>
              <a:t>, </a:t>
            </a:r>
            <a:r>
              <a:rPr lang="en-US" sz="2400" dirty="0" smtClean="0">
                <a:latin typeface="Cambria" pitchFamily="18" charset="0"/>
              </a:rPr>
              <a:t>S549R</a:t>
            </a:r>
          </a:p>
          <a:p>
            <a:pPr lvl="2"/>
            <a:endParaRPr lang="bg-BG" sz="2400" dirty="0" smtClean="0">
              <a:latin typeface="Cambria" pitchFamily="18" charset="0"/>
            </a:endParaRPr>
          </a:p>
          <a:p>
            <a:pPr lvl="1"/>
            <a:r>
              <a:rPr lang="en-US" sz="2800" b="1" dirty="0" smtClean="0">
                <a:latin typeface="Cambria" pitchFamily="18" charset="0"/>
              </a:rPr>
              <a:t>ORCAMBI (</a:t>
            </a:r>
            <a:r>
              <a:rPr lang="en-US" sz="2800" b="1" dirty="0" err="1" smtClean="0">
                <a:latin typeface="Cambria" pitchFamily="18" charset="0"/>
              </a:rPr>
              <a:t>lumacaflor</a:t>
            </a:r>
            <a:r>
              <a:rPr lang="en-US" sz="2800" b="1" dirty="0" smtClean="0">
                <a:latin typeface="Cambria" pitchFamily="18" charset="0"/>
              </a:rPr>
              <a:t>/</a:t>
            </a:r>
            <a:r>
              <a:rPr lang="en-US" sz="2800" b="1" dirty="0" err="1" smtClean="0">
                <a:latin typeface="Cambria" pitchFamily="18" charset="0"/>
              </a:rPr>
              <a:t>ivacaflor</a:t>
            </a:r>
            <a:r>
              <a:rPr lang="en-US" sz="2800" b="1" dirty="0" smtClean="0">
                <a:latin typeface="Cambria" pitchFamily="18" charset="0"/>
              </a:rPr>
              <a:t>)</a:t>
            </a:r>
          </a:p>
          <a:p>
            <a:pPr lvl="2"/>
            <a:r>
              <a:rPr lang="bg-BG" sz="2400" dirty="0" smtClean="0">
                <a:latin typeface="Cambria" pitchFamily="18" charset="0"/>
              </a:rPr>
              <a:t>Лечение при пациенти на възраст 12 и повече години,които са </a:t>
            </a:r>
            <a:r>
              <a:rPr lang="bg-BG" sz="2400" dirty="0" err="1" smtClean="0">
                <a:latin typeface="Cambria" pitchFamily="18" charset="0"/>
              </a:rPr>
              <a:t>хомозиготни</a:t>
            </a:r>
            <a:r>
              <a:rPr lang="bg-BG" sz="2400" dirty="0" smtClean="0">
                <a:latin typeface="Cambria" pitchFamily="18" charset="0"/>
              </a:rPr>
              <a:t> за мутация </a:t>
            </a:r>
            <a:r>
              <a:rPr lang="en-US" sz="2400" dirty="0" smtClean="0">
                <a:latin typeface="Cambria" pitchFamily="18" charset="0"/>
              </a:rPr>
              <a:t>delF508 </a:t>
            </a:r>
            <a:r>
              <a:rPr lang="bg-BG" sz="2400" dirty="0" smtClean="0">
                <a:latin typeface="Cambria" pitchFamily="18" charset="0"/>
              </a:rPr>
              <a:t>в гена</a:t>
            </a:r>
          </a:p>
          <a:p>
            <a:endParaRPr lang="bg-BG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899592" y="2420888"/>
            <a:ext cx="7772400" cy="1143000"/>
          </a:xfrm>
        </p:spPr>
        <p:txBody>
          <a:bodyPr/>
          <a:lstStyle/>
          <a:p>
            <a:r>
              <a:rPr lang="bg-BG" dirty="0" smtClean="0"/>
              <a:t>СПИНАЛНА МУСКУЛНА АТРОФИЯ</a:t>
            </a:r>
            <a:endParaRPr lang="bg-BG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575048" y="836712"/>
            <a:ext cx="8568952" cy="5005536"/>
          </a:xfrm>
        </p:spPr>
        <p:txBody>
          <a:bodyPr>
            <a:normAutofit lnSpcReduction="10000"/>
          </a:bodyPr>
          <a:lstStyle/>
          <a:p>
            <a:r>
              <a:rPr lang="bg-BG" dirty="0" err="1" smtClean="0"/>
              <a:t>Невромускулно</a:t>
            </a:r>
            <a:r>
              <a:rPr lang="bg-BG" dirty="0" smtClean="0"/>
              <a:t> </a:t>
            </a:r>
            <a:r>
              <a:rPr lang="bg-BG" dirty="0" err="1" smtClean="0"/>
              <a:t>заволяване</a:t>
            </a:r>
            <a:r>
              <a:rPr lang="bg-BG" dirty="0" smtClean="0"/>
              <a:t>,което се характеризира с прогресивна мускулна слабост,резултат от дегенерацията и загубата на клетки в предните рога на гръбначния мозък и ядрата на мозъчния ствол.</a:t>
            </a:r>
          </a:p>
          <a:p>
            <a:r>
              <a:rPr lang="bg-BG" dirty="0" smtClean="0"/>
              <a:t>Честота: 1:10 000</a:t>
            </a:r>
          </a:p>
          <a:p>
            <a:r>
              <a:rPr lang="en-US" dirty="0" smtClean="0"/>
              <a:t>SMN1 </a:t>
            </a:r>
            <a:r>
              <a:rPr lang="bg-BG" dirty="0" smtClean="0"/>
              <a:t>и </a:t>
            </a:r>
            <a:r>
              <a:rPr lang="en-US" dirty="0" smtClean="0"/>
              <a:t>SMN2 </a:t>
            </a:r>
            <a:r>
              <a:rPr lang="bg-BG" dirty="0" smtClean="0"/>
              <a:t>гени – </a:t>
            </a:r>
            <a:r>
              <a:rPr lang="en-US" dirty="0" smtClean="0"/>
              <a:t>5q12</a:t>
            </a:r>
          </a:p>
          <a:p>
            <a:r>
              <a:rPr lang="bg-BG" dirty="0" smtClean="0"/>
              <a:t>Класификация – базира се на началото на клиничната картина и степента на засягане:</a:t>
            </a:r>
          </a:p>
          <a:p>
            <a:pPr lvl="3"/>
            <a:r>
              <a:rPr lang="bg-BG" dirty="0" err="1" smtClean="0"/>
              <a:t>Пренатална</a:t>
            </a:r>
            <a:r>
              <a:rPr lang="bg-BG" dirty="0" smtClean="0"/>
              <a:t> форма</a:t>
            </a:r>
          </a:p>
          <a:p>
            <a:pPr lvl="3"/>
            <a:r>
              <a:rPr lang="en-US" dirty="0" smtClean="0"/>
              <a:t>SMA </a:t>
            </a:r>
            <a:r>
              <a:rPr lang="bg-BG" dirty="0" smtClean="0"/>
              <a:t>тип </a:t>
            </a:r>
            <a:r>
              <a:rPr lang="en-US" dirty="0" smtClean="0"/>
              <a:t>I (</a:t>
            </a:r>
            <a:r>
              <a:rPr lang="en-US" dirty="0" err="1" smtClean="0"/>
              <a:t>Werdnig</a:t>
            </a:r>
            <a:r>
              <a:rPr lang="en-US" dirty="0" smtClean="0"/>
              <a:t> – Hoffman)</a:t>
            </a:r>
          </a:p>
          <a:p>
            <a:pPr lvl="3"/>
            <a:r>
              <a:rPr lang="en-US" dirty="0" smtClean="0"/>
              <a:t>SMA </a:t>
            </a:r>
            <a:r>
              <a:rPr lang="bg-BG" dirty="0" smtClean="0"/>
              <a:t>тип </a:t>
            </a:r>
            <a:r>
              <a:rPr lang="en-US" dirty="0" smtClean="0"/>
              <a:t>II</a:t>
            </a:r>
            <a:r>
              <a:rPr lang="bg-BG" dirty="0" smtClean="0"/>
              <a:t> </a:t>
            </a:r>
            <a:r>
              <a:rPr lang="en-US" dirty="0" smtClean="0"/>
              <a:t> (</a:t>
            </a:r>
            <a:r>
              <a:rPr lang="en-US" dirty="0" err="1" smtClean="0"/>
              <a:t>Dubowitz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SMA </a:t>
            </a:r>
            <a:r>
              <a:rPr lang="bg-BG" dirty="0" smtClean="0"/>
              <a:t>тип </a:t>
            </a:r>
            <a:r>
              <a:rPr lang="en-US" dirty="0" smtClean="0"/>
              <a:t>III ( </a:t>
            </a:r>
            <a:r>
              <a:rPr lang="en-US" dirty="0" err="1" smtClean="0"/>
              <a:t>Kugelberg</a:t>
            </a:r>
            <a:r>
              <a:rPr lang="en-US" dirty="0" smtClean="0"/>
              <a:t> – </a:t>
            </a:r>
            <a:r>
              <a:rPr lang="en-US" dirty="0" err="1" smtClean="0"/>
              <a:t>Welander</a:t>
            </a:r>
            <a:r>
              <a:rPr lang="en-US" dirty="0" smtClean="0"/>
              <a:t>)</a:t>
            </a:r>
          </a:p>
          <a:p>
            <a:pPr lvl="3"/>
            <a:r>
              <a:rPr lang="en-US" dirty="0" smtClean="0"/>
              <a:t>SMA </a:t>
            </a:r>
            <a:r>
              <a:rPr lang="bg-BG" dirty="0" smtClean="0"/>
              <a:t>тип </a:t>
            </a:r>
            <a:r>
              <a:rPr lang="en-US" dirty="0" smtClean="0"/>
              <a:t>IV </a:t>
            </a:r>
            <a:endParaRPr lang="bg-BG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899592" y="1484784"/>
            <a:ext cx="7772400" cy="4572000"/>
          </a:xfrm>
        </p:spPr>
        <p:txBody>
          <a:bodyPr>
            <a:noAutofit/>
          </a:bodyPr>
          <a:lstStyle/>
          <a:p>
            <a:r>
              <a:rPr lang="bg-BG" sz="2800" dirty="0" smtClean="0"/>
              <a:t>Болните с АР заболяване имат здрави родители,които са </a:t>
            </a:r>
            <a:r>
              <a:rPr lang="bg-BG" sz="2800" dirty="0" err="1" smtClean="0"/>
              <a:t>хетерозиготни</a:t>
            </a:r>
            <a:r>
              <a:rPr lang="bg-BG" sz="2800" dirty="0" smtClean="0"/>
              <a:t> носители.</a:t>
            </a:r>
          </a:p>
          <a:p>
            <a:r>
              <a:rPr lang="bg-BG" sz="2800" dirty="0" smtClean="0"/>
              <a:t>Най-често няма други болни в родословието,освен евентуално </a:t>
            </a:r>
            <a:r>
              <a:rPr lang="bg-BG" sz="2800" dirty="0" err="1" smtClean="0"/>
              <a:t>сибси</a:t>
            </a:r>
            <a:r>
              <a:rPr lang="bg-BG" sz="2800" dirty="0" smtClean="0"/>
              <a:t> (т.е. заболяването се среща обикновено в едно поколение) – ‘’хоризонтално унаследяване)</a:t>
            </a:r>
          </a:p>
          <a:p>
            <a:r>
              <a:rPr lang="bg-BG" sz="2800" dirty="0" smtClean="0"/>
              <a:t>Еднакво се засягат и двата пола</a:t>
            </a:r>
          </a:p>
          <a:p>
            <a:r>
              <a:rPr lang="bg-BG" sz="2800" dirty="0" smtClean="0"/>
              <a:t>Рискът в поколението на двама </a:t>
            </a:r>
            <a:r>
              <a:rPr lang="bg-BG" sz="2800" dirty="0" err="1" smtClean="0"/>
              <a:t>хетерозиготи</a:t>
            </a:r>
            <a:r>
              <a:rPr lang="bg-BG" sz="2800" dirty="0" smtClean="0"/>
              <a:t> да се роди болно дене е 25%</a:t>
            </a:r>
          </a:p>
          <a:p>
            <a:r>
              <a:rPr lang="bg-BG" sz="2800" dirty="0" smtClean="0"/>
              <a:t>Висока честота при </a:t>
            </a:r>
            <a:r>
              <a:rPr lang="bg-BG" sz="2800" dirty="0" err="1" smtClean="0"/>
              <a:t>кръвнородствени</a:t>
            </a:r>
            <a:r>
              <a:rPr lang="bg-BG" sz="2800" dirty="0" smtClean="0"/>
              <a:t> бракове,</a:t>
            </a:r>
            <a:r>
              <a:rPr lang="bg-BG" sz="2800" dirty="0" err="1" smtClean="0"/>
              <a:t>изолатни</a:t>
            </a:r>
            <a:r>
              <a:rPr lang="bg-BG" sz="2800" dirty="0" smtClean="0"/>
              <a:t> групи.</a:t>
            </a:r>
            <a:endParaRPr lang="bg-BG" sz="28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smtClean="0">
                <a:solidFill>
                  <a:schemeClr val="tx1"/>
                </a:solidFill>
              </a:rPr>
              <a:t>Критерии за </a:t>
            </a:r>
            <a:r>
              <a:rPr lang="bg-BG" dirty="0" err="1" smtClean="0">
                <a:solidFill>
                  <a:schemeClr val="tx1"/>
                </a:solidFill>
              </a:rPr>
              <a:t>автозомно</a:t>
            </a:r>
            <a:r>
              <a:rPr lang="bg-BG" dirty="0" smtClean="0">
                <a:solidFill>
                  <a:schemeClr val="tx1"/>
                </a:solidFill>
              </a:rPr>
              <a:t> рецесивно унаследяване</a:t>
            </a:r>
            <a:endParaRPr lang="bg-BG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bg-BG" dirty="0" smtClean="0"/>
              <a:t>Намалена вътреутробна активност</a:t>
            </a:r>
          </a:p>
          <a:p>
            <a:r>
              <a:rPr lang="bg-BG" dirty="0" err="1" smtClean="0"/>
              <a:t>Полихидрамнион</a:t>
            </a:r>
            <a:endParaRPr lang="bg-BG" dirty="0" smtClean="0"/>
          </a:p>
          <a:p>
            <a:r>
              <a:rPr lang="bg-BG" dirty="0" smtClean="0"/>
              <a:t>Летален изход в рамките на месец след раждането в резултат на дихателна недостатъчност.</a:t>
            </a: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SMA I</a:t>
            </a:r>
            <a:r>
              <a:rPr lang="bg-BG" b="1" dirty="0" smtClean="0">
                <a:latin typeface="Cambria" pitchFamily="18" charset="0"/>
              </a:rPr>
              <a:t> (0 – 6 г.)</a:t>
            </a:r>
          </a:p>
          <a:p>
            <a:r>
              <a:rPr lang="bg-BG" dirty="0" smtClean="0"/>
              <a:t>Тежка мускулна слабост (проксимално и симетрично засягане)</a:t>
            </a:r>
          </a:p>
          <a:p>
            <a:r>
              <a:rPr lang="bg-BG" dirty="0" smtClean="0"/>
              <a:t>Липса на моторно развитие ( невъзможност за поддържане на седнала позиция,затруднения при храненето)</a:t>
            </a:r>
          </a:p>
          <a:p>
            <a:r>
              <a:rPr lang="bg-BG" dirty="0" smtClean="0"/>
              <a:t>Летален изход в рамките на 2 години.</a:t>
            </a:r>
          </a:p>
          <a:p>
            <a:pPr>
              <a:buNone/>
            </a:pPr>
            <a:endParaRPr lang="bg-BG" dirty="0" smtClean="0">
              <a:latin typeface="Cambria" pitchFamily="18" charset="0"/>
            </a:endParaRPr>
          </a:p>
          <a:p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 smtClean="0"/>
              <a:t>Пренатална</a:t>
            </a:r>
            <a:r>
              <a:rPr lang="bg-BG" dirty="0" smtClean="0"/>
              <a:t> форма</a:t>
            </a:r>
            <a:endParaRPr lang="bg-BG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inherited-genetic-disorder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683568" y="908720"/>
            <a:ext cx="7092280" cy="5673824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Floppy baby</a:t>
            </a:r>
            <a:endParaRPr lang="bg-BG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F1.large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115616" y="188640"/>
            <a:ext cx="6984776" cy="6340867"/>
          </a:xfr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179512" y="260648"/>
            <a:ext cx="8964488" cy="6597352"/>
          </a:xfrm>
        </p:spPr>
        <p:txBody>
          <a:bodyPr>
            <a:normAutofit lnSpcReduction="10000"/>
          </a:bodyPr>
          <a:lstStyle/>
          <a:p>
            <a:r>
              <a:rPr lang="en-US" b="1" dirty="0" smtClean="0">
                <a:latin typeface="Cambria" pitchFamily="18" charset="0"/>
              </a:rPr>
              <a:t>SMA II (6-18 </a:t>
            </a:r>
            <a:r>
              <a:rPr lang="bg-BG" b="1" dirty="0" smtClean="0">
                <a:latin typeface="Cambria" pitchFamily="18" charset="0"/>
              </a:rPr>
              <a:t>г</a:t>
            </a:r>
            <a:r>
              <a:rPr lang="bg-BG" b="1" dirty="0" smtClean="0">
                <a:latin typeface="Cambria" pitchFamily="18" charset="0"/>
              </a:rPr>
              <a:t>.)</a:t>
            </a:r>
            <a:endParaRPr lang="en-US" b="1" dirty="0" smtClean="0">
              <a:latin typeface="Cambria" pitchFamily="18" charset="0"/>
            </a:endParaRPr>
          </a:p>
          <a:p>
            <a:pPr lvl="1"/>
            <a:r>
              <a:rPr lang="bg-BG" b="1" dirty="0" smtClean="0">
                <a:latin typeface="Cambria" pitchFamily="18" charset="0"/>
              </a:rPr>
              <a:t>Децата никога не се научават да стоят прави и да вървят,но могат да се задържат в седнала позиция.</a:t>
            </a:r>
          </a:p>
          <a:p>
            <a:pPr lvl="1"/>
            <a:r>
              <a:rPr lang="bg-BG" b="1" dirty="0" smtClean="0">
                <a:latin typeface="Cambria" pitchFamily="18" charset="0"/>
              </a:rPr>
              <a:t>Някой пациенти са с нормална </a:t>
            </a:r>
            <a:r>
              <a:rPr lang="bg-BG" b="1" dirty="0" err="1" smtClean="0">
                <a:latin typeface="Cambria" pitchFamily="18" charset="0"/>
              </a:rPr>
              <a:t>прод</a:t>
            </a:r>
            <a:r>
              <a:rPr lang="bg-BG" b="1" dirty="0" smtClean="0">
                <a:latin typeface="Cambria" pitchFamily="18" charset="0"/>
              </a:rPr>
              <a:t>. на живот.</a:t>
            </a:r>
            <a:endParaRPr lang="bg-BG" dirty="0" smtClean="0"/>
          </a:p>
          <a:p>
            <a:r>
              <a:rPr lang="en-US" b="1" dirty="0" smtClean="0">
                <a:latin typeface="Cambria" pitchFamily="18" charset="0"/>
              </a:rPr>
              <a:t>SMA </a:t>
            </a:r>
            <a:r>
              <a:rPr lang="en-US" b="1" dirty="0" smtClean="0">
                <a:latin typeface="Cambria" pitchFamily="18" charset="0"/>
              </a:rPr>
              <a:t>III</a:t>
            </a:r>
            <a:r>
              <a:rPr lang="bg-BG" b="1" dirty="0" smtClean="0">
                <a:latin typeface="Cambria" pitchFamily="18" charset="0"/>
              </a:rPr>
              <a:t> ( &gt;12г.)</a:t>
            </a:r>
          </a:p>
          <a:p>
            <a:pPr lvl="1"/>
            <a:r>
              <a:rPr lang="bg-BG" b="1" dirty="0" smtClean="0">
                <a:latin typeface="Cambria" pitchFamily="18" charset="0"/>
              </a:rPr>
              <a:t>Долните крайници са по-тежко засегнати от горните;</a:t>
            </a:r>
          </a:p>
          <a:p>
            <a:pPr lvl="1"/>
            <a:r>
              <a:rPr lang="bg-BG" b="1" dirty="0" smtClean="0">
                <a:latin typeface="Cambria" pitchFamily="18" charset="0"/>
              </a:rPr>
              <a:t>Прогнозата </a:t>
            </a:r>
            <a:r>
              <a:rPr lang="bg-BG" b="1" dirty="0" err="1" smtClean="0">
                <a:latin typeface="Cambria" pitchFamily="18" charset="0"/>
              </a:rPr>
              <a:t>корелира</a:t>
            </a:r>
            <a:r>
              <a:rPr lang="bg-BG" b="1" dirty="0" smtClean="0">
                <a:latin typeface="Cambria" pitchFamily="18" charset="0"/>
              </a:rPr>
              <a:t> с достигнатите нива на моторно развитие,като някой индивиди могат да запазят способността си да вървят до 30-40 годишна възраст.</a:t>
            </a:r>
            <a:endParaRPr lang="en-US" b="1" dirty="0" smtClean="0">
              <a:latin typeface="Cambria" pitchFamily="18" charset="0"/>
            </a:endParaRPr>
          </a:p>
          <a:p>
            <a:r>
              <a:rPr lang="en-US" b="1" dirty="0" smtClean="0">
                <a:latin typeface="Cambria" pitchFamily="18" charset="0"/>
              </a:rPr>
              <a:t>SMA IV</a:t>
            </a:r>
            <a:r>
              <a:rPr lang="bg-BG" b="1" dirty="0" smtClean="0">
                <a:latin typeface="Cambria" pitchFamily="18" charset="0"/>
              </a:rPr>
              <a:t> ( &gt;20 г.)</a:t>
            </a:r>
          </a:p>
          <a:p>
            <a:endParaRPr lang="bg-BG" b="1" dirty="0" smtClean="0">
              <a:latin typeface="Cambria" pitchFamily="18" charset="0"/>
            </a:endParaRPr>
          </a:p>
          <a:p>
            <a:pPr>
              <a:buNone/>
            </a:pPr>
            <a:r>
              <a:rPr lang="bg-BG" b="1" dirty="0" smtClean="0">
                <a:latin typeface="Cambria" pitchFamily="18" charset="0"/>
              </a:rPr>
              <a:t>Усложнения в протичането на заболяването:</a:t>
            </a:r>
          </a:p>
          <a:p>
            <a:pPr lvl="1"/>
            <a:r>
              <a:rPr lang="bg-BG" b="1" dirty="0" smtClean="0">
                <a:latin typeface="Cambria" pitchFamily="18" charset="0"/>
              </a:rPr>
              <a:t>Затруднено наддаване на тегло;</a:t>
            </a:r>
          </a:p>
          <a:p>
            <a:pPr lvl="1"/>
            <a:r>
              <a:rPr lang="bg-BG" b="1" dirty="0" smtClean="0">
                <a:latin typeface="Cambria" pitchFamily="18" charset="0"/>
              </a:rPr>
              <a:t>Нарушения на съня;</a:t>
            </a:r>
          </a:p>
          <a:p>
            <a:pPr lvl="1"/>
            <a:r>
              <a:rPr lang="bg-BG" b="1" dirty="0" smtClean="0">
                <a:latin typeface="Cambria" pitchFamily="18" charset="0"/>
              </a:rPr>
              <a:t>Чести инфекции на дихателните пътища;</a:t>
            </a:r>
          </a:p>
          <a:p>
            <a:pPr lvl="1"/>
            <a:r>
              <a:rPr lang="bg-BG" b="1" dirty="0" err="1" smtClean="0">
                <a:latin typeface="Cambria" pitchFamily="18" charset="0"/>
              </a:rPr>
              <a:t>Сколиоза</a:t>
            </a:r>
            <a:r>
              <a:rPr lang="bg-BG" b="1" dirty="0" smtClean="0">
                <a:latin typeface="Cambria" pitchFamily="18" charset="0"/>
              </a:rPr>
              <a:t>;</a:t>
            </a:r>
          </a:p>
          <a:p>
            <a:pPr lvl="1"/>
            <a:r>
              <a:rPr lang="bg-BG" b="1" dirty="0" smtClean="0">
                <a:latin typeface="Cambria" pitchFamily="18" charset="0"/>
              </a:rPr>
              <a:t>Ставни </a:t>
            </a:r>
            <a:r>
              <a:rPr lang="bg-BG" b="1" dirty="0" err="1" smtClean="0">
                <a:latin typeface="Cambria" pitchFamily="18" charset="0"/>
              </a:rPr>
              <a:t>контрактури</a:t>
            </a:r>
            <a:r>
              <a:rPr lang="bg-BG" b="1" dirty="0" smtClean="0">
                <a:latin typeface="Cambria" pitchFamily="18" charset="0"/>
              </a:rPr>
              <a:t>;</a:t>
            </a:r>
          </a:p>
          <a:p>
            <a:pPr>
              <a:buNone/>
            </a:pPr>
            <a:endParaRPr lang="bg-BG" b="1" dirty="0" smtClean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Генетика</a:t>
            </a:r>
            <a:endParaRPr lang="bg-BG" dirty="0"/>
          </a:p>
        </p:txBody>
      </p:sp>
      <p:pic>
        <p:nvPicPr>
          <p:cNvPr id="4" name="Контейнер за съдържание 3" descr="5833229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347864" y="260648"/>
            <a:ext cx="5472608" cy="2010812"/>
          </a:xfrm>
        </p:spPr>
      </p:pic>
      <p:sp>
        <p:nvSpPr>
          <p:cNvPr id="5" name="Текстово поле 4"/>
          <p:cNvSpPr txBox="1"/>
          <p:nvPr/>
        </p:nvSpPr>
        <p:spPr>
          <a:xfrm>
            <a:off x="395536" y="2564904"/>
            <a:ext cx="77768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bg-BG" dirty="0" smtClean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6" name="Контейнер за съдържание 1"/>
          <p:cNvSpPr txBox="1">
            <a:spLocks/>
          </p:cNvSpPr>
          <p:nvPr/>
        </p:nvSpPr>
        <p:spPr>
          <a:xfrm>
            <a:off x="323528" y="2286000"/>
            <a:ext cx="8640960" cy="4572000"/>
          </a:xfrm>
          <a:prstGeom prst="rect">
            <a:avLst/>
          </a:prstGeom>
        </p:spPr>
        <p:txBody>
          <a:bodyPr vert="horz">
            <a:normAutofit fontScale="92500"/>
          </a:bodyPr>
          <a:lstStyle/>
          <a:p>
            <a:r>
              <a:rPr lang="bg-BG" sz="2600" dirty="0" smtClean="0"/>
              <a:t>Със СМА са асоциирани два гена: </a:t>
            </a:r>
            <a:r>
              <a:rPr lang="en-US" sz="2600" b="1" dirty="0" smtClean="0"/>
              <a:t>SMN1 </a:t>
            </a:r>
            <a:r>
              <a:rPr lang="bg-BG" sz="2600" dirty="0" smtClean="0"/>
              <a:t>и </a:t>
            </a:r>
            <a:r>
              <a:rPr lang="en-US" sz="2600" b="1" dirty="0" smtClean="0"/>
              <a:t>SMN2</a:t>
            </a:r>
            <a:r>
              <a:rPr lang="bg-BG" sz="2600" b="1" dirty="0" smtClean="0"/>
              <a:t>,</a:t>
            </a:r>
            <a:r>
              <a:rPr lang="bg-BG" sz="2600" dirty="0" smtClean="0"/>
              <a:t>които са съседни.</a:t>
            </a:r>
          </a:p>
          <a:p>
            <a:r>
              <a:rPr lang="bg-BG" sz="2800" dirty="0"/>
              <a:t>	</a:t>
            </a:r>
            <a:r>
              <a:rPr lang="bg-BG" sz="2800" dirty="0" smtClean="0"/>
              <a:t>двата гена се различават само по 5 базови двойки</a:t>
            </a:r>
            <a:endParaRPr kumimoji="0" lang="bg-BG" sz="2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SMN1</a:t>
            </a:r>
            <a:r>
              <a:rPr kumimoji="0" lang="bg-BG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(</a:t>
            </a:r>
            <a:r>
              <a:rPr kumimoji="0" lang="en-US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survival</a:t>
            </a:r>
            <a:r>
              <a:rPr kumimoji="0" lang="en-US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motor neuron) </a:t>
            </a:r>
            <a:r>
              <a:rPr kumimoji="0" lang="bg-BG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е основният ген ангажиран със заболяването.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lang="en-US" sz="2600" b="1" baseline="0" dirty="0" smtClean="0">
                <a:latin typeface="Cambria" pitchFamily="18" charset="0"/>
              </a:rPr>
              <a:t>SMN2</a:t>
            </a:r>
            <a:r>
              <a:rPr lang="en-US" sz="2600" b="1" dirty="0" smtClean="0">
                <a:latin typeface="Cambria" pitchFamily="18" charset="0"/>
              </a:rPr>
              <a:t> </a:t>
            </a:r>
            <a:r>
              <a:rPr lang="bg-BG" sz="2600" b="1" dirty="0" smtClean="0">
                <a:latin typeface="Cambria" pitchFamily="18" charset="0"/>
              </a:rPr>
              <a:t>–</a:t>
            </a:r>
            <a:r>
              <a:rPr lang="bg-BG" sz="2600" dirty="0" smtClean="0">
                <a:latin typeface="Cambria" pitchFamily="18" charset="0"/>
              </a:rPr>
              <a:t> наличието на три или повече копия на гена </a:t>
            </a:r>
            <a:r>
              <a:rPr lang="bg-BG" sz="2600" dirty="0" err="1" smtClean="0">
                <a:latin typeface="Cambria" pitchFamily="18" charset="0"/>
              </a:rPr>
              <a:t>корелира</a:t>
            </a:r>
            <a:r>
              <a:rPr lang="bg-BG" sz="2600" dirty="0" smtClean="0">
                <a:latin typeface="Cambria" pitchFamily="18" charset="0"/>
              </a:rPr>
              <a:t> с по-лека </a:t>
            </a:r>
            <a:r>
              <a:rPr lang="bg-BG" sz="2600" dirty="0" err="1" smtClean="0">
                <a:latin typeface="Cambria" pitchFamily="18" charset="0"/>
              </a:rPr>
              <a:t>фенотипна</a:t>
            </a:r>
            <a:r>
              <a:rPr lang="bg-BG" sz="2600" dirty="0" smtClean="0">
                <a:latin typeface="Cambria" pitchFamily="18" charset="0"/>
              </a:rPr>
              <a:t> изява.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bg-BG" sz="2600" dirty="0" smtClean="0">
                <a:latin typeface="Cambria" pitchFamily="18" charset="0"/>
              </a:rPr>
              <a:t>При 95-98% от пациентите със </a:t>
            </a:r>
            <a:r>
              <a:rPr lang="en-US" sz="2600" dirty="0" smtClean="0">
                <a:latin typeface="Cambria" pitchFamily="18" charset="0"/>
              </a:rPr>
              <a:t>SMA</a:t>
            </a:r>
            <a:r>
              <a:rPr lang="bg-BG" sz="2600" dirty="0" smtClean="0">
                <a:latin typeface="Cambria" pitchFamily="18" charset="0"/>
              </a:rPr>
              <a:t> се открива </a:t>
            </a:r>
            <a:r>
              <a:rPr lang="bg-BG" sz="2600" dirty="0" err="1" smtClean="0">
                <a:latin typeface="Cambria" pitchFamily="18" charset="0"/>
              </a:rPr>
              <a:t>хомозиготна</a:t>
            </a:r>
            <a:r>
              <a:rPr lang="bg-BG" sz="2600" dirty="0" smtClean="0">
                <a:latin typeface="Cambria" pitchFamily="18" charset="0"/>
              </a:rPr>
              <a:t> </a:t>
            </a:r>
            <a:r>
              <a:rPr lang="bg-BG" sz="2600" dirty="0" err="1" smtClean="0">
                <a:latin typeface="Cambria" pitchFamily="18" charset="0"/>
              </a:rPr>
              <a:t>делеция</a:t>
            </a:r>
            <a:r>
              <a:rPr lang="bg-BG" sz="2600" dirty="0" smtClean="0">
                <a:latin typeface="Cambria" pitchFamily="18" charset="0"/>
              </a:rPr>
              <a:t> на </a:t>
            </a:r>
            <a:r>
              <a:rPr lang="bg-BG" sz="2600" dirty="0" err="1" smtClean="0">
                <a:latin typeface="Cambria" pitchFamily="18" charset="0"/>
              </a:rPr>
              <a:t>екзон</a:t>
            </a:r>
            <a:r>
              <a:rPr lang="bg-BG" sz="2600" dirty="0" smtClean="0">
                <a:latin typeface="Cambria" pitchFamily="18" charset="0"/>
              </a:rPr>
              <a:t> 7 на </a:t>
            </a:r>
            <a:r>
              <a:rPr lang="en-US" sz="2600" b="1" dirty="0" smtClean="0">
                <a:latin typeface="Cambria" pitchFamily="18" charset="0"/>
              </a:rPr>
              <a:t>SMN1</a:t>
            </a:r>
            <a:r>
              <a:rPr lang="bg-BG" sz="2600" b="1" dirty="0" smtClean="0">
                <a:latin typeface="Cambria" pitchFamily="18" charset="0"/>
              </a:rPr>
              <a:t> </a:t>
            </a:r>
            <a:r>
              <a:rPr lang="bg-BG" sz="2600" dirty="0" smtClean="0">
                <a:latin typeface="Cambria" pitchFamily="18" charset="0"/>
              </a:rPr>
              <a:t>гена.</a:t>
            </a:r>
          </a:p>
          <a:p>
            <a:pPr marL="274320" lvl="0" indent="-274320">
              <a:spcBef>
                <a:spcPts val="58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kumimoji="0" lang="bg-BG" sz="260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~ 2-5% от пациентите</a:t>
            </a:r>
            <a:r>
              <a:rPr kumimoji="0" lang="bg-BG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са </a:t>
            </a:r>
            <a:r>
              <a:rPr kumimoji="0" lang="bg-BG" sz="2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компаунд</a:t>
            </a:r>
            <a:r>
              <a:rPr kumimoji="0" lang="bg-BG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</a:t>
            </a:r>
            <a:r>
              <a:rPr kumimoji="0" lang="bg-BG" sz="2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хетерозиготи</a:t>
            </a:r>
            <a:r>
              <a:rPr kumimoji="0" lang="bg-BG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за </a:t>
            </a:r>
            <a:r>
              <a:rPr kumimoji="0" lang="bg-BG" sz="2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екзон</a:t>
            </a:r>
            <a:r>
              <a:rPr kumimoji="0" lang="bg-BG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7 </a:t>
            </a:r>
            <a:r>
              <a:rPr kumimoji="0" lang="bg-BG" sz="260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делеция</a:t>
            </a:r>
            <a:r>
              <a:rPr kumimoji="0" lang="bg-BG" sz="260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itchFamily="18" charset="0"/>
                <a:ea typeface="+mn-ea"/>
                <a:cs typeface="+mn-cs"/>
              </a:rPr>
              <a:t> и друга мутация в </a:t>
            </a:r>
            <a:r>
              <a:rPr lang="en-US" sz="2600" b="1" dirty="0" smtClean="0">
                <a:latin typeface="Cambria" pitchFamily="18" charset="0"/>
              </a:rPr>
              <a:t>SMN1</a:t>
            </a:r>
            <a:r>
              <a:rPr lang="bg-BG" sz="2600" b="1" dirty="0" smtClean="0">
                <a:latin typeface="Cambria" pitchFamily="18" charset="0"/>
              </a:rPr>
              <a:t> </a:t>
            </a:r>
            <a:r>
              <a:rPr lang="bg-BG" sz="2600" dirty="0" smtClean="0">
                <a:latin typeface="Cambria" pitchFamily="18" charset="0"/>
              </a:rPr>
              <a:t>гена.</a:t>
            </a:r>
            <a:endParaRPr kumimoji="0" lang="bg-BG" sz="260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itchFamily="18" charset="0"/>
              <a:ea typeface="+mn-ea"/>
              <a:cs typeface="+mn-cs"/>
            </a:endParaRP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58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Wingdings 2"/>
              <a:buChar char=""/>
              <a:tabLst/>
              <a:defRPr/>
            </a:pPr>
            <a:endParaRPr kumimoji="0" lang="bg-BG" sz="2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683568" y="1700808"/>
            <a:ext cx="7772400" cy="4572000"/>
          </a:xfrm>
        </p:spPr>
        <p:txBody>
          <a:bodyPr>
            <a:normAutofit/>
          </a:bodyPr>
          <a:lstStyle/>
          <a:p>
            <a:r>
              <a:rPr lang="bg-BG" sz="3600" dirty="0" smtClean="0"/>
              <a:t>~ 98% от родителите на засегнато дете са </a:t>
            </a:r>
            <a:r>
              <a:rPr lang="bg-BG" sz="3600" dirty="0" err="1" smtClean="0"/>
              <a:t>хетерозиготи</a:t>
            </a:r>
            <a:r>
              <a:rPr lang="bg-BG" sz="3600" dirty="0" smtClean="0"/>
              <a:t>;</a:t>
            </a:r>
          </a:p>
          <a:p>
            <a:r>
              <a:rPr lang="bg-BG" sz="3600" dirty="0" smtClean="0"/>
              <a:t>~ 2% са случаите на </a:t>
            </a:r>
            <a:r>
              <a:rPr lang="en-US" sz="3600" b="1" dirty="0" smtClean="0">
                <a:latin typeface="Cambria" pitchFamily="18" charset="0"/>
              </a:rPr>
              <a:t>de novo</a:t>
            </a:r>
            <a:r>
              <a:rPr lang="bg-BG" sz="3600" b="1" dirty="0" smtClean="0">
                <a:latin typeface="Cambria" pitchFamily="18" charset="0"/>
              </a:rPr>
              <a:t> </a:t>
            </a:r>
            <a:r>
              <a:rPr lang="bg-BG" sz="3600" dirty="0" smtClean="0"/>
              <a:t>мутация  при един от родителите.Възможен е </a:t>
            </a:r>
            <a:r>
              <a:rPr lang="bg-BG" sz="3600" dirty="0" err="1" smtClean="0"/>
              <a:t>гонаден</a:t>
            </a:r>
            <a:r>
              <a:rPr lang="bg-BG" sz="3600" dirty="0" smtClean="0"/>
              <a:t> </a:t>
            </a:r>
            <a:r>
              <a:rPr lang="bg-BG" sz="3600" dirty="0" err="1" smtClean="0"/>
              <a:t>мозаицизъм</a:t>
            </a:r>
            <a:r>
              <a:rPr lang="bg-BG" sz="3600" dirty="0" smtClean="0"/>
              <a:t>.</a:t>
            </a:r>
            <a:endParaRPr lang="bg-BG" sz="36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755576" y="332656"/>
            <a:ext cx="7772400" cy="1143000"/>
          </a:xfrm>
        </p:spPr>
        <p:txBody>
          <a:bodyPr/>
          <a:lstStyle/>
          <a:p>
            <a:pPr algn="ctr"/>
            <a:r>
              <a:rPr lang="bg-BG" dirty="0" smtClean="0"/>
              <a:t>Генетично консултиране</a:t>
            </a:r>
            <a:endParaRPr lang="bg-BG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539552" y="2286000"/>
            <a:ext cx="7992888" cy="4095328"/>
          </a:xfrm>
        </p:spPr>
        <p:txBody>
          <a:bodyPr>
            <a:normAutofit/>
          </a:bodyPr>
          <a:lstStyle/>
          <a:p>
            <a:r>
              <a:rPr lang="en-US" sz="4400" dirty="0" err="1" smtClean="0">
                <a:latin typeface="Cambria" pitchFamily="18" charset="0"/>
              </a:rPr>
              <a:t>Xeroderma</a:t>
            </a:r>
            <a:r>
              <a:rPr lang="en-US" sz="4400" dirty="0" smtClean="0">
                <a:latin typeface="Cambria" pitchFamily="18" charset="0"/>
              </a:rPr>
              <a:t> </a:t>
            </a:r>
            <a:r>
              <a:rPr lang="en-US" sz="4400" dirty="0" err="1" smtClean="0">
                <a:latin typeface="Cambria" pitchFamily="18" charset="0"/>
              </a:rPr>
              <a:t>pigmentosum</a:t>
            </a:r>
            <a:endParaRPr lang="en-US" sz="4400" dirty="0" smtClean="0">
              <a:latin typeface="Cambria" pitchFamily="18" charset="0"/>
            </a:endParaRPr>
          </a:p>
          <a:p>
            <a:r>
              <a:rPr lang="en-US" sz="4400" dirty="0" smtClean="0">
                <a:latin typeface="Cambria" pitchFamily="18" charset="0"/>
              </a:rPr>
              <a:t>Ataxia </a:t>
            </a:r>
            <a:r>
              <a:rPr lang="en-US" sz="4400" dirty="0" err="1" smtClean="0">
                <a:latin typeface="Cambria" pitchFamily="18" charset="0"/>
              </a:rPr>
              <a:t>teleangiectasia</a:t>
            </a:r>
            <a:endParaRPr lang="en-US" sz="4400" dirty="0" smtClean="0">
              <a:latin typeface="Cambria" pitchFamily="18" charset="0"/>
            </a:endParaRPr>
          </a:p>
          <a:p>
            <a:r>
              <a:rPr lang="en-US" sz="4400" dirty="0" smtClean="0">
                <a:latin typeface="Cambria" pitchFamily="18" charset="0"/>
              </a:rPr>
              <a:t>Bloom syndrome</a:t>
            </a:r>
          </a:p>
          <a:p>
            <a:r>
              <a:rPr lang="en-US" sz="4400" dirty="0" err="1" smtClean="0">
                <a:latin typeface="Cambria" pitchFamily="18" charset="0"/>
              </a:rPr>
              <a:t>Fanconi</a:t>
            </a:r>
            <a:r>
              <a:rPr lang="en-US" sz="4400" dirty="0" smtClean="0">
                <a:latin typeface="Cambria" pitchFamily="18" charset="0"/>
              </a:rPr>
              <a:t> anemia</a:t>
            </a:r>
            <a:endParaRPr lang="bg-BG" sz="4400" dirty="0">
              <a:latin typeface="Cambria" pitchFamily="18" charset="0"/>
            </a:endParaRP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971600" y="908720"/>
            <a:ext cx="7772400" cy="1143000"/>
          </a:xfrm>
        </p:spPr>
        <p:txBody>
          <a:bodyPr>
            <a:noAutofit/>
          </a:bodyPr>
          <a:lstStyle/>
          <a:p>
            <a:r>
              <a:rPr lang="bg-BG" dirty="0" smtClean="0"/>
              <a:t>Редки АР заболявания,дължащи се на нарушения в ДНК репарацията</a:t>
            </a:r>
            <a:endParaRPr lang="bg-BG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r>
              <a:rPr lang="bg-BG" sz="3200" dirty="0" smtClean="0"/>
              <a:t>Генетично хетерогенно заболяване,което се характеризира със значителна </a:t>
            </a:r>
            <a:r>
              <a:rPr lang="en-US" sz="3200" dirty="0" smtClean="0"/>
              <a:t>UV</a:t>
            </a:r>
            <a:r>
              <a:rPr lang="bg-BG" sz="3200" dirty="0" smtClean="0"/>
              <a:t> чувствителност.</a:t>
            </a:r>
          </a:p>
          <a:p>
            <a:r>
              <a:rPr lang="bg-BG" sz="3200" dirty="0" smtClean="0"/>
              <a:t>Честота: </a:t>
            </a:r>
            <a:r>
              <a:rPr lang="bg-BG" sz="3200" b="1" dirty="0" smtClean="0"/>
              <a:t>1:250 000</a:t>
            </a:r>
          </a:p>
          <a:p>
            <a:r>
              <a:rPr lang="bg-BG" sz="3200" b="1" dirty="0" smtClean="0"/>
              <a:t>Етиология:</a:t>
            </a:r>
            <a:r>
              <a:rPr lang="bg-BG" sz="3200" dirty="0" smtClean="0"/>
              <a:t> мутации в гени участващи в ДНК репарацията,водещи до нарушения в поддържането на </a:t>
            </a:r>
            <a:r>
              <a:rPr lang="bg-BG" sz="3200" dirty="0" err="1" smtClean="0"/>
              <a:t>геномна</a:t>
            </a:r>
            <a:r>
              <a:rPr lang="bg-BG" sz="3200" dirty="0" smtClean="0"/>
              <a:t> цялост и натрупване на </a:t>
            </a:r>
            <a:r>
              <a:rPr lang="bg-BG" sz="3200" dirty="0" err="1" smtClean="0"/>
              <a:t>онкогенни</a:t>
            </a:r>
            <a:r>
              <a:rPr lang="bg-BG" sz="3200" dirty="0" smtClean="0"/>
              <a:t> мутации</a:t>
            </a:r>
            <a:endParaRPr lang="bg-BG" sz="32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XERODERMA PIGMENTOSUM</a:t>
            </a:r>
            <a:endParaRPr lang="bg-BG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251520" y="980728"/>
            <a:ext cx="8604448" cy="5112568"/>
          </a:xfrm>
        </p:spPr>
        <p:txBody>
          <a:bodyPr>
            <a:noAutofit/>
          </a:bodyPr>
          <a:lstStyle/>
          <a:p>
            <a:r>
              <a:rPr lang="bg-BG" sz="2800" b="1" dirty="0" smtClean="0"/>
              <a:t>Начало – 1-2 годишна възраст</a:t>
            </a:r>
          </a:p>
          <a:p>
            <a:pPr lvl="1"/>
            <a:r>
              <a:rPr lang="bg-BG" dirty="0" smtClean="0"/>
              <a:t>Чувствителност на кожата към слънчеви изгаряния;</a:t>
            </a:r>
          </a:p>
          <a:p>
            <a:pPr lvl="1"/>
            <a:r>
              <a:rPr lang="bg-BG" dirty="0" err="1" smtClean="0"/>
              <a:t>Фоточувствителност</a:t>
            </a:r>
            <a:r>
              <a:rPr lang="bg-BG" dirty="0" smtClean="0"/>
              <a:t>,</a:t>
            </a:r>
            <a:r>
              <a:rPr lang="bg-BG" dirty="0" err="1" smtClean="0"/>
              <a:t>фотофобия</a:t>
            </a:r>
            <a:endParaRPr lang="bg-BG" dirty="0" smtClean="0"/>
          </a:p>
          <a:p>
            <a:pPr lvl="1"/>
            <a:r>
              <a:rPr lang="bg-BG" dirty="0" smtClean="0"/>
              <a:t>Преждевременно стареене на кожата</a:t>
            </a:r>
          </a:p>
          <a:p>
            <a:pPr lvl="1"/>
            <a:r>
              <a:rPr lang="bg-BG" dirty="0" err="1" smtClean="0"/>
              <a:t>Базоцелуларен</a:t>
            </a:r>
            <a:r>
              <a:rPr lang="bg-BG" dirty="0" smtClean="0"/>
              <a:t> или </a:t>
            </a:r>
            <a:r>
              <a:rPr lang="bg-BG" dirty="0" err="1" smtClean="0"/>
              <a:t>сквамозен</a:t>
            </a:r>
            <a:r>
              <a:rPr lang="bg-BG" dirty="0" smtClean="0"/>
              <a:t> карцином (45% от пациентите),</a:t>
            </a:r>
            <a:r>
              <a:rPr lang="bg-BG" dirty="0" err="1" smtClean="0"/>
              <a:t>малигнен</a:t>
            </a:r>
            <a:r>
              <a:rPr lang="bg-BG" dirty="0" smtClean="0"/>
              <a:t> </a:t>
            </a:r>
            <a:r>
              <a:rPr lang="bg-BG" dirty="0" err="1" smtClean="0"/>
              <a:t>меланом</a:t>
            </a:r>
            <a:r>
              <a:rPr lang="bg-BG" dirty="0" smtClean="0"/>
              <a:t> (5%),като най-чувствителни са областите,изложени на </a:t>
            </a:r>
            <a:r>
              <a:rPr lang="en-US" dirty="0" smtClean="0"/>
              <a:t>UV </a:t>
            </a:r>
            <a:r>
              <a:rPr lang="bg-BG" dirty="0" smtClean="0"/>
              <a:t>радиация.</a:t>
            </a:r>
          </a:p>
          <a:p>
            <a:pPr lvl="1"/>
            <a:r>
              <a:rPr lang="bg-BG" dirty="0" smtClean="0"/>
              <a:t>Конюнктивит,</a:t>
            </a:r>
            <a:r>
              <a:rPr lang="bg-BG" dirty="0" err="1" smtClean="0"/>
              <a:t>блефарит</a:t>
            </a:r>
            <a:endParaRPr lang="bg-BG" dirty="0" smtClean="0"/>
          </a:p>
          <a:p>
            <a:pPr lvl="1"/>
            <a:r>
              <a:rPr lang="bg-BG" dirty="0" smtClean="0"/>
              <a:t>Засягане на ЦНС (прогресивна </a:t>
            </a:r>
            <a:r>
              <a:rPr lang="bg-BG" dirty="0" err="1" smtClean="0"/>
              <a:t>невронална</a:t>
            </a:r>
            <a:r>
              <a:rPr lang="bg-BG" dirty="0" smtClean="0"/>
              <a:t> дегенерация) – </a:t>
            </a:r>
            <a:r>
              <a:rPr lang="bg-BG" dirty="0" err="1" smtClean="0"/>
              <a:t>сензо-неврална</a:t>
            </a:r>
            <a:r>
              <a:rPr lang="bg-BG" dirty="0" smtClean="0"/>
              <a:t> глухота,умствено изоставане,</a:t>
            </a:r>
            <a:r>
              <a:rPr lang="bg-BG" dirty="0" err="1" smtClean="0"/>
              <a:t>хипорефлексия</a:t>
            </a:r>
            <a:r>
              <a:rPr lang="bg-BG" dirty="0" smtClean="0"/>
              <a:t>,сегментна </a:t>
            </a:r>
            <a:r>
              <a:rPr lang="bg-BG" dirty="0" err="1" smtClean="0"/>
              <a:t>демиелинизация</a:t>
            </a:r>
            <a:r>
              <a:rPr lang="bg-BG" dirty="0" smtClean="0"/>
              <a:t>,</a:t>
            </a:r>
            <a:r>
              <a:rPr lang="bg-BG" dirty="0" err="1" smtClean="0"/>
              <a:t>атаксия</a:t>
            </a:r>
            <a:r>
              <a:rPr lang="bg-BG" dirty="0" smtClean="0"/>
              <a:t>,</a:t>
            </a:r>
            <a:r>
              <a:rPr lang="bg-BG" dirty="0" err="1" smtClean="0"/>
              <a:t>офталмоплегия</a:t>
            </a:r>
            <a:r>
              <a:rPr lang="bg-BG" dirty="0" smtClean="0"/>
              <a:t>.</a:t>
            </a:r>
          </a:p>
          <a:p>
            <a:pPr lvl="1"/>
            <a:r>
              <a:rPr lang="bg-BG" dirty="0" smtClean="0"/>
              <a:t>Рискът за развитие на </a:t>
            </a:r>
            <a:r>
              <a:rPr lang="bg-BG" dirty="0" err="1" smtClean="0"/>
              <a:t>неоплазия</a:t>
            </a:r>
            <a:r>
              <a:rPr lang="bg-BG" dirty="0" smtClean="0"/>
              <a:t> на вътрешните органи е 10  до 20 пъти по-голям.</a:t>
            </a:r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778098"/>
          </a:xfrm>
        </p:spPr>
        <p:txBody>
          <a:bodyPr/>
          <a:lstStyle/>
          <a:p>
            <a:r>
              <a:rPr lang="bg-BG" dirty="0" smtClean="0"/>
              <a:t>Клинична картина</a:t>
            </a:r>
            <a:endParaRPr lang="bg-BG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Xeroderma_pigmentosum_0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620688"/>
            <a:ext cx="8208912" cy="6156685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image7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1628800"/>
            <a:ext cx="8615288" cy="4536504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err="1" smtClean="0"/>
              <a:t>Автозомно</a:t>
            </a:r>
            <a:r>
              <a:rPr lang="bg-BG" dirty="0" smtClean="0"/>
              <a:t> рецесивно унаследяване</a:t>
            </a:r>
            <a:endParaRPr lang="bg-BG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xeroderma-pigmentosum-3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8352928" cy="6264696"/>
          </a:xfr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article-1236854-07A1ED23000005DC-103_468x501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467543" y="404664"/>
            <a:ext cx="5582991" cy="5976664"/>
          </a:xfrm>
        </p:spPr>
      </p:pic>
      <p:sp>
        <p:nvSpPr>
          <p:cNvPr id="5" name="Текстово поле 4"/>
          <p:cNvSpPr txBox="1"/>
          <p:nvPr/>
        </p:nvSpPr>
        <p:spPr>
          <a:xfrm>
            <a:off x="6228184" y="1772816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UV</a:t>
            </a:r>
            <a:r>
              <a:rPr lang="bg-BG" sz="2400" b="1" dirty="0" smtClean="0"/>
              <a:t> защитна маска</a:t>
            </a:r>
            <a:endParaRPr lang="bg-BG" sz="2400" b="1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bg-BG" sz="3200" dirty="0" smtClean="0"/>
          </a:p>
          <a:p>
            <a:endParaRPr lang="bg-BG" sz="3200" dirty="0" smtClean="0"/>
          </a:p>
          <a:p>
            <a:r>
              <a:rPr lang="bg-BG" sz="3200" dirty="0" smtClean="0"/>
              <a:t>Изследване на ДНК </a:t>
            </a:r>
            <a:r>
              <a:rPr lang="bg-BG" sz="3200" dirty="0" err="1" smtClean="0"/>
              <a:t>репаративните</a:t>
            </a:r>
            <a:r>
              <a:rPr lang="bg-BG" sz="3200" dirty="0" smtClean="0"/>
              <a:t> системи в култура от кожни </a:t>
            </a:r>
            <a:r>
              <a:rPr lang="bg-BG" sz="3200" dirty="0" err="1" smtClean="0"/>
              <a:t>фибробласти</a:t>
            </a:r>
            <a:r>
              <a:rPr lang="bg-BG" sz="3200" dirty="0" smtClean="0"/>
              <a:t> в условията на </a:t>
            </a:r>
            <a:r>
              <a:rPr lang="en-US" sz="3200" dirty="0" smtClean="0"/>
              <a:t>UV</a:t>
            </a:r>
            <a:r>
              <a:rPr lang="bg-BG" sz="3200" dirty="0" smtClean="0"/>
              <a:t> радиация.</a:t>
            </a:r>
            <a:endParaRPr lang="bg-BG" sz="32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Диагностика</a:t>
            </a:r>
            <a:endParaRPr lang="bg-BG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683568" y="1628800"/>
            <a:ext cx="7772400" cy="4572000"/>
          </a:xfrm>
        </p:spPr>
        <p:txBody>
          <a:bodyPr>
            <a:normAutofit fontScale="92500"/>
          </a:bodyPr>
          <a:lstStyle/>
          <a:p>
            <a:r>
              <a:rPr lang="bg-BG" dirty="0" smtClean="0"/>
              <a:t>Честота: </a:t>
            </a:r>
            <a:r>
              <a:rPr lang="bg-BG" b="1" dirty="0" smtClean="0"/>
              <a:t>1:300 000</a:t>
            </a:r>
          </a:p>
          <a:p>
            <a:r>
              <a:rPr lang="bg-BG" dirty="0" smtClean="0"/>
              <a:t>Ген – </a:t>
            </a:r>
            <a:r>
              <a:rPr lang="bg-BG" b="1" dirty="0" smtClean="0"/>
              <a:t>АТМ</a:t>
            </a:r>
            <a:r>
              <a:rPr lang="en-US" b="1" dirty="0" smtClean="0"/>
              <a:t>.</a:t>
            </a:r>
          </a:p>
          <a:p>
            <a:pPr lvl="1"/>
            <a:r>
              <a:rPr lang="en-US" b="1" dirty="0" smtClean="0"/>
              <a:t>ATM </a:t>
            </a:r>
            <a:r>
              <a:rPr lang="bg-BG" dirty="0" smtClean="0"/>
              <a:t>протеинът активира клетъчния отговор при ДНК </a:t>
            </a:r>
            <a:r>
              <a:rPr lang="bg-BG" dirty="0" err="1" smtClean="0"/>
              <a:t>увредждания</a:t>
            </a:r>
            <a:r>
              <a:rPr lang="bg-BG" dirty="0" smtClean="0"/>
              <a:t> в резултат на радиация,химикали или продукти на нормалния клетъчен метаболизъм.В </a:t>
            </a:r>
            <a:r>
              <a:rPr lang="bg-BG" dirty="0" err="1" smtClean="0"/>
              <a:t>лимфоцитите</a:t>
            </a:r>
            <a:r>
              <a:rPr lang="bg-BG" dirty="0" smtClean="0"/>
              <a:t> на тези пациенти се открива хромозомна чупливост,която засяга предимно Т- и В-клетъчните рецепторни гени (хромозоми 7 и 14).</a:t>
            </a:r>
          </a:p>
          <a:p>
            <a:pPr lvl="1"/>
            <a:r>
              <a:rPr lang="bg-BG" dirty="0" err="1" smtClean="0"/>
              <a:t>Хетерозиготните</a:t>
            </a:r>
            <a:r>
              <a:rPr lang="bg-BG" dirty="0" smtClean="0"/>
              <a:t> носители имат 3-6 пъти повишен риск от появата на карцином на млечната жлеза (</a:t>
            </a:r>
            <a:r>
              <a:rPr lang="bg-BG" dirty="0" err="1" smtClean="0"/>
              <a:t>мамографския</a:t>
            </a:r>
            <a:r>
              <a:rPr lang="bg-BG" dirty="0" smtClean="0"/>
              <a:t> </a:t>
            </a:r>
            <a:r>
              <a:rPr lang="bg-BG" dirty="0" err="1" smtClean="0"/>
              <a:t>скрининг</a:t>
            </a:r>
            <a:r>
              <a:rPr lang="bg-BG" dirty="0" smtClean="0"/>
              <a:t> не е препоръчителен)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Ataxia </a:t>
            </a:r>
            <a:r>
              <a:rPr lang="en-US" dirty="0" err="1" smtClean="0"/>
              <a:t>teleangiectasia</a:t>
            </a:r>
            <a:r>
              <a:rPr lang="en-US" dirty="0" smtClean="0"/>
              <a:t> (AT)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bg-BG" dirty="0" smtClean="0"/>
              <a:t>С</a:t>
            </a:r>
            <a:r>
              <a:rPr lang="bg-BG" dirty="0" smtClean="0"/>
              <a:t>индром на Луи-Бар)</a:t>
            </a:r>
            <a:endParaRPr lang="bg-BG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395536" y="1412776"/>
            <a:ext cx="7772400" cy="4572000"/>
          </a:xfrm>
        </p:spPr>
        <p:txBody>
          <a:bodyPr>
            <a:noAutofit/>
          </a:bodyPr>
          <a:lstStyle/>
          <a:p>
            <a:r>
              <a:rPr lang="bg-BG" sz="2800" dirty="0" smtClean="0"/>
              <a:t>Неврологично засягане – </a:t>
            </a:r>
            <a:r>
              <a:rPr lang="bg-BG" sz="2800" dirty="0" err="1" smtClean="0"/>
              <a:t>атаксия</a:t>
            </a:r>
            <a:r>
              <a:rPr lang="bg-BG" sz="2800" dirty="0" smtClean="0"/>
              <a:t>,забавено моторно развитие,</a:t>
            </a:r>
            <a:r>
              <a:rPr lang="bg-BG" sz="2800" dirty="0" err="1" smtClean="0"/>
              <a:t>окуломоторна</a:t>
            </a:r>
            <a:r>
              <a:rPr lang="bg-BG" sz="2800" dirty="0" smtClean="0"/>
              <a:t> </a:t>
            </a:r>
            <a:r>
              <a:rPr lang="bg-BG" sz="2800" dirty="0" err="1" smtClean="0"/>
              <a:t>апраксия</a:t>
            </a:r>
            <a:r>
              <a:rPr lang="bg-BG" sz="2800" dirty="0" smtClean="0"/>
              <a:t> (прогресивно ограничение на очните движения),</a:t>
            </a:r>
            <a:r>
              <a:rPr lang="bg-BG" sz="2800" dirty="0" err="1" smtClean="0"/>
              <a:t>дизартрия</a:t>
            </a:r>
            <a:r>
              <a:rPr lang="bg-BG" sz="2800" dirty="0" smtClean="0"/>
              <a:t>;</a:t>
            </a:r>
          </a:p>
          <a:p>
            <a:r>
              <a:rPr lang="bg-BG" sz="2800" dirty="0" err="1" smtClean="0"/>
              <a:t>Телеангиектазии</a:t>
            </a:r>
            <a:r>
              <a:rPr lang="bg-BG" sz="2800" dirty="0" smtClean="0"/>
              <a:t> по склерите,слънчева чувствителност,състаряване на кожата;</a:t>
            </a:r>
          </a:p>
          <a:p>
            <a:r>
              <a:rPr lang="bg-BG" sz="2800" dirty="0" err="1" smtClean="0"/>
              <a:t>Имунодефицит</a:t>
            </a:r>
            <a:endParaRPr lang="bg-BG" sz="2800" dirty="0" smtClean="0"/>
          </a:p>
          <a:p>
            <a:r>
              <a:rPr lang="bg-BG" sz="2800" dirty="0" smtClean="0"/>
              <a:t>Нарушения в растежа и пубертетното развитие;</a:t>
            </a:r>
          </a:p>
          <a:p>
            <a:r>
              <a:rPr lang="bg-BG" sz="2800" dirty="0" smtClean="0"/>
              <a:t>Предразположения към появата на карциноми,</a:t>
            </a:r>
            <a:r>
              <a:rPr lang="bg-BG" sz="2800" dirty="0" err="1" smtClean="0"/>
              <a:t>особенно</a:t>
            </a:r>
            <a:r>
              <a:rPr lang="bg-BG" sz="2800" dirty="0" smtClean="0"/>
              <a:t> </a:t>
            </a:r>
            <a:r>
              <a:rPr lang="bg-BG" sz="2800" dirty="0" err="1" smtClean="0"/>
              <a:t>левкемии</a:t>
            </a:r>
            <a:r>
              <a:rPr lang="bg-BG" sz="2800" dirty="0" smtClean="0"/>
              <a:t> и </a:t>
            </a:r>
            <a:r>
              <a:rPr lang="bg-BG" sz="2800" dirty="0" err="1" smtClean="0"/>
              <a:t>лимфоми</a:t>
            </a:r>
            <a:r>
              <a:rPr lang="bg-BG" sz="2800" dirty="0" smtClean="0"/>
              <a:t>.</a:t>
            </a:r>
            <a:endParaRPr lang="bg-BG" sz="2800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922114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Клинична картина</a:t>
            </a:r>
            <a:endParaRPr lang="bg-BG" sz="440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220px-Photo_Ocular_telangiectasia_in_a_person_with_A-T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043608" y="1484784"/>
            <a:ext cx="6537869" cy="3744416"/>
          </a:xfr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съдържание 1"/>
          <p:cNvSpPr>
            <a:spLocks noGrp="1"/>
          </p:cNvSpPr>
          <p:nvPr>
            <p:ph sz="quarter" idx="1"/>
          </p:nvPr>
        </p:nvSpPr>
        <p:spPr>
          <a:xfrm>
            <a:off x="323528" y="1412776"/>
            <a:ext cx="3816424" cy="5184576"/>
          </a:xfrm>
        </p:spPr>
        <p:txBody>
          <a:bodyPr>
            <a:normAutofit/>
          </a:bodyPr>
          <a:lstStyle/>
          <a:p>
            <a:r>
              <a:rPr lang="bg-BG" dirty="0" smtClean="0"/>
              <a:t>Тест за </a:t>
            </a:r>
            <a:r>
              <a:rPr lang="bg-BG" dirty="0" err="1" smtClean="0"/>
              <a:t>радиочувствителност</a:t>
            </a:r>
            <a:r>
              <a:rPr lang="bg-BG" dirty="0" smtClean="0"/>
              <a:t> върху </a:t>
            </a:r>
            <a:r>
              <a:rPr lang="bg-BG" dirty="0" err="1" smtClean="0"/>
              <a:t>лимфоцитна</a:t>
            </a:r>
            <a:r>
              <a:rPr lang="bg-BG" dirty="0" smtClean="0"/>
              <a:t> култура (характерни хромозомни </a:t>
            </a:r>
            <a:r>
              <a:rPr lang="bg-BG" dirty="0" err="1" smtClean="0"/>
              <a:t>аберации</a:t>
            </a:r>
            <a:r>
              <a:rPr lang="bg-BG" dirty="0" smtClean="0"/>
              <a:t>).Културата може да бъде тествана и за нивата на АТМ протеина (</a:t>
            </a:r>
            <a:r>
              <a:rPr lang="en-US" dirty="0" smtClean="0"/>
              <a:t>W</a:t>
            </a:r>
            <a:r>
              <a:rPr lang="en-US" dirty="0" smtClean="0"/>
              <a:t>estern blot).</a:t>
            </a:r>
            <a:endParaRPr lang="bg-BG" dirty="0"/>
          </a:p>
        </p:txBody>
      </p:sp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Лабораторни изследвания</a:t>
            </a:r>
            <a:endParaRPr lang="bg-BG" dirty="0"/>
          </a:p>
        </p:txBody>
      </p:sp>
      <p:pic>
        <p:nvPicPr>
          <p:cNvPr id="4" name="Картина 3" descr="Ataxie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1823" y="1412776"/>
            <a:ext cx="4632177" cy="48965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pedigree3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619672" y="236002"/>
            <a:ext cx="5688632" cy="621474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>
          <a:xfrm>
            <a:off x="899592" y="188640"/>
            <a:ext cx="7772400" cy="634082"/>
          </a:xfrm>
        </p:spPr>
        <p:txBody>
          <a:bodyPr>
            <a:normAutofit fontScale="90000"/>
          </a:bodyPr>
          <a:lstStyle/>
          <a:p>
            <a:r>
              <a:rPr lang="bg-BG" dirty="0" err="1" smtClean="0"/>
              <a:t>Автозомно</a:t>
            </a:r>
            <a:r>
              <a:rPr lang="bg-BG" dirty="0" smtClean="0"/>
              <a:t> рецесивно унаследяване</a:t>
            </a:r>
            <a:endParaRPr lang="bg-BG" dirty="0"/>
          </a:p>
        </p:txBody>
      </p:sp>
      <p:pic>
        <p:nvPicPr>
          <p:cNvPr id="6" name="Контейнер за съдържание 5" descr="wp_image_22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259632" y="692696"/>
            <a:ext cx="6696744" cy="2931039"/>
          </a:xfrm>
        </p:spPr>
      </p:pic>
      <p:sp>
        <p:nvSpPr>
          <p:cNvPr id="7" name="Текстово поле 6"/>
          <p:cNvSpPr txBox="1"/>
          <p:nvPr/>
        </p:nvSpPr>
        <p:spPr>
          <a:xfrm>
            <a:off x="251520" y="3501008"/>
            <a:ext cx="889248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bg-BG" sz="2800" dirty="0" smtClean="0"/>
              <a:t>Рискът здравите </a:t>
            </a:r>
            <a:r>
              <a:rPr lang="bg-BG" sz="2800" dirty="0" err="1" smtClean="0"/>
              <a:t>сибси</a:t>
            </a:r>
            <a:r>
              <a:rPr lang="bg-BG" sz="2800" dirty="0" smtClean="0"/>
              <a:t> на засегнат индивид да бъдат </a:t>
            </a:r>
            <a:r>
              <a:rPr lang="bg-BG" sz="2800" dirty="0" err="1" smtClean="0"/>
              <a:t>носитеи</a:t>
            </a:r>
            <a:r>
              <a:rPr lang="bg-BG" sz="2800" dirty="0" smtClean="0"/>
              <a:t> на патологичния </a:t>
            </a:r>
            <a:r>
              <a:rPr lang="bg-BG" sz="2800" dirty="0" err="1" smtClean="0"/>
              <a:t>алел</a:t>
            </a:r>
            <a:r>
              <a:rPr lang="bg-BG" sz="2800" dirty="0" smtClean="0"/>
              <a:t> е 2/3</a:t>
            </a:r>
          </a:p>
          <a:p>
            <a:pPr>
              <a:buFont typeface="Arial" pitchFamily="34" charset="0"/>
              <a:buChar char="•"/>
            </a:pPr>
            <a:r>
              <a:rPr lang="bg-BG" sz="2800" dirty="0" smtClean="0"/>
              <a:t>Потомците на засегнатите индивиди са здрави </a:t>
            </a:r>
            <a:r>
              <a:rPr lang="bg-BG" sz="2800" dirty="0" err="1" smtClean="0"/>
              <a:t>хетерозиготи</a:t>
            </a:r>
            <a:r>
              <a:rPr lang="bg-BG" sz="2800" dirty="0" smtClean="0"/>
              <a:t>,ако другият родител не е носител на </a:t>
            </a:r>
            <a:r>
              <a:rPr lang="bg-BG" sz="2800" dirty="0" err="1" smtClean="0"/>
              <a:t>мутантния</a:t>
            </a:r>
            <a:r>
              <a:rPr lang="bg-BG" sz="2800" dirty="0" smtClean="0"/>
              <a:t> </a:t>
            </a:r>
            <a:r>
              <a:rPr lang="bg-BG" sz="2800" dirty="0" err="1" smtClean="0"/>
              <a:t>алел</a:t>
            </a:r>
            <a:endParaRPr lang="bg-BG" sz="2800" dirty="0" smtClean="0"/>
          </a:p>
          <a:p>
            <a:pPr>
              <a:buFont typeface="Arial" pitchFamily="34" charset="0"/>
              <a:buChar char="•"/>
            </a:pPr>
            <a:r>
              <a:rPr lang="bg-BG" sz="2800" b="1" dirty="0" err="1" smtClean="0">
                <a:solidFill>
                  <a:srgbClr val="C00000"/>
                </a:solidFill>
              </a:rPr>
              <a:t>Облигатни</a:t>
            </a:r>
            <a:r>
              <a:rPr lang="bg-BG" sz="2800" b="1" dirty="0" smtClean="0">
                <a:solidFill>
                  <a:srgbClr val="C00000"/>
                </a:solidFill>
              </a:rPr>
              <a:t> </a:t>
            </a:r>
            <a:r>
              <a:rPr lang="bg-BG" sz="2800" b="1" dirty="0" err="1" smtClean="0">
                <a:solidFill>
                  <a:srgbClr val="C00000"/>
                </a:solidFill>
              </a:rPr>
              <a:t>хетерозиготи</a:t>
            </a:r>
            <a:r>
              <a:rPr lang="bg-BG" sz="2800" b="1" dirty="0" smtClean="0">
                <a:solidFill>
                  <a:srgbClr val="C00000"/>
                </a:solidFill>
              </a:rPr>
              <a:t> </a:t>
            </a:r>
            <a:r>
              <a:rPr lang="bg-BG" sz="2800" dirty="0" smtClean="0"/>
              <a:t>- родителите и децата на болен от АР заболяване</a:t>
            </a:r>
            <a:endParaRPr lang="bg-BG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онтейнер за съдържание 3" descr="b30_m6_043_l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rcRect t="7068" b="7802"/>
          <a:stretch>
            <a:fillRect/>
          </a:stretch>
        </p:blipFill>
        <p:spPr>
          <a:xfrm>
            <a:off x="0" y="1988840"/>
            <a:ext cx="9144000" cy="4405196"/>
          </a:xfrm>
        </p:spPr>
      </p:pic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err="1" smtClean="0"/>
              <a:t>Автозомно</a:t>
            </a:r>
            <a:r>
              <a:rPr lang="bg-BG" dirty="0" smtClean="0"/>
              <a:t> рецесивно унаследяване – кръвно родство</a:t>
            </a:r>
            <a:endParaRPr lang="bg-BG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alkapd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664" y="332656"/>
            <a:ext cx="6336704" cy="624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 err="1" smtClean="0"/>
              <a:t>Автозомно</a:t>
            </a:r>
            <a:r>
              <a:rPr lang="bg-BG" dirty="0" smtClean="0"/>
              <a:t> рецесивно унаследяване - </a:t>
            </a:r>
            <a:r>
              <a:rPr lang="bg-BG" dirty="0" err="1" smtClean="0"/>
              <a:t>псевдодоминантност</a:t>
            </a:r>
            <a:endParaRPr lang="bg-BG" dirty="0"/>
          </a:p>
        </p:txBody>
      </p:sp>
      <p:pic>
        <p:nvPicPr>
          <p:cNvPr id="4" name="Picture 3" descr="Alkapton_0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268760"/>
            <a:ext cx="5472608" cy="53962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Капитал">
  <a:themeElements>
    <a:clrScheme name="Аспект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Капитал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Капитал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472</TotalTime>
  <Words>1387</Words>
  <Application>Microsoft Office PowerPoint</Application>
  <PresentationFormat>Презентация на цял екран (4:3)</PresentationFormat>
  <Paragraphs>179</Paragraphs>
  <Slides>46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46</vt:i4>
      </vt:variant>
    </vt:vector>
  </HeadingPairs>
  <TitlesOfParts>
    <vt:vector size="47" baseType="lpstr">
      <vt:lpstr>Капитал</vt:lpstr>
      <vt:lpstr>Типове на моногенно унаследяване</vt:lpstr>
      <vt:lpstr>Типове на моногенно унаследяване</vt:lpstr>
      <vt:lpstr>Критерии за автозомно рецесивно унаследяване</vt:lpstr>
      <vt:lpstr>Автозомно рецесивно унаследяване</vt:lpstr>
      <vt:lpstr>Слайд 5</vt:lpstr>
      <vt:lpstr>Автозомно рецесивно унаследяване</vt:lpstr>
      <vt:lpstr>Автозомно рецесивно унаследяване – кръвно родство</vt:lpstr>
      <vt:lpstr>Слайд 8</vt:lpstr>
      <vt:lpstr>Автозомно рецесивно унаследяване - псевдодоминантност</vt:lpstr>
      <vt:lpstr>Автозомно рецесивно унаследяване </vt:lpstr>
      <vt:lpstr>КИСТИЧНА ФИБРОЗА   (CF) (МУКОВИСЦИДОЗА)</vt:lpstr>
      <vt:lpstr>Честота – 1:2500</vt:lpstr>
      <vt:lpstr>Слайд 13</vt:lpstr>
      <vt:lpstr>Смъртност/Морбидност</vt:lpstr>
      <vt:lpstr>Слайд 15</vt:lpstr>
      <vt:lpstr>Слайд 16</vt:lpstr>
      <vt:lpstr>CF е заболяване на жлезите с вътрешна секреция,засягащо множество органи:</vt:lpstr>
      <vt:lpstr>Слайд 18</vt:lpstr>
      <vt:lpstr>Слайд 19</vt:lpstr>
      <vt:lpstr>ПАНКРЕАС</vt:lpstr>
      <vt:lpstr>Интестинален тракт      Черен дроб</vt:lpstr>
      <vt:lpstr>Слайд 22</vt:lpstr>
      <vt:lpstr>Потен тест</vt:lpstr>
      <vt:lpstr>Диагноза</vt:lpstr>
      <vt:lpstr>ГЕНЕТИКА</vt:lpstr>
      <vt:lpstr>ЛЕЧЕНИЕ</vt:lpstr>
      <vt:lpstr>Слайд 27</vt:lpstr>
      <vt:lpstr>СПИНАЛНА МУСКУЛНА АТРОФИЯ</vt:lpstr>
      <vt:lpstr>Слайд 29</vt:lpstr>
      <vt:lpstr>Пренатална форма</vt:lpstr>
      <vt:lpstr>Floppy baby</vt:lpstr>
      <vt:lpstr>Слайд 32</vt:lpstr>
      <vt:lpstr>Слайд 33</vt:lpstr>
      <vt:lpstr>Генетика</vt:lpstr>
      <vt:lpstr>Генетично консултиране</vt:lpstr>
      <vt:lpstr>Редки АР заболявания,дължащи се на нарушения в ДНК репарацията</vt:lpstr>
      <vt:lpstr>XERODERMA PIGMENTOSUM</vt:lpstr>
      <vt:lpstr>Клинична картина</vt:lpstr>
      <vt:lpstr>Слайд 39</vt:lpstr>
      <vt:lpstr>Слайд 40</vt:lpstr>
      <vt:lpstr>Слайд 41</vt:lpstr>
      <vt:lpstr>Диагностика</vt:lpstr>
      <vt:lpstr>Ataxia teleangiectasia (AT) (Синдром на Луи-Бар)</vt:lpstr>
      <vt:lpstr>Клинична картина</vt:lpstr>
      <vt:lpstr>Слайд 45</vt:lpstr>
      <vt:lpstr>Лабораторни изследвания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Типове на моногенно унаследяване</dc:title>
  <dc:creator>miteva</dc:creator>
  <cp:lastModifiedBy>miteva</cp:lastModifiedBy>
  <cp:revision>48</cp:revision>
  <dcterms:created xsi:type="dcterms:W3CDTF">2017-09-30T07:37:14Z</dcterms:created>
  <dcterms:modified xsi:type="dcterms:W3CDTF">2017-09-30T15:30:14Z</dcterms:modified>
</cp:coreProperties>
</file>